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6.jpg" ContentType="image/unknown"/>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5"/>
  </p:notesMasterIdLst>
  <p:sldIdLst>
    <p:sldId id="347" r:id="rId2"/>
    <p:sldId id="258" r:id="rId3"/>
    <p:sldId id="261" r:id="rId4"/>
    <p:sldId id="354" r:id="rId5"/>
    <p:sldId id="277" r:id="rId6"/>
    <p:sldId id="357" r:id="rId7"/>
    <p:sldId id="292" r:id="rId8"/>
    <p:sldId id="353" r:id="rId9"/>
    <p:sldId id="343" r:id="rId10"/>
    <p:sldId id="360" r:id="rId11"/>
    <p:sldId id="362" r:id="rId12"/>
    <p:sldId id="361" r:id="rId13"/>
    <p:sldId id="358" r:id="rId14"/>
    <p:sldId id="364" r:id="rId15"/>
    <p:sldId id="340" r:id="rId16"/>
    <p:sldId id="345" r:id="rId17"/>
    <p:sldId id="356" r:id="rId18"/>
    <p:sldId id="294" r:id="rId19"/>
    <p:sldId id="363" r:id="rId20"/>
    <p:sldId id="365" r:id="rId21"/>
    <p:sldId id="337" r:id="rId22"/>
    <p:sldId id="288" r:id="rId23"/>
    <p:sldId id="348" r:id="rId24"/>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6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B721325F-7913-4249-9E68-38E9EBE5641E}" type="datetimeFigureOut">
              <a:rPr lang="en-US" smtClean="0"/>
              <a:t>11/5/2023</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30019B4D-525E-4659-ACAA-4947CD024BE2}" type="slidenum">
              <a:rPr lang="en-US" smtClean="0"/>
              <a:t>‹#›</a:t>
            </a:fld>
            <a:endParaRPr lang="en-US"/>
          </a:p>
        </p:txBody>
      </p:sp>
    </p:spTree>
    <p:extLst>
      <p:ext uri="{BB962C8B-B14F-4D97-AF65-F5344CB8AC3E}">
        <p14:creationId xmlns:p14="http://schemas.microsoft.com/office/powerpoint/2010/main" val="424464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0525" y="522288"/>
            <a:ext cx="3486150" cy="26146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10951F-C498-477D-A15D-8F72F3047209}"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0364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0525" y="522288"/>
            <a:ext cx="3486150" cy="26146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10951F-C498-477D-A15D-8F72F3047209}"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1780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EF262CC4-FA62-4C01-8850-CA2B2EC74C9C}"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5638287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07B9D8-E26B-4E36-AE71-45CA21A6323E}"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29712803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10432278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30979095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3567556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5064463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12222071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21340298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6871495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165599357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07B9D8-E26B-4E36-AE71-45CA21A6323E}" type="datetimeFigureOut">
              <a:rPr lang="en-US" smtClean="0"/>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14191301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07B9D8-E26B-4E36-AE71-45CA21A6323E}"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6576750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07B9D8-E26B-4E36-AE71-45CA21A6323E}" type="datetimeFigureOut">
              <a:rPr lang="en-US" smtClean="0"/>
              <a:t>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23657936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07B9D8-E26B-4E36-AE71-45CA21A6323E}" type="datetimeFigureOut">
              <a:rPr lang="en-US" smtClean="0"/>
              <a:t>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179221467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7B9D8-E26B-4E36-AE71-45CA21A6323E}" type="datetimeFigureOut">
              <a:rPr lang="en-US" smtClean="0"/>
              <a:t>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36296711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07B9D8-E26B-4E36-AE71-45CA21A6323E}"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30796675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07B9D8-E26B-4E36-AE71-45CA21A6323E}" type="datetimeFigureOut">
              <a:rPr lang="en-US" smtClean="0"/>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62CC4-FA62-4C01-8850-CA2B2EC74C9C}" type="slidenum">
              <a:rPr lang="en-US" smtClean="0"/>
              <a:t>‹#›</a:t>
            </a:fld>
            <a:endParaRPr lang="en-US"/>
          </a:p>
        </p:txBody>
      </p:sp>
    </p:spTree>
    <p:extLst>
      <p:ext uri="{BB962C8B-B14F-4D97-AF65-F5344CB8AC3E}">
        <p14:creationId xmlns:p14="http://schemas.microsoft.com/office/powerpoint/2010/main" val="1267277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07B9D8-E26B-4E36-AE71-45CA21A6323E}" type="datetimeFigureOut">
              <a:rPr lang="en-US" smtClean="0"/>
              <a:t>11/5/2023</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F262CC4-FA62-4C01-8850-CA2B2EC74C9C}" type="slidenum">
              <a:rPr lang="en-US" smtClean="0"/>
              <a:t>‹#›</a:t>
            </a:fld>
            <a:endParaRPr lang="en-US"/>
          </a:p>
        </p:txBody>
      </p:sp>
    </p:spTree>
    <p:extLst>
      <p:ext uri="{BB962C8B-B14F-4D97-AF65-F5344CB8AC3E}">
        <p14:creationId xmlns:p14="http://schemas.microsoft.com/office/powerpoint/2010/main" val="367922153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D93BCA2-A7E3-7711-3BE2-64EF6610148C}"/>
              </a:ext>
            </a:extLst>
          </p:cNvPr>
          <p:cNvPicPr>
            <a:picLocks noChangeAspect="1"/>
          </p:cNvPicPr>
          <p:nvPr/>
        </p:nvPicPr>
        <p:blipFill>
          <a:blip r:embed="rId2"/>
          <a:stretch>
            <a:fillRect/>
          </a:stretch>
        </p:blipFill>
        <p:spPr>
          <a:xfrm>
            <a:off x="959896" y="1311966"/>
            <a:ext cx="7822327" cy="5222486"/>
          </a:xfrm>
          <a:prstGeom prst="rect">
            <a:avLst/>
          </a:prstGeom>
        </p:spPr>
      </p:pic>
      <p:sp>
        <p:nvSpPr>
          <p:cNvPr id="8" name="Title 1">
            <a:extLst>
              <a:ext uri="{FF2B5EF4-FFF2-40B4-BE49-F238E27FC236}">
                <a16:creationId xmlns:a16="http://schemas.microsoft.com/office/drawing/2014/main" id="{258ADB5A-400D-94EB-CB12-FCF59E73423C}"/>
              </a:ext>
            </a:extLst>
          </p:cNvPr>
          <p:cNvSpPr txBox="1">
            <a:spLocks/>
          </p:cNvSpPr>
          <p:nvPr/>
        </p:nvSpPr>
        <p:spPr>
          <a:xfrm>
            <a:off x="533214" y="323548"/>
            <a:ext cx="8249009" cy="69746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Aharoni" panose="02010803020104030203" pitchFamily="2" charset="-79"/>
                <a:cs typeface="Aharoni" panose="02010803020104030203" pitchFamily="2" charset="-79"/>
              </a:rPr>
              <a:t>TRADING WITH </a:t>
            </a:r>
          </a:p>
          <a:p>
            <a:r>
              <a:rPr lang="en-US" sz="3600" dirty="0">
                <a:latin typeface="Aharoni" panose="02010803020104030203" pitchFamily="2" charset="-79"/>
                <a:cs typeface="Aharoni" panose="02010803020104030203" pitchFamily="2" charset="-79"/>
              </a:rPr>
              <a:t>ARTIFICIAL INTELLIGENCE – AI                </a:t>
            </a:r>
            <a:endParaRPr lang="ro-RO" sz="2100" i="1" dirty="0"/>
          </a:p>
        </p:txBody>
      </p:sp>
    </p:spTree>
    <p:extLst>
      <p:ext uri="{BB962C8B-B14F-4D97-AF65-F5344CB8AC3E}">
        <p14:creationId xmlns:p14="http://schemas.microsoft.com/office/powerpoint/2010/main" val="12047569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you</a:t>
            </a:r>
          </a:p>
        </p:txBody>
      </p:sp>
      <p:sp>
        <p:nvSpPr>
          <p:cNvPr id="5" name="TextBox 4">
            <a:extLst>
              <a:ext uri="{FF2B5EF4-FFF2-40B4-BE49-F238E27FC236}">
                <a16:creationId xmlns:a16="http://schemas.microsoft.com/office/drawing/2014/main" id="{24F8BD11-D7D7-5C09-916F-0B40C9C62584}"/>
              </a:ext>
            </a:extLst>
          </p:cNvPr>
          <p:cNvSpPr txBox="1"/>
          <p:nvPr/>
        </p:nvSpPr>
        <p:spPr>
          <a:xfrm>
            <a:off x="1112314" y="197707"/>
            <a:ext cx="7217040" cy="1200329"/>
          </a:xfrm>
          <a:prstGeom prst="rect">
            <a:avLst/>
          </a:prstGeom>
          <a:noFill/>
        </p:spPr>
        <p:txBody>
          <a:bodyPr wrap="none" rtlCol="0">
            <a:spAutoFit/>
          </a:bodyPr>
          <a:lstStyle/>
          <a:p>
            <a:r>
              <a:rPr lang="en-US" sz="3600" b="1" dirty="0">
                <a:latin typeface="Aharoni" panose="02010803020104030203" pitchFamily="2" charset="-79"/>
                <a:cs typeface="Aharoni" panose="02010803020104030203" pitchFamily="2" charset="-79"/>
              </a:rPr>
              <a:t>What are some AI applications</a:t>
            </a:r>
            <a:r>
              <a:rPr lang="en-US" sz="5400" b="1" dirty="0">
                <a:solidFill>
                  <a:schemeClr val="tx1"/>
                </a:solidFill>
                <a:latin typeface="Aharoni" panose="02010803020104030203" pitchFamily="2" charset="-79"/>
                <a:cs typeface="Aharoni" panose="02010803020104030203" pitchFamily="2" charset="-79"/>
              </a:rPr>
              <a:t>?</a:t>
            </a:r>
            <a:endParaRPr lang="ro-RO" sz="5400" b="1" i="1" dirty="0">
              <a:solidFill>
                <a:schemeClr val="tx1"/>
              </a:solidFill>
            </a:endParaRPr>
          </a:p>
          <a:p>
            <a:endParaRPr lang="en-US" dirty="0"/>
          </a:p>
        </p:txBody>
      </p:sp>
      <p:sp>
        <p:nvSpPr>
          <p:cNvPr id="3" name="TextBox 2">
            <a:extLst>
              <a:ext uri="{FF2B5EF4-FFF2-40B4-BE49-F238E27FC236}">
                <a16:creationId xmlns:a16="http://schemas.microsoft.com/office/drawing/2014/main" id="{EC2FFC16-DE10-F18D-2913-54263C5FF5A1}"/>
              </a:ext>
            </a:extLst>
          </p:cNvPr>
          <p:cNvSpPr txBox="1"/>
          <p:nvPr/>
        </p:nvSpPr>
        <p:spPr>
          <a:xfrm>
            <a:off x="908764" y="1544594"/>
            <a:ext cx="3586238" cy="646331"/>
          </a:xfrm>
          <a:prstGeom prst="rect">
            <a:avLst/>
          </a:prstGeom>
          <a:noFill/>
        </p:spPr>
        <p:txBody>
          <a:bodyPr wrap="none" rtlCol="0">
            <a:spAutoFit/>
          </a:bodyPr>
          <a:lstStyle/>
          <a:p>
            <a:r>
              <a:rPr lang="en-US" sz="3600" b="1" dirty="0"/>
              <a:t>ChatGPT:	  </a:t>
            </a:r>
            <a:r>
              <a:rPr lang="en-US" sz="3600" dirty="0"/>
              <a:t>Chat</a:t>
            </a:r>
          </a:p>
        </p:txBody>
      </p:sp>
      <p:sp>
        <p:nvSpPr>
          <p:cNvPr id="4" name="TextBox 3">
            <a:extLst>
              <a:ext uri="{FF2B5EF4-FFF2-40B4-BE49-F238E27FC236}">
                <a16:creationId xmlns:a16="http://schemas.microsoft.com/office/drawing/2014/main" id="{86A633C1-A789-EA7C-9D53-7A2962401170}"/>
              </a:ext>
            </a:extLst>
          </p:cNvPr>
          <p:cNvSpPr txBox="1"/>
          <p:nvPr/>
        </p:nvSpPr>
        <p:spPr>
          <a:xfrm>
            <a:off x="908764" y="2339540"/>
            <a:ext cx="6974602" cy="646331"/>
          </a:xfrm>
          <a:prstGeom prst="rect">
            <a:avLst/>
          </a:prstGeom>
          <a:noFill/>
        </p:spPr>
        <p:txBody>
          <a:bodyPr wrap="none" rtlCol="0">
            <a:spAutoFit/>
          </a:bodyPr>
          <a:lstStyle/>
          <a:p>
            <a:r>
              <a:rPr lang="en-US" sz="3600" b="1" dirty="0"/>
              <a:t>DALL-E2:	</a:t>
            </a:r>
            <a:r>
              <a:rPr lang="en-US" sz="3600" dirty="0"/>
              <a:t>  Create realistic images</a:t>
            </a:r>
          </a:p>
        </p:txBody>
      </p:sp>
      <p:sp>
        <p:nvSpPr>
          <p:cNvPr id="6" name="TextBox 5">
            <a:extLst>
              <a:ext uri="{FF2B5EF4-FFF2-40B4-BE49-F238E27FC236}">
                <a16:creationId xmlns:a16="http://schemas.microsoft.com/office/drawing/2014/main" id="{E9FDBEED-002A-73F8-CA9B-D620F7C25BB1}"/>
              </a:ext>
            </a:extLst>
          </p:cNvPr>
          <p:cNvSpPr txBox="1"/>
          <p:nvPr/>
        </p:nvSpPr>
        <p:spPr>
          <a:xfrm>
            <a:off x="902801" y="3148899"/>
            <a:ext cx="6641113" cy="646331"/>
          </a:xfrm>
          <a:prstGeom prst="rect">
            <a:avLst/>
          </a:prstGeom>
          <a:noFill/>
        </p:spPr>
        <p:txBody>
          <a:bodyPr wrap="none" rtlCol="0">
            <a:spAutoFit/>
          </a:bodyPr>
          <a:lstStyle/>
          <a:p>
            <a:r>
              <a:rPr lang="en-US" sz="3600" b="1" dirty="0"/>
              <a:t>Whisper:	  	  </a:t>
            </a:r>
            <a:r>
              <a:rPr lang="en-US" sz="3600" dirty="0"/>
              <a:t>Transcribe to English</a:t>
            </a:r>
          </a:p>
        </p:txBody>
      </p:sp>
      <p:sp>
        <p:nvSpPr>
          <p:cNvPr id="7" name="TextBox 6">
            <a:extLst>
              <a:ext uri="{FF2B5EF4-FFF2-40B4-BE49-F238E27FC236}">
                <a16:creationId xmlns:a16="http://schemas.microsoft.com/office/drawing/2014/main" id="{169AC67B-D750-640B-FAD9-C9590247FC54}"/>
              </a:ext>
            </a:extLst>
          </p:cNvPr>
          <p:cNvSpPr txBox="1"/>
          <p:nvPr/>
        </p:nvSpPr>
        <p:spPr>
          <a:xfrm>
            <a:off x="908764" y="3982972"/>
            <a:ext cx="7305783" cy="646331"/>
          </a:xfrm>
          <a:prstGeom prst="rect">
            <a:avLst/>
          </a:prstGeom>
          <a:noFill/>
        </p:spPr>
        <p:txBody>
          <a:bodyPr wrap="none" rtlCol="0">
            <a:spAutoFit/>
          </a:bodyPr>
          <a:lstStyle/>
          <a:p>
            <a:r>
              <a:rPr lang="en-US" sz="3600" b="1" dirty="0"/>
              <a:t>OpenAI API: </a:t>
            </a:r>
            <a:r>
              <a:rPr lang="en-US" sz="3600" dirty="0"/>
              <a:t>Integrate into your app</a:t>
            </a:r>
          </a:p>
        </p:txBody>
      </p:sp>
      <p:sp>
        <p:nvSpPr>
          <p:cNvPr id="8" name="TextBox 7">
            <a:extLst>
              <a:ext uri="{FF2B5EF4-FFF2-40B4-BE49-F238E27FC236}">
                <a16:creationId xmlns:a16="http://schemas.microsoft.com/office/drawing/2014/main" id="{DD6CBBB0-B33B-ED69-10B9-FA971B21FC71}"/>
              </a:ext>
            </a:extLst>
          </p:cNvPr>
          <p:cNvSpPr txBox="1"/>
          <p:nvPr/>
        </p:nvSpPr>
        <p:spPr>
          <a:xfrm>
            <a:off x="902801" y="4817045"/>
            <a:ext cx="8168583" cy="646331"/>
          </a:xfrm>
          <a:prstGeom prst="rect">
            <a:avLst/>
          </a:prstGeom>
          <a:noFill/>
        </p:spPr>
        <p:txBody>
          <a:bodyPr wrap="none" rtlCol="0">
            <a:spAutoFit/>
          </a:bodyPr>
          <a:lstStyle/>
          <a:p>
            <a:r>
              <a:rPr lang="en-US" sz="3600" b="1" dirty="0"/>
              <a:t>OpenAI Platform: </a:t>
            </a:r>
            <a:r>
              <a:rPr lang="en-US" sz="3600" dirty="0"/>
              <a:t>Development Platform</a:t>
            </a:r>
          </a:p>
        </p:txBody>
      </p:sp>
    </p:spTree>
    <p:extLst>
      <p:ext uri="{BB962C8B-B14F-4D97-AF65-F5344CB8AC3E}">
        <p14:creationId xmlns:p14="http://schemas.microsoft.com/office/powerpoint/2010/main" val="223797481"/>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you</a:t>
            </a:r>
          </a:p>
        </p:txBody>
      </p:sp>
      <p:sp>
        <p:nvSpPr>
          <p:cNvPr id="3" name="Rectangle 2">
            <a:extLst>
              <a:ext uri="{FF2B5EF4-FFF2-40B4-BE49-F238E27FC236}">
                <a16:creationId xmlns:a16="http://schemas.microsoft.com/office/drawing/2014/main" id="{5C84DFAD-25D4-7327-9123-12CC81BF16E0}"/>
              </a:ext>
            </a:extLst>
          </p:cNvPr>
          <p:cNvSpPr/>
          <p:nvPr/>
        </p:nvSpPr>
        <p:spPr>
          <a:xfrm>
            <a:off x="1149178" y="1359243"/>
            <a:ext cx="7278130" cy="41395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haroni" panose="02010803020104030203" pitchFamily="2" charset="-79"/>
                <a:cs typeface="Aharoni" panose="02010803020104030203" pitchFamily="2" charset="-79"/>
              </a:rPr>
              <a:t>The best way for an investor to use AI is as a tool to support or implement a trading strategy</a:t>
            </a:r>
            <a:endParaRPr lang="ro-RO" sz="4400" b="1" i="1" dirty="0">
              <a:solidFill>
                <a:schemeClr val="tx1"/>
              </a:solidFill>
            </a:endParaRPr>
          </a:p>
        </p:txBody>
      </p:sp>
    </p:spTree>
    <p:extLst>
      <p:ext uri="{BB962C8B-B14F-4D97-AF65-F5344CB8AC3E}">
        <p14:creationId xmlns:p14="http://schemas.microsoft.com/office/powerpoint/2010/main" val="3683317462"/>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you</a:t>
            </a:r>
          </a:p>
        </p:txBody>
      </p:sp>
      <p:sp>
        <p:nvSpPr>
          <p:cNvPr id="5" name="TextBox 4">
            <a:extLst>
              <a:ext uri="{FF2B5EF4-FFF2-40B4-BE49-F238E27FC236}">
                <a16:creationId xmlns:a16="http://schemas.microsoft.com/office/drawing/2014/main" id="{24F8BD11-D7D7-5C09-916F-0B40C9C62584}"/>
              </a:ext>
            </a:extLst>
          </p:cNvPr>
          <p:cNvSpPr txBox="1"/>
          <p:nvPr/>
        </p:nvSpPr>
        <p:spPr>
          <a:xfrm>
            <a:off x="1112314" y="197707"/>
            <a:ext cx="7856638" cy="1200329"/>
          </a:xfrm>
          <a:prstGeom prst="rect">
            <a:avLst/>
          </a:prstGeom>
          <a:noFill/>
        </p:spPr>
        <p:txBody>
          <a:bodyPr wrap="none" rtlCol="0">
            <a:spAutoFit/>
          </a:bodyPr>
          <a:lstStyle/>
          <a:p>
            <a:r>
              <a:rPr lang="en-US" sz="3600" b="1" dirty="0">
                <a:latin typeface="Aharoni" panose="02010803020104030203" pitchFamily="2" charset="-79"/>
                <a:cs typeface="Aharoni" panose="02010803020104030203" pitchFamily="2" charset="-79"/>
              </a:rPr>
              <a:t>How is AI used with stock trading</a:t>
            </a:r>
            <a:r>
              <a:rPr lang="en-US" sz="5400" b="1" dirty="0">
                <a:solidFill>
                  <a:schemeClr val="tx1"/>
                </a:solidFill>
                <a:latin typeface="Aharoni" panose="02010803020104030203" pitchFamily="2" charset="-79"/>
                <a:cs typeface="Aharoni" panose="02010803020104030203" pitchFamily="2" charset="-79"/>
              </a:rPr>
              <a:t>?</a:t>
            </a:r>
            <a:endParaRPr lang="ro-RO" sz="5400" b="1" i="1" dirty="0">
              <a:solidFill>
                <a:schemeClr val="tx1"/>
              </a:solidFill>
            </a:endParaRPr>
          </a:p>
          <a:p>
            <a:endParaRPr lang="en-US" dirty="0"/>
          </a:p>
        </p:txBody>
      </p:sp>
      <p:sp>
        <p:nvSpPr>
          <p:cNvPr id="3" name="TextBox 2">
            <a:extLst>
              <a:ext uri="{FF2B5EF4-FFF2-40B4-BE49-F238E27FC236}">
                <a16:creationId xmlns:a16="http://schemas.microsoft.com/office/drawing/2014/main" id="{EC2FFC16-DE10-F18D-2913-54263C5FF5A1}"/>
              </a:ext>
            </a:extLst>
          </p:cNvPr>
          <p:cNvSpPr txBox="1"/>
          <p:nvPr/>
        </p:nvSpPr>
        <p:spPr>
          <a:xfrm>
            <a:off x="723413" y="1544594"/>
            <a:ext cx="5982728" cy="646331"/>
          </a:xfrm>
          <a:prstGeom prst="rect">
            <a:avLst/>
          </a:prstGeom>
          <a:noFill/>
        </p:spPr>
        <p:txBody>
          <a:bodyPr wrap="none" rtlCol="0">
            <a:spAutoFit/>
          </a:bodyPr>
          <a:lstStyle/>
          <a:p>
            <a:r>
              <a:rPr lang="en-US" sz="3600" b="1" dirty="0"/>
              <a:t>Identify active moving stocks</a:t>
            </a:r>
            <a:endParaRPr lang="en-US" sz="3600" dirty="0"/>
          </a:p>
        </p:txBody>
      </p:sp>
      <p:sp>
        <p:nvSpPr>
          <p:cNvPr id="4" name="TextBox 3">
            <a:extLst>
              <a:ext uri="{FF2B5EF4-FFF2-40B4-BE49-F238E27FC236}">
                <a16:creationId xmlns:a16="http://schemas.microsoft.com/office/drawing/2014/main" id="{86A633C1-A789-EA7C-9D53-7A2962401170}"/>
              </a:ext>
            </a:extLst>
          </p:cNvPr>
          <p:cNvSpPr txBox="1"/>
          <p:nvPr/>
        </p:nvSpPr>
        <p:spPr>
          <a:xfrm>
            <a:off x="723413" y="2339540"/>
            <a:ext cx="7229864" cy="646331"/>
          </a:xfrm>
          <a:prstGeom prst="rect">
            <a:avLst/>
          </a:prstGeom>
          <a:noFill/>
        </p:spPr>
        <p:txBody>
          <a:bodyPr wrap="none" rtlCol="0">
            <a:spAutoFit/>
          </a:bodyPr>
          <a:lstStyle/>
          <a:p>
            <a:r>
              <a:rPr lang="en-US" sz="3600" b="1" dirty="0"/>
              <a:t>Identify stocks in todays newsfeeds</a:t>
            </a:r>
            <a:endParaRPr lang="en-US" sz="3600" dirty="0"/>
          </a:p>
        </p:txBody>
      </p:sp>
      <p:sp>
        <p:nvSpPr>
          <p:cNvPr id="6" name="TextBox 5">
            <a:extLst>
              <a:ext uri="{FF2B5EF4-FFF2-40B4-BE49-F238E27FC236}">
                <a16:creationId xmlns:a16="http://schemas.microsoft.com/office/drawing/2014/main" id="{E9FDBEED-002A-73F8-CA9B-D620F7C25BB1}"/>
              </a:ext>
            </a:extLst>
          </p:cNvPr>
          <p:cNvSpPr txBox="1"/>
          <p:nvPr/>
        </p:nvSpPr>
        <p:spPr>
          <a:xfrm>
            <a:off x="717450" y="3148899"/>
            <a:ext cx="7848623" cy="646331"/>
          </a:xfrm>
          <a:prstGeom prst="rect">
            <a:avLst/>
          </a:prstGeom>
          <a:noFill/>
        </p:spPr>
        <p:txBody>
          <a:bodyPr wrap="none" rtlCol="0">
            <a:spAutoFit/>
          </a:bodyPr>
          <a:lstStyle/>
          <a:p>
            <a:r>
              <a:rPr lang="en-US" sz="3600" b="1" dirty="0"/>
              <a:t>Identify stocks making new highs/lows</a:t>
            </a:r>
            <a:endParaRPr lang="en-US" sz="3600" dirty="0"/>
          </a:p>
        </p:txBody>
      </p:sp>
      <p:sp>
        <p:nvSpPr>
          <p:cNvPr id="7" name="TextBox 6">
            <a:extLst>
              <a:ext uri="{FF2B5EF4-FFF2-40B4-BE49-F238E27FC236}">
                <a16:creationId xmlns:a16="http://schemas.microsoft.com/office/drawing/2014/main" id="{169AC67B-D750-640B-FAD9-C9590247FC54}"/>
              </a:ext>
            </a:extLst>
          </p:cNvPr>
          <p:cNvSpPr txBox="1"/>
          <p:nvPr/>
        </p:nvSpPr>
        <p:spPr>
          <a:xfrm>
            <a:off x="723413" y="3982972"/>
            <a:ext cx="8230138" cy="646331"/>
          </a:xfrm>
          <a:prstGeom prst="rect">
            <a:avLst/>
          </a:prstGeom>
          <a:noFill/>
        </p:spPr>
        <p:txBody>
          <a:bodyPr wrap="none" rtlCol="0">
            <a:spAutoFit/>
          </a:bodyPr>
          <a:lstStyle/>
          <a:p>
            <a:r>
              <a:rPr lang="en-US" sz="3600" b="1" dirty="0"/>
              <a:t>Identify stocks breaking out price ranges</a:t>
            </a:r>
            <a:endParaRPr lang="en-US" sz="3600" dirty="0"/>
          </a:p>
        </p:txBody>
      </p:sp>
      <p:sp>
        <p:nvSpPr>
          <p:cNvPr id="8" name="TextBox 7">
            <a:extLst>
              <a:ext uri="{FF2B5EF4-FFF2-40B4-BE49-F238E27FC236}">
                <a16:creationId xmlns:a16="http://schemas.microsoft.com/office/drawing/2014/main" id="{DD6CBBB0-B33B-ED69-10B9-FA971B21FC71}"/>
              </a:ext>
            </a:extLst>
          </p:cNvPr>
          <p:cNvSpPr txBox="1"/>
          <p:nvPr/>
        </p:nvSpPr>
        <p:spPr>
          <a:xfrm>
            <a:off x="717450" y="4817045"/>
            <a:ext cx="8549135" cy="1354217"/>
          </a:xfrm>
          <a:prstGeom prst="rect">
            <a:avLst/>
          </a:prstGeom>
          <a:noFill/>
        </p:spPr>
        <p:txBody>
          <a:bodyPr wrap="none" rtlCol="0">
            <a:spAutoFit/>
          </a:bodyPr>
          <a:lstStyle/>
          <a:p>
            <a:r>
              <a:rPr lang="en-US" sz="3600" b="1" dirty="0"/>
              <a:t>Filter stocks on a variety of tech indicators</a:t>
            </a:r>
          </a:p>
          <a:p>
            <a:endParaRPr lang="en-US" sz="1000" b="1" dirty="0"/>
          </a:p>
          <a:p>
            <a:r>
              <a:rPr lang="en-US" sz="3600" b="1" dirty="0"/>
              <a:t>                                                                         More…</a:t>
            </a:r>
            <a:endParaRPr lang="en-US" sz="3600" dirty="0"/>
          </a:p>
        </p:txBody>
      </p:sp>
    </p:spTree>
    <p:extLst>
      <p:ext uri="{BB962C8B-B14F-4D97-AF65-F5344CB8AC3E}">
        <p14:creationId xmlns:p14="http://schemas.microsoft.com/office/powerpoint/2010/main" val="622854871"/>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you</a:t>
            </a:r>
          </a:p>
        </p:txBody>
      </p:sp>
      <p:sp>
        <p:nvSpPr>
          <p:cNvPr id="6" name="TextBox 5">
            <a:extLst>
              <a:ext uri="{FF2B5EF4-FFF2-40B4-BE49-F238E27FC236}">
                <a16:creationId xmlns:a16="http://schemas.microsoft.com/office/drawing/2014/main" id="{05FC4B5C-7362-83DE-F297-73292EB1D850}"/>
              </a:ext>
            </a:extLst>
          </p:cNvPr>
          <p:cNvSpPr txBox="1"/>
          <p:nvPr/>
        </p:nvSpPr>
        <p:spPr>
          <a:xfrm>
            <a:off x="1701452" y="1308434"/>
            <a:ext cx="2962671" cy="646331"/>
          </a:xfrm>
          <a:prstGeom prst="rect">
            <a:avLst/>
          </a:prstGeom>
          <a:noFill/>
        </p:spPr>
        <p:txBody>
          <a:bodyPr wrap="none" rtlCol="0">
            <a:spAutoFit/>
          </a:bodyPr>
          <a:lstStyle/>
          <a:p>
            <a:r>
              <a:rPr lang="en-US" sz="3600" b="1" dirty="0"/>
              <a:t>What to trade</a:t>
            </a:r>
          </a:p>
        </p:txBody>
      </p:sp>
      <p:sp>
        <p:nvSpPr>
          <p:cNvPr id="7" name="TextBox 6">
            <a:extLst>
              <a:ext uri="{FF2B5EF4-FFF2-40B4-BE49-F238E27FC236}">
                <a16:creationId xmlns:a16="http://schemas.microsoft.com/office/drawing/2014/main" id="{07F7827B-594F-DF49-318B-952CD805CC1E}"/>
              </a:ext>
            </a:extLst>
          </p:cNvPr>
          <p:cNvSpPr txBox="1"/>
          <p:nvPr/>
        </p:nvSpPr>
        <p:spPr>
          <a:xfrm>
            <a:off x="1682215" y="2047098"/>
            <a:ext cx="5024132" cy="646331"/>
          </a:xfrm>
          <a:prstGeom prst="rect">
            <a:avLst/>
          </a:prstGeom>
          <a:noFill/>
        </p:spPr>
        <p:txBody>
          <a:bodyPr wrap="none" rtlCol="0">
            <a:spAutoFit/>
          </a:bodyPr>
          <a:lstStyle/>
          <a:p>
            <a:r>
              <a:rPr lang="en-US" sz="3600" b="1" dirty="0"/>
              <a:t>When to open a position</a:t>
            </a:r>
          </a:p>
        </p:txBody>
      </p:sp>
      <p:sp>
        <p:nvSpPr>
          <p:cNvPr id="8" name="TextBox 7">
            <a:extLst>
              <a:ext uri="{FF2B5EF4-FFF2-40B4-BE49-F238E27FC236}">
                <a16:creationId xmlns:a16="http://schemas.microsoft.com/office/drawing/2014/main" id="{79020048-4C5F-5C9A-4EF9-9591AC164CF5}"/>
              </a:ext>
            </a:extLst>
          </p:cNvPr>
          <p:cNvSpPr txBox="1"/>
          <p:nvPr/>
        </p:nvSpPr>
        <p:spPr>
          <a:xfrm>
            <a:off x="1701452" y="2808845"/>
            <a:ext cx="5299849" cy="646331"/>
          </a:xfrm>
          <a:prstGeom prst="rect">
            <a:avLst/>
          </a:prstGeom>
          <a:noFill/>
        </p:spPr>
        <p:txBody>
          <a:bodyPr wrap="none" rtlCol="0">
            <a:spAutoFit/>
          </a:bodyPr>
          <a:lstStyle/>
          <a:p>
            <a:r>
              <a:rPr lang="en-US" sz="3600" b="1" dirty="0"/>
              <a:t>When to add to a position</a:t>
            </a:r>
          </a:p>
        </p:txBody>
      </p:sp>
      <p:sp>
        <p:nvSpPr>
          <p:cNvPr id="9" name="TextBox 8">
            <a:extLst>
              <a:ext uri="{FF2B5EF4-FFF2-40B4-BE49-F238E27FC236}">
                <a16:creationId xmlns:a16="http://schemas.microsoft.com/office/drawing/2014/main" id="{52733996-CBFE-3B79-52D2-688054DF027B}"/>
              </a:ext>
            </a:extLst>
          </p:cNvPr>
          <p:cNvSpPr txBox="1"/>
          <p:nvPr/>
        </p:nvSpPr>
        <p:spPr>
          <a:xfrm>
            <a:off x="1701452" y="3570593"/>
            <a:ext cx="5030544" cy="646331"/>
          </a:xfrm>
          <a:prstGeom prst="rect">
            <a:avLst/>
          </a:prstGeom>
          <a:noFill/>
        </p:spPr>
        <p:txBody>
          <a:bodyPr wrap="none" rtlCol="0">
            <a:spAutoFit/>
          </a:bodyPr>
          <a:lstStyle/>
          <a:p>
            <a:r>
              <a:rPr lang="en-US" sz="3600" b="1" dirty="0"/>
              <a:t>When to close a position</a:t>
            </a:r>
          </a:p>
        </p:txBody>
      </p:sp>
      <p:sp>
        <p:nvSpPr>
          <p:cNvPr id="10" name="TextBox 9">
            <a:extLst>
              <a:ext uri="{FF2B5EF4-FFF2-40B4-BE49-F238E27FC236}">
                <a16:creationId xmlns:a16="http://schemas.microsoft.com/office/drawing/2014/main" id="{7F4BFB20-0E30-0169-4D0C-64EA86E140B6}"/>
              </a:ext>
            </a:extLst>
          </p:cNvPr>
          <p:cNvSpPr txBox="1"/>
          <p:nvPr/>
        </p:nvSpPr>
        <p:spPr>
          <a:xfrm>
            <a:off x="1693255" y="4301041"/>
            <a:ext cx="6043642" cy="1200329"/>
          </a:xfrm>
          <a:prstGeom prst="rect">
            <a:avLst/>
          </a:prstGeom>
          <a:noFill/>
        </p:spPr>
        <p:txBody>
          <a:bodyPr wrap="none" rtlCol="0">
            <a:spAutoFit/>
          </a:bodyPr>
          <a:lstStyle/>
          <a:p>
            <a:r>
              <a:rPr lang="en-US" sz="3600" b="1" dirty="0"/>
              <a:t>How much to invest per trade</a:t>
            </a:r>
          </a:p>
          <a:p>
            <a:r>
              <a:rPr lang="en-US" sz="3600" b="1" dirty="0"/>
              <a:t>       (Money Management)</a:t>
            </a:r>
          </a:p>
        </p:txBody>
      </p:sp>
    </p:spTree>
    <p:extLst>
      <p:ext uri="{BB962C8B-B14F-4D97-AF65-F5344CB8AC3E}">
        <p14:creationId xmlns:p14="http://schemas.microsoft.com/office/powerpoint/2010/main" val="2665312265"/>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you</a:t>
            </a:r>
          </a:p>
        </p:txBody>
      </p:sp>
      <p:sp>
        <p:nvSpPr>
          <p:cNvPr id="3" name="Rectangle 2">
            <a:extLst>
              <a:ext uri="{FF2B5EF4-FFF2-40B4-BE49-F238E27FC236}">
                <a16:creationId xmlns:a16="http://schemas.microsoft.com/office/drawing/2014/main" id="{5C84DFAD-25D4-7327-9123-12CC81BF16E0}"/>
              </a:ext>
            </a:extLst>
          </p:cNvPr>
          <p:cNvSpPr/>
          <p:nvPr/>
        </p:nvSpPr>
        <p:spPr>
          <a:xfrm>
            <a:off x="1149178" y="1359243"/>
            <a:ext cx="7278130" cy="41395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haroni" panose="02010803020104030203" pitchFamily="2" charset="-79"/>
                <a:cs typeface="Aharoni" panose="02010803020104030203" pitchFamily="2" charset="-79"/>
              </a:rPr>
              <a:t>BEWARE OF FALSE</a:t>
            </a:r>
          </a:p>
          <a:p>
            <a:pPr algn="ctr"/>
            <a:r>
              <a:rPr lang="en-US" sz="4400" b="1" dirty="0">
                <a:solidFill>
                  <a:schemeClr val="tx1"/>
                </a:solidFill>
                <a:latin typeface="Aharoni" panose="02010803020104030203" pitchFamily="2" charset="-79"/>
                <a:cs typeface="Aharoni" panose="02010803020104030203" pitchFamily="2" charset="-79"/>
              </a:rPr>
              <a:t>AI CLAIMS</a:t>
            </a:r>
            <a:endParaRPr lang="ro-RO" sz="4400" b="1" i="1" dirty="0">
              <a:solidFill>
                <a:schemeClr val="tx1"/>
              </a:solidFill>
            </a:endParaRPr>
          </a:p>
        </p:txBody>
      </p:sp>
    </p:spTree>
    <p:extLst>
      <p:ext uri="{BB962C8B-B14F-4D97-AF65-F5344CB8AC3E}">
        <p14:creationId xmlns:p14="http://schemas.microsoft.com/office/powerpoint/2010/main" val="3411100172"/>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20721" y="1519850"/>
            <a:ext cx="7923279" cy="3496993"/>
          </a:xfrm>
          <a:prstGeom prst="rect">
            <a:avLst/>
          </a:prstGeom>
          <a:solidFill>
            <a:schemeClr val="bg1">
              <a:lumMod val="65000"/>
              <a:alpha val="5000"/>
            </a:schemeClr>
          </a:solidFill>
          <a:ln w="3175">
            <a:solidFill>
              <a:schemeClr val="bg1">
                <a:alpha val="2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400" b="1" dirty="0">
                <a:solidFill>
                  <a:srgbClr val="FF0000"/>
                </a:solidFill>
              </a:rPr>
              <a:t>Just putting “AI” in a company or product name does not mean “AI” is being used.</a:t>
            </a:r>
          </a:p>
        </p:txBody>
      </p:sp>
    </p:spTree>
    <p:extLst>
      <p:ext uri="{BB962C8B-B14F-4D97-AF65-F5344CB8AC3E}">
        <p14:creationId xmlns:p14="http://schemas.microsoft.com/office/powerpoint/2010/main" val="245940844"/>
      </p:ext>
    </p:extLst>
  </p:cSld>
  <p:clrMapOvr>
    <a:masterClrMapping/>
  </p:clrMapOvr>
  <p:transition spd="slow" advTm="92854">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8FFA2485-0A08-4F2D-081D-469A7B369895}"/>
              </a:ext>
            </a:extLst>
          </p:cNvPr>
          <p:cNvSpPr txBox="1"/>
          <p:nvPr/>
        </p:nvSpPr>
        <p:spPr>
          <a:xfrm>
            <a:off x="812060" y="235637"/>
            <a:ext cx="8105304" cy="707886"/>
          </a:xfrm>
          <a:prstGeom prst="rect">
            <a:avLst/>
          </a:prstGeom>
          <a:noFill/>
        </p:spPr>
        <p:txBody>
          <a:bodyPr wrap="square" rtlCol="0">
            <a:spAutoFit/>
          </a:bodyPr>
          <a:lstStyle/>
          <a:p>
            <a:pPr algn="ctr"/>
            <a:r>
              <a:rPr lang="en-US" sz="4000" b="1" dirty="0"/>
              <a:t>AI Usage Displayed</a:t>
            </a:r>
            <a:endParaRPr lang="en-US" sz="4800" b="1" dirty="0"/>
          </a:p>
        </p:txBody>
      </p:sp>
      <p:sp>
        <p:nvSpPr>
          <p:cNvPr id="5" name="TextBox 4">
            <a:extLst>
              <a:ext uri="{FF2B5EF4-FFF2-40B4-BE49-F238E27FC236}">
                <a16:creationId xmlns:a16="http://schemas.microsoft.com/office/drawing/2014/main" id="{BC0E4D8D-7233-FBAC-77B6-DD53202E8249}"/>
              </a:ext>
            </a:extLst>
          </p:cNvPr>
          <p:cNvSpPr txBox="1"/>
          <p:nvPr/>
        </p:nvSpPr>
        <p:spPr>
          <a:xfrm>
            <a:off x="812060" y="5307988"/>
            <a:ext cx="8105304" cy="523220"/>
          </a:xfrm>
          <a:prstGeom prst="rect">
            <a:avLst/>
          </a:prstGeom>
          <a:noFill/>
        </p:spPr>
        <p:txBody>
          <a:bodyPr wrap="square" rtlCol="0">
            <a:spAutoFit/>
          </a:bodyPr>
          <a:lstStyle/>
          <a:p>
            <a:pPr algn="ctr"/>
            <a:r>
              <a:rPr lang="en-US" sz="2800" b="1" dirty="0">
                <a:solidFill>
                  <a:srgbClr val="4D5156"/>
                </a:solidFill>
                <a:latin typeface="Google Sans"/>
              </a:rPr>
              <a:t>Shows (AI) if AI played any part in the trade decision</a:t>
            </a:r>
          </a:p>
        </p:txBody>
      </p:sp>
      <p:pic>
        <p:nvPicPr>
          <p:cNvPr id="11" name="Picture 10">
            <a:extLst>
              <a:ext uri="{FF2B5EF4-FFF2-40B4-BE49-F238E27FC236}">
                <a16:creationId xmlns:a16="http://schemas.microsoft.com/office/drawing/2014/main" id="{F778B6AA-ED6A-10D0-5643-D774112AB2BE}"/>
              </a:ext>
            </a:extLst>
          </p:cNvPr>
          <p:cNvPicPr>
            <a:picLocks noChangeAspect="1"/>
          </p:cNvPicPr>
          <p:nvPr/>
        </p:nvPicPr>
        <p:blipFill>
          <a:blip r:embed="rId2"/>
          <a:stretch>
            <a:fillRect/>
          </a:stretch>
        </p:blipFill>
        <p:spPr>
          <a:xfrm>
            <a:off x="2633999" y="1373052"/>
            <a:ext cx="4461427" cy="3505407"/>
          </a:xfrm>
          <a:prstGeom prst="rect">
            <a:avLst/>
          </a:prstGeom>
        </p:spPr>
      </p:pic>
    </p:spTree>
    <p:extLst>
      <p:ext uri="{BB962C8B-B14F-4D97-AF65-F5344CB8AC3E}">
        <p14:creationId xmlns:p14="http://schemas.microsoft.com/office/powerpoint/2010/main" val="11493629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you</a:t>
            </a:r>
          </a:p>
        </p:txBody>
      </p:sp>
      <p:sp>
        <p:nvSpPr>
          <p:cNvPr id="3" name="Rectangle 2">
            <a:extLst>
              <a:ext uri="{FF2B5EF4-FFF2-40B4-BE49-F238E27FC236}">
                <a16:creationId xmlns:a16="http://schemas.microsoft.com/office/drawing/2014/main" id="{5C84DFAD-25D4-7327-9123-12CC81BF16E0}"/>
              </a:ext>
            </a:extLst>
          </p:cNvPr>
          <p:cNvSpPr/>
          <p:nvPr/>
        </p:nvSpPr>
        <p:spPr>
          <a:xfrm>
            <a:off x="1198604" y="1637270"/>
            <a:ext cx="7661190" cy="42569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haroni" panose="02010803020104030203" pitchFamily="2" charset="-79"/>
                <a:cs typeface="Aharoni" panose="02010803020104030203" pitchFamily="2" charset="-79"/>
              </a:rPr>
              <a:t>How much does AI predict Bitcoin will go up</a:t>
            </a:r>
          </a:p>
          <a:p>
            <a:pPr algn="ctr"/>
            <a:r>
              <a:rPr lang="en-US" sz="4800" b="1" dirty="0">
                <a:solidFill>
                  <a:srgbClr val="002060"/>
                </a:solidFill>
                <a:latin typeface="Aharoni" panose="02010803020104030203" pitchFamily="2" charset="-79"/>
                <a:cs typeface="Aharoni" panose="02010803020104030203" pitchFamily="2" charset="-79"/>
              </a:rPr>
              <a:t>Tomorrow?</a:t>
            </a:r>
          </a:p>
          <a:p>
            <a:pPr algn="ctr"/>
            <a:r>
              <a:rPr lang="en-US" sz="4800" b="1" dirty="0">
                <a:solidFill>
                  <a:schemeClr val="tx1"/>
                </a:solidFill>
                <a:latin typeface="Aharoni" panose="02010803020104030203" pitchFamily="2" charset="-79"/>
                <a:cs typeface="Aharoni" panose="02010803020104030203" pitchFamily="2" charset="-79"/>
              </a:rPr>
              <a:t> </a:t>
            </a:r>
            <a:r>
              <a:rPr lang="en-US" sz="4800" b="1" dirty="0">
                <a:solidFill>
                  <a:srgbClr val="7030A0"/>
                </a:solidFill>
                <a:latin typeface="Aharoni" panose="02010803020104030203" pitchFamily="2" charset="-79"/>
                <a:cs typeface="Aharoni" panose="02010803020104030203" pitchFamily="2" charset="-79"/>
              </a:rPr>
              <a:t>next week?</a:t>
            </a:r>
          </a:p>
          <a:p>
            <a:pPr algn="ctr"/>
            <a:r>
              <a:rPr lang="en-US" sz="4800" b="1" dirty="0">
                <a:solidFill>
                  <a:srgbClr val="C00000"/>
                </a:solidFill>
                <a:latin typeface="Aharoni" panose="02010803020104030203" pitchFamily="2" charset="-79"/>
                <a:cs typeface="Aharoni" panose="02010803020104030203" pitchFamily="2" charset="-79"/>
              </a:rPr>
              <a:t>next month?</a:t>
            </a:r>
            <a:endParaRPr lang="ro-RO" sz="4800" b="1" i="1" dirty="0">
              <a:solidFill>
                <a:srgbClr val="C00000"/>
              </a:solidFill>
            </a:endParaRPr>
          </a:p>
        </p:txBody>
      </p:sp>
      <p:sp>
        <p:nvSpPr>
          <p:cNvPr id="4" name="Rectangle 3">
            <a:extLst>
              <a:ext uri="{FF2B5EF4-FFF2-40B4-BE49-F238E27FC236}">
                <a16:creationId xmlns:a16="http://schemas.microsoft.com/office/drawing/2014/main" id="{F4C5721D-336B-743B-30AB-A3BE663858C0}"/>
              </a:ext>
            </a:extLst>
          </p:cNvPr>
          <p:cNvSpPr/>
          <p:nvPr/>
        </p:nvSpPr>
        <p:spPr>
          <a:xfrm>
            <a:off x="1198605" y="420130"/>
            <a:ext cx="7661190" cy="8025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AI is NOT a crystal ball</a:t>
            </a:r>
          </a:p>
        </p:txBody>
      </p:sp>
    </p:spTree>
    <p:extLst>
      <p:ext uri="{BB962C8B-B14F-4D97-AF65-F5344CB8AC3E}">
        <p14:creationId xmlns:p14="http://schemas.microsoft.com/office/powerpoint/2010/main" val="681526504"/>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6E77805-E312-E598-4124-A299136D607B}"/>
              </a:ext>
            </a:extLst>
          </p:cNvPr>
          <p:cNvSpPr txBox="1"/>
          <p:nvPr/>
        </p:nvSpPr>
        <p:spPr>
          <a:xfrm>
            <a:off x="1038696" y="2091621"/>
            <a:ext cx="8105304" cy="523220"/>
          </a:xfrm>
          <a:prstGeom prst="rect">
            <a:avLst/>
          </a:prstGeom>
          <a:noFill/>
        </p:spPr>
        <p:txBody>
          <a:bodyPr wrap="square" rtlCol="0">
            <a:spAutoFit/>
          </a:bodyPr>
          <a:lstStyle/>
          <a:p>
            <a:pPr algn="ctr"/>
            <a:r>
              <a:rPr lang="en-US" sz="2800" b="1" dirty="0">
                <a:solidFill>
                  <a:srgbClr val="4D5156"/>
                </a:solidFill>
                <a:latin typeface="Google Sans"/>
              </a:rPr>
              <a:t>Request “Salmon” (swimming in stream) (OpenAI)</a:t>
            </a:r>
          </a:p>
        </p:txBody>
      </p:sp>
      <p:pic>
        <p:nvPicPr>
          <p:cNvPr id="7" name="Picture 6">
            <a:extLst>
              <a:ext uri="{FF2B5EF4-FFF2-40B4-BE49-F238E27FC236}">
                <a16:creationId xmlns:a16="http://schemas.microsoft.com/office/drawing/2014/main" id="{5EE9226C-372E-B35A-3BA8-8461CE201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738" y="2922618"/>
            <a:ext cx="6042992" cy="3699567"/>
          </a:xfrm>
          <a:prstGeom prst="rect">
            <a:avLst/>
          </a:prstGeom>
        </p:spPr>
      </p:pic>
      <p:sp>
        <p:nvSpPr>
          <p:cNvPr id="4" name="TextBox 3">
            <a:extLst>
              <a:ext uri="{FF2B5EF4-FFF2-40B4-BE49-F238E27FC236}">
                <a16:creationId xmlns:a16="http://schemas.microsoft.com/office/drawing/2014/main" id="{9E3AB20E-4BF3-3FD6-EBA9-63C323E29B60}"/>
              </a:ext>
            </a:extLst>
          </p:cNvPr>
          <p:cNvSpPr txBox="1"/>
          <p:nvPr/>
        </p:nvSpPr>
        <p:spPr>
          <a:xfrm>
            <a:off x="851817" y="1068894"/>
            <a:ext cx="8105304" cy="954107"/>
          </a:xfrm>
          <a:prstGeom prst="rect">
            <a:avLst/>
          </a:prstGeom>
          <a:noFill/>
        </p:spPr>
        <p:txBody>
          <a:bodyPr wrap="square" rtlCol="0">
            <a:spAutoFit/>
          </a:bodyPr>
          <a:lstStyle/>
          <a:p>
            <a:pPr algn="ctr"/>
            <a:r>
              <a:rPr lang="en-US" sz="2800" b="1" dirty="0">
                <a:solidFill>
                  <a:srgbClr val="4D5156"/>
                </a:solidFill>
                <a:latin typeface="Google Sans"/>
              </a:rPr>
              <a:t>Results are only as good as the input and output</a:t>
            </a:r>
          </a:p>
          <a:p>
            <a:pPr algn="ctr"/>
            <a:r>
              <a:rPr lang="en-US" sz="2800" b="1" dirty="0">
                <a:solidFill>
                  <a:srgbClr val="4D5156"/>
                </a:solidFill>
                <a:latin typeface="Google Sans"/>
              </a:rPr>
              <a:t>Data provided to the AI system</a:t>
            </a:r>
          </a:p>
        </p:txBody>
      </p:sp>
      <p:sp>
        <p:nvSpPr>
          <p:cNvPr id="5" name="Rectangle 4">
            <a:extLst>
              <a:ext uri="{FF2B5EF4-FFF2-40B4-BE49-F238E27FC236}">
                <a16:creationId xmlns:a16="http://schemas.microsoft.com/office/drawing/2014/main" id="{6EA30E52-21F8-A2B7-64DB-9AB3A353D706}"/>
              </a:ext>
            </a:extLst>
          </p:cNvPr>
          <p:cNvSpPr/>
          <p:nvPr/>
        </p:nvSpPr>
        <p:spPr>
          <a:xfrm>
            <a:off x="1297459" y="197708"/>
            <a:ext cx="7154563" cy="8025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AI is NOT a crystal ball</a:t>
            </a:r>
          </a:p>
        </p:txBody>
      </p:sp>
    </p:spTree>
    <p:extLst>
      <p:ext uri="{BB962C8B-B14F-4D97-AF65-F5344CB8AC3E}">
        <p14:creationId xmlns:p14="http://schemas.microsoft.com/office/powerpoint/2010/main" val="1686637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9E3AB20E-4BF3-3FD6-EBA9-63C323E29B60}"/>
              </a:ext>
            </a:extLst>
          </p:cNvPr>
          <p:cNvSpPr txBox="1"/>
          <p:nvPr/>
        </p:nvSpPr>
        <p:spPr>
          <a:xfrm>
            <a:off x="989269" y="1351657"/>
            <a:ext cx="8105304" cy="584775"/>
          </a:xfrm>
          <a:prstGeom prst="rect">
            <a:avLst/>
          </a:prstGeom>
          <a:noFill/>
        </p:spPr>
        <p:txBody>
          <a:bodyPr wrap="square" rtlCol="0">
            <a:spAutoFit/>
          </a:bodyPr>
          <a:lstStyle/>
          <a:p>
            <a:pPr algn="ctr"/>
            <a:r>
              <a:rPr lang="en-US" sz="3200" b="1" dirty="0">
                <a:solidFill>
                  <a:srgbClr val="4D5156"/>
                </a:solidFill>
                <a:latin typeface="Google Sans"/>
              </a:rPr>
              <a:t>Lots of bad data </a:t>
            </a:r>
            <a:r>
              <a:rPr lang="en-US" sz="3200" b="1" dirty="0">
                <a:latin typeface="Google Sans"/>
              </a:rPr>
              <a:t>yields bad results</a:t>
            </a:r>
          </a:p>
        </p:txBody>
      </p:sp>
      <p:sp>
        <p:nvSpPr>
          <p:cNvPr id="5" name="Rectangle 4">
            <a:extLst>
              <a:ext uri="{FF2B5EF4-FFF2-40B4-BE49-F238E27FC236}">
                <a16:creationId xmlns:a16="http://schemas.microsoft.com/office/drawing/2014/main" id="{6EA30E52-21F8-A2B7-64DB-9AB3A353D706}"/>
              </a:ext>
            </a:extLst>
          </p:cNvPr>
          <p:cNvSpPr/>
          <p:nvPr/>
        </p:nvSpPr>
        <p:spPr>
          <a:xfrm>
            <a:off x="1297459" y="197708"/>
            <a:ext cx="7154563" cy="8025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AI Can Be Tricked</a:t>
            </a:r>
          </a:p>
        </p:txBody>
      </p:sp>
      <p:pic>
        <p:nvPicPr>
          <p:cNvPr id="8" name="Picture 7">
            <a:extLst>
              <a:ext uri="{FF2B5EF4-FFF2-40B4-BE49-F238E27FC236}">
                <a16:creationId xmlns:a16="http://schemas.microsoft.com/office/drawing/2014/main" id="{669EAFFC-B92E-B29D-09FA-0A1D073D10EF}"/>
              </a:ext>
            </a:extLst>
          </p:cNvPr>
          <p:cNvPicPr>
            <a:picLocks noChangeAspect="1"/>
          </p:cNvPicPr>
          <p:nvPr/>
        </p:nvPicPr>
        <p:blipFill>
          <a:blip r:embed="rId2"/>
          <a:stretch>
            <a:fillRect/>
          </a:stretch>
        </p:blipFill>
        <p:spPr>
          <a:xfrm>
            <a:off x="1310180" y="2226261"/>
            <a:ext cx="7463482" cy="4128735"/>
          </a:xfrm>
          <a:prstGeom prst="rect">
            <a:avLst/>
          </a:prstGeom>
        </p:spPr>
      </p:pic>
    </p:spTree>
    <p:extLst>
      <p:ext uri="{BB962C8B-B14F-4D97-AF65-F5344CB8AC3E}">
        <p14:creationId xmlns:p14="http://schemas.microsoft.com/office/powerpoint/2010/main" val="37594048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8FFA2485-0A08-4F2D-081D-469A7B369895}"/>
              </a:ext>
            </a:extLst>
          </p:cNvPr>
          <p:cNvSpPr txBox="1"/>
          <p:nvPr/>
        </p:nvSpPr>
        <p:spPr>
          <a:xfrm>
            <a:off x="732548" y="707312"/>
            <a:ext cx="8105304" cy="1200329"/>
          </a:xfrm>
          <a:prstGeom prst="rect">
            <a:avLst/>
          </a:prstGeom>
          <a:noFill/>
        </p:spPr>
        <p:txBody>
          <a:bodyPr wrap="square" rtlCol="0">
            <a:spAutoFit/>
          </a:bodyPr>
          <a:lstStyle/>
          <a:p>
            <a:pPr algn="ctr"/>
            <a:r>
              <a:rPr lang="en-US" sz="3600" b="1" dirty="0"/>
              <a:t>About the Speaker</a:t>
            </a:r>
          </a:p>
          <a:p>
            <a:pPr algn="ctr"/>
            <a:r>
              <a:rPr lang="en-US" sz="3600" b="1" dirty="0"/>
              <a:t>Ed Barsano</a:t>
            </a:r>
          </a:p>
        </p:txBody>
      </p:sp>
      <p:pic>
        <p:nvPicPr>
          <p:cNvPr id="5" name="Picture 4">
            <a:extLst>
              <a:ext uri="{FF2B5EF4-FFF2-40B4-BE49-F238E27FC236}">
                <a16:creationId xmlns:a16="http://schemas.microsoft.com/office/drawing/2014/main" id="{6C087F5B-9E39-093E-0245-832397B45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48" y="2539487"/>
            <a:ext cx="2286000" cy="2533650"/>
          </a:xfrm>
          <a:prstGeom prst="rect">
            <a:avLst/>
          </a:prstGeom>
        </p:spPr>
      </p:pic>
      <p:sp>
        <p:nvSpPr>
          <p:cNvPr id="7" name="TextBox 6">
            <a:extLst>
              <a:ext uri="{FF2B5EF4-FFF2-40B4-BE49-F238E27FC236}">
                <a16:creationId xmlns:a16="http://schemas.microsoft.com/office/drawing/2014/main" id="{47D86019-3D1C-427E-D172-CE7B7D665DC7}"/>
              </a:ext>
            </a:extLst>
          </p:cNvPr>
          <p:cNvSpPr txBox="1"/>
          <p:nvPr/>
        </p:nvSpPr>
        <p:spPr>
          <a:xfrm>
            <a:off x="3460463" y="2403563"/>
            <a:ext cx="5377389" cy="3539430"/>
          </a:xfrm>
          <a:prstGeom prst="rect">
            <a:avLst/>
          </a:prstGeom>
          <a:noFill/>
        </p:spPr>
        <p:txBody>
          <a:bodyPr wrap="square" rtlCol="0">
            <a:spAutoFit/>
          </a:bodyPr>
          <a:lstStyle/>
          <a:p>
            <a:r>
              <a:rPr lang="en-US" sz="2800" b="1" dirty="0"/>
              <a:t>CEO Saint Michael Technologies</a:t>
            </a:r>
          </a:p>
          <a:p>
            <a:endParaRPr lang="en-US" sz="2800" b="1" dirty="0"/>
          </a:p>
          <a:p>
            <a:r>
              <a:rPr lang="en-US" sz="2800" b="1" dirty="0"/>
              <a:t>Retired Microsoft software developer and manager</a:t>
            </a:r>
          </a:p>
          <a:p>
            <a:endParaRPr lang="en-US" sz="2800" b="1" dirty="0"/>
          </a:p>
          <a:p>
            <a:r>
              <a:rPr lang="en-US" sz="2800" b="1" dirty="0"/>
              <a:t>Creator of robotic, AI stock and crypto trading platforms</a:t>
            </a:r>
          </a:p>
          <a:p>
            <a:endParaRPr lang="en-US" sz="2800" b="1" dirty="0"/>
          </a:p>
        </p:txBody>
      </p:sp>
      <p:sp>
        <p:nvSpPr>
          <p:cNvPr id="4" name="TextBox 3">
            <a:extLst>
              <a:ext uri="{FF2B5EF4-FFF2-40B4-BE49-F238E27FC236}">
                <a16:creationId xmlns:a16="http://schemas.microsoft.com/office/drawing/2014/main" id="{CA927E21-83D8-7049-1E5E-11F6F19387F8}"/>
              </a:ext>
            </a:extLst>
          </p:cNvPr>
          <p:cNvSpPr txBox="1"/>
          <p:nvPr/>
        </p:nvSpPr>
        <p:spPr>
          <a:xfrm>
            <a:off x="2412020" y="6150688"/>
            <a:ext cx="6883031" cy="369332"/>
          </a:xfrm>
          <a:prstGeom prst="rect">
            <a:avLst/>
          </a:prstGeom>
          <a:noFill/>
        </p:spPr>
        <p:txBody>
          <a:bodyPr wrap="square">
            <a:spAutoFit/>
          </a:bodyPr>
          <a:lstStyle/>
          <a:p>
            <a:r>
              <a:rPr lang="en-US" sz="1800" b="1" dirty="0"/>
              <a:t>Ed Barsano        Support@GoBabyTrade.com       480-370-8101</a:t>
            </a:r>
          </a:p>
        </p:txBody>
      </p:sp>
    </p:spTree>
    <p:extLst>
      <p:ext uri="{BB962C8B-B14F-4D97-AF65-F5344CB8AC3E}">
        <p14:creationId xmlns:p14="http://schemas.microsoft.com/office/powerpoint/2010/main" val="140732342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a:xfrm>
            <a:off x="973134" y="4782065"/>
            <a:ext cx="7704667" cy="1729946"/>
          </a:xfrm>
        </p:spPr>
        <p:txBody>
          <a:bodyPr/>
          <a:lstStyle/>
          <a:p>
            <a:r>
              <a:rPr lang="en-US" dirty="0"/>
              <a:t>F</a:t>
            </a:r>
          </a:p>
        </p:txBody>
      </p:sp>
      <p:sp>
        <p:nvSpPr>
          <p:cNvPr id="4" name="TextBox 3">
            <a:extLst>
              <a:ext uri="{FF2B5EF4-FFF2-40B4-BE49-F238E27FC236}">
                <a16:creationId xmlns:a16="http://schemas.microsoft.com/office/drawing/2014/main" id="{9E3AB20E-4BF3-3FD6-EBA9-63C323E29B60}"/>
              </a:ext>
            </a:extLst>
          </p:cNvPr>
          <p:cNvSpPr txBox="1"/>
          <p:nvPr/>
        </p:nvSpPr>
        <p:spPr>
          <a:xfrm>
            <a:off x="1047583" y="2199358"/>
            <a:ext cx="2585304" cy="584775"/>
          </a:xfrm>
          <a:prstGeom prst="rect">
            <a:avLst/>
          </a:prstGeom>
          <a:noFill/>
        </p:spPr>
        <p:txBody>
          <a:bodyPr wrap="square" rtlCol="0">
            <a:spAutoFit/>
          </a:bodyPr>
          <a:lstStyle/>
          <a:p>
            <a:pPr algn="ctr"/>
            <a:r>
              <a:rPr lang="en-US" sz="3200" b="1" dirty="0">
                <a:solidFill>
                  <a:srgbClr val="4D5156"/>
                </a:solidFill>
                <a:latin typeface="Google Sans"/>
              </a:rPr>
              <a:t>Quantum AI</a:t>
            </a:r>
          </a:p>
        </p:txBody>
      </p:sp>
      <p:sp>
        <p:nvSpPr>
          <p:cNvPr id="5" name="Rectangle 4">
            <a:extLst>
              <a:ext uri="{FF2B5EF4-FFF2-40B4-BE49-F238E27FC236}">
                <a16:creationId xmlns:a16="http://schemas.microsoft.com/office/drawing/2014/main" id="{6EA30E52-21F8-A2B7-64DB-9AB3A353D706}"/>
              </a:ext>
            </a:extLst>
          </p:cNvPr>
          <p:cNvSpPr/>
          <p:nvPr/>
        </p:nvSpPr>
        <p:spPr>
          <a:xfrm>
            <a:off x="1297459" y="123567"/>
            <a:ext cx="7154563" cy="8025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“AI” is being used by scammers</a:t>
            </a:r>
          </a:p>
        </p:txBody>
      </p:sp>
      <p:pic>
        <p:nvPicPr>
          <p:cNvPr id="6" name="Picture 5">
            <a:extLst>
              <a:ext uri="{FF2B5EF4-FFF2-40B4-BE49-F238E27FC236}">
                <a16:creationId xmlns:a16="http://schemas.microsoft.com/office/drawing/2014/main" id="{BAB2867B-68A9-B8D9-56AC-4F660D6E0647}"/>
              </a:ext>
            </a:extLst>
          </p:cNvPr>
          <p:cNvPicPr>
            <a:picLocks noChangeAspect="1"/>
          </p:cNvPicPr>
          <p:nvPr/>
        </p:nvPicPr>
        <p:blipFill>
          <a:blip r:embed="rId2"/>
          <a:stretch>
            <a:fillRect/>
          </a:stretch>
        </p:blipFill>
        <p:spPr>
          <a:xfrm>
            <a:off x="3830286" y="926133"/>
            <a:ext cx="4621736" cy="3716000"/>
          </a:xfrm>
          <a:prstGeom prst="rect">
            <a:avLst/>
          </a:prstGeom>
        </p:spPr>
      </p:pic>
      <p:sp>
        <p:nvSpPr>
          <p:cNvPr id="9" name="TextBox 8">
            <a:extLst>
              <a:ext uri="{FF2B5EF4-FFF2-40B4-BE49-F238E27FC236}">
                <a16:creationId xmlns:a16="http://schemas.microsoft.com/office/drawing/2014/main" id="{B405EF64-E80D-92DD-D952-EA435B058724}"/>
              </a:ext>
            </a:extLst>
          </p:cNvPr>
          <p:cNvSpPr txBox="1"/>
          <p:nvPr/>
        </p:nvSpPr>
        <p:spPr>
          <a:xfrm>
            <a:off x="1297459" y="4838357"/>
            <a:ext cx="7757641" cy="1877437"/>
          </a:xfrm>
          <a:prstGeom prst="rect">
            <a:avLst/>
          </a:prstGeom>
          <a:noFill/>
        </p:spPr>
        <p:txBody>
          <a:bodyPr wrap="square" rtlCol="0">
            <a:spAutoFit/>
          </a:bodyPr>
          <a:lstStyle/>
          <a:p>
            <a:r>
              <a:rPr lang="en-US" sz="2400" dirty="0"/>
              <a:t>False videos that show billionaire Elon Musk promoting a financial venture called Quantum AI use doctored footage and artificially generated audio to induce Facebook users to send money to scammers.</a:t>
            </a:r>
            <a:endParaRPr lang="en-US" sz="2000" dirty="0"/>
          </a:p>
          <a:p>
            <a:r>
              <a:rPr lang="en-US" sz="2000" dirty="0"/>
              <a:t>                                                                                                                   RMIT University</a:t>
            </a:r>
          </a:p>
        </p:txBody>
      </p:sp>
    </p:spTree>
    <p:extLst>
      <p:ext uri="{BB962C8B-B14F-4D97-AF65-F5344CB8AC3E}">
        <p14:creationId xmlns:p14="http://schemas.microsoft.com/office/powerpoint/2010/main" val="41840916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
          <p:cNvSpPr>
            <a:spLocks noGrp="1"/>
          </p:cNvSpPr>
          <p:nvPr>
            <p:ph type="ctrTitle"/>
          </p:nvPr>
        </p:nvSpPr>
        <p:spPr>
          <a:xfrm>
            <a:off x="493990" y="1095375"/>
            <a:ext cx="8249009" cy="887623"/>
          </a:xfrm>
        </p:spPr>
        <p:txBody>
          <a:bodyPr>
            <a:noAutofit/>
          </a:bodyPr>
          <a:lstStyle/>
          <a:p>
            <a:r>
              <a:rPr lang="en-US" sz="3000" dirty="0">
                <a:latin typeface="Aharoni" panose="02010803020104030203" pitchFamily="2" charset="-79"/>
                <a:cs typeface="Aharoni" panose="02010803020104030203" pitchFamily="2" charset="-79"/>
              </a:rPr>
              <a:t>Some Known Companies</a:t>
            </a:r>
            <a:br>
              <a:rPr lang="en-US" sz="3000" dirty="0">
                <a:latin typeface="Aharoni" panose="02010803020104030203" pitchFamily="2" charset="-79"/>
                <a:cs typeface="Aharoni" panose="02010803020104030203" pitchFamily="2" charset="-79"/>
              </a:rPr>
            </a:br>
            <a:r>
              <a:rPr lang="en-US" sz="3000" dirty="0">
                <a:latin typeface="Aharoni" panose="02010803020104030203" pitchFamily="2" charset="-79"/>
                <a:cs typeface="Aharoni" panose="02010803020104030203" pitchFamily="2" charset="-79"/>
              </a:rPr>
              <a:t>Utilizing AI (Pattern Analysis)</a:t>
            </a:r>
            <a:endParaRPr lang="ro-RO" sz="3000" i="1" dirty="0"/>
          </a:p>
        </p:txBody>
      </p:sp>
      <p:sp>
        <p:nvSpPr>
          <p:cNvPr id="6" name="Rectangle 5"/>
          <p:cNvSpPr/>
          <p:nvPr/>
        </p:nvSpPr>
        <p:spPr>
          <a:xfrm>
            <a:off x="493990" y="2659547"/>
            <a:ext cx="8548962" cy="2769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buFont typeface="Wingdings" panose="05000000000000000000" pitchFamily="2" charset="2"/>
              <a:buChar char="Ø"/>
            </a:pPr>
            <a:r>
              <a:rPr lang="en-US" sz="2400" b="1" dirty="0">
                <a:solidFill>
                  <a:schemeClr val="tx1"/>
                </a:solidFill>
              </a:rPr>
              <a:t>McDonalds - Traffic Pattern Analysis (for optimal restaurant locations)</a:t>
            </a:r>
          </a:p>
          <a:p>
            <a:pPr marL="428625" indent="-428625">
              <a:buFont typeface="Wingdings" panose="05000000000000000000" pitchFamily="2" charset="2"/>
              <a:buChar char="Ø"/>
            </a:pPr>
            <a:r>
              <a:rPr lang="en-US" sz="2400" b="1" dirty="0">
                <a:solidFill>
                  <a:schemeClr val="tx1"/>
                </a:solidFill>
              </a:rPr>
              <a:t>Apple - Voice Analysis (Siri)</a:t>
            </a:r>
          </a:p>
          <a:p>
            <a:pPr marL="428625" indent="-428625">
              <a:buFont typeface="Wingdings" panose="05000000000000000000" pitchFamily="2" charset="2"/>
              <a:buChar char="Ø"/>
            </a:pPr>
            <a:r>
              <a:rPr lang="en-US" sz="2400" b="1" dirty="0">
                <a:solidFill>
                  <a:schemeClr val="tx1"/>
                </a:solidFill>
              </a:rPr>
              <a:t>Tesla/Ford/Volkswagen - Self Driving Cars (Still years out!)</a:t>
            </a:r>
          </a:p>
          <a:p>
            <a:pPr marL="428625" indent="-428625">
              <a:buFont typeface="Wingdings" panose="05000000000000000000" pitchFamily="2" charset="2"/>
              <a:buChar char="Ø"/>
            </a:pPr>
            <a:r>
              <a:rPr lang="en-US" sz="2400" b="1" dirty="0">
                <a:solidFill>
                  <a:schemeClr val="tx1"/>
                </a:solidFill>
              </a:rPr>
              <a:t>GoBabyTrade – Fully Robotic/AI Stock &amp; Crypto Web Trader</a:t>
            </a:r>
          </a:p>
        </p:txBody>
      </p:sp>
    </p:spTree>
    <p:extLst>
      <p:ext uri="{BB962C8B-B14F-4D97-AF65-F5344CB8AC3E}">
        <p14:creationId xmlns:p14="http://schemas.microsoft.com/office/powerpoint/2010/main" val="36320888"/>
      </p:ext>
    </p:extLst>
  </p:cSld>
  <p:clrMapOvr>
    <a:masterClrMapping/>
  </p:clrMapOvr>
  <p:transition spd="slow" advTm="291751">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857250"/>
            <a:ext cx="4800600" cy="1143000"/>
          </a:xfrm>
          <a:prstGeom prst="rect">
            <a:avLst/>
          </a:prstGeom>
        </p:spPr>
        <p:txBody>
          <a:bodyPr vert="horz" lIns="91440" tIns="45720" rIns="91440" bIns="45720" rtlCol="0" anchor="ctr">
            <a:normAutofit/>
          </a:bodyPr>
          <a:lstStyle/>
          <a:p>
            <a:pPr>
              <a:spcBef>
                <a:spcPct val="0"/>
              </a:spcBef>
              <a:defRPr/>
            </a:pPr>
            <a:endParaRPr lang="ro-RO" sz="2400" dirty="0">
              <a:solidFill>
                <a:prstClr val="white"/>
              </a:solidFill>
              <a:latin typeface="Calibri" pitchFamily="34" charset="0"/>
            </a:endParaRPr>
          </a:p>
        </p:txBody>
      </p:sp>
      <p:sp>
        <p:nvSpPr>
          <p:cNvPr id="4" name="TextBox 3"/>
          <p:cNvSpPr txBox="1"/>
          <p:nvPr/>
        </p:nvSpPr>
        <p:spPr>
          <a:xfrm>
            <a:off x="2746498" y="2736502"/>
            <a:ext cx="3651004" cy="1384995"/>
          </a:xfrm>
          <a:prstGeom prst="rect">
            <a:avLst/>
          </a:prstGeom>
          <a:noFill/>
        </p:spPr>
        <p:txBody>
          <a:bodyPr wrap="square" rtlCol="0">
            <a:spAutoFit/>
          </a:bodyPr>
          <a:lstStyle/>
          <a:p>
            <a:pPr algn="ctr"/>
            <a:r>
              <a:rPr lang="en-US" sz="6600" b="1" dirty="0">
                <a:solidFill>
                  <a:prstClr val="black"/>
                </a:solidFill>
              </a:rPr>
              <a:t>Q &amp; A</a:t>
            </a:r>
          </a:p>
          <a:p>
            <a:endParaRPr lang="en-US" dirty="0">
              <a:solidFill>
                <a:prstClr val="black"/>
              </a:solidFill>
            </a:endParaRPr>
          </a:p>
        </p:txBody>
      </p:sp>
    </p:spTree>
    <p:extLst>
      <p:ext uri="{BB962C8B-B14F-4D97-AF65-F5344CB8AC3E}">
        <p14:creationId xmlns:p14="http://schemas.microsoft.com/office/powerpoint/2010/main" val="3524271618"/>
      </p:ext>
    </p:extLst>
  </p:cSld>
  <p:clrMapOvr>
    <a:masterClrMapping/>
  </p:clrMapOvr>
  <mc:AlternateContent xmlns:mc="http://schemas.openxmlformats.org/markup-compatibility/2006" xmlns:p14="http://schemas.microsoft.com/office/powerpoint/2010/main">
    <mc:Choice Requires="p14">
      <p:transition spd="slow" p14:dur="2000" advTm="11156"/>
    </mc:Choice>
    <mc:Fallback xmlns="">
      <p:transition spd="slow" advTm="1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857250"/>
            <a:ext cx="4800600" cy="1143000"/>
          </a:xfrm>
          <a:prstGeom prst="rect">
            <a:avLst/>
          </a:prstGeom>
        </p:spPr>
        <p:txBody>
          <a:bodyPr vert="horz" lIns="91440" tIns="45720" rIns="91440" bIns="45720" rtlCol="0" anchor="ctr">
            <a:normAutofit/>
          </a:bodyPr>
          <a:lstStyle/>
          <a:p>
            <a:pPr>
              <a:spcBef>
                <a:spcPct val="0"/>
              </a:spcBef>
              <a:defRPr/>
            </a:pPr>
            <a:endParaRPr lang="ro-RO" sz="2400" dirty="0">
              <a:solidFill>
                <a:prstClr val="white"/>
              </a:solidFill>
              <a:latin typeface="Calibri" pitchFamily="34" charset="0"/>
            </a:endParaRPr>
          </a:p>
        </p:txBody>
      </p:sp>
      <p:sp>
        <p:nvSpPr>
          <p:cNvPr id="4" name="TextBox 3"/>
          <p:cNvSpPr txBox="1"/>
          <p:nvPr/>
        </p:nvSpPr>
        <p:spPr>
          <a:xfrm>
            <a:off x="2746498" y="2736502"/>
            <a:ext cx="3651004" cy="2400657"/>
          </a:xfrm>
          <a:prstGeom prst="rect">
            <a:avLst/>
          </a:prstGeom>
          <a:noFill/>
        </p:spPr>
        <p:txBody>
          <a:bodyPr wrap="square" rtlCol="0">
            <a:spAutoFit/>
          </a:bodyPr>
          <a:lstStyle/>
          <a:p>
            <a:pPr algn="ctr"/>
            <a:r>
              <a:rPr lang="en-US" sz="6600" b="1" dirty="0">
                <a:solidFill>
                  <a:prstClr val="black"/>
                </a:solidFill>
              </a:rPr>
              <a:t>Thank You</a:t>
            </a:r>
          </a:p>
          <a:p>
            <a:endParaRPr lang="en-US" dirty="0">
              <a:solidFill>
                <a:prstClr val="black"/>
              </a:solidFill>
            </a:endParaRPr>
          </a:p>
        </p:txBody>
      </p:sp>
      <p:sp>
        <p:nvSpPr>
          <p:cNvPr id="2" name="TextBox 1">
            <a:extLst>
              <a:ext uri="{FF2B5EF4-FFF2-40B4-BE49-F238E27FC236}">
                <a16:creationId xmlns:a16="http://schemas.microsoft.com/office/drawing/2014/main" id="{CE7BE77B-9D92-9B75-C4C0-62F5C389422A}"/>
              </a:ext>
            </a:extLst>
          </p:cNvPr>
          <p:cNvSpPr txBox="1"/>
          <p:nvPr/>
        </p:nvSpPr>
        <p:spPr>
          <a:xfrm>
            <a:off x="2090744" y="6000750"/>
            <a:ext cx="6883031" cy="369332"/>
          </a:xfrm>
          <a:prstGeom prst="rect">
            <a:avLst/>
          </a:prstGeom>
          <a:noFill/>
        </p:spPr>
        <p:txBody>
          <a:bodyPr wrap="square">
            <a:spAutoFit/>
          </a:bodyPr>
          <a:lstStyle/>
          <a:p>
            <a:r>
              <a:rPr lang="en-US" sz="1800" b="1" dirty="0"/>
              <a:t>Ed Barsano        Support@GoBabyTrade.com       480-370-8101</a:t>
            </a:r>
          </a:p>
        </p:txBody>
      </p:sp>
    </p:spTree>
    <p:extLst>
      <p:ext uri="{BB962C8B-B14F-4D97-AF65-F5344CB8AC3E}">
        <p14:creationId xmlns:p14="http://schemas.microsoft.com/office/powerpoint/2010/main" val="860591453"/>
      </p:ext>
    </p:extLst>
  </p:cSld>
  <p:clrMapOvr>
    <a:masterClrMapping/>
  </p:clrMapOvr>
  <mc:AlternateContent xmlns:mc="http://schemas.openxmlformats.org/markup-compatibility/2006" xmlns:p14="http://schemas.microsoft.com/office/powerpoint/2010/main">
    <mc:Choice Requires="p14">
      <p:transition spd="slow" p14:dur="2000" advTm="11156"/>
    </mc:Choice>
    <mc:Fallback xmlns="">
      <p:transition spd="slow" advTm="1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564" y="5394296"/>
            <a:ext cx="7542871" cy="958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20000"/>
              </a:lnSpc>
              <a:defRPr/>
            </a:pPr>
            <a:r>
              <a:rPr lang="en-US" sz="1600" b="1" kern="0" dirty="0">
                <a:solidFill>
                  <a:schemeClr val="tx1"/>
                </a:solidFill>
                <a:ea typeface="MS PGothic"/>
                <a:sym typeface="Palatino" charset="0"/>
              </a:rPr>
              <a:t>Saint Michael Technologies, its Associates, agents and employees do not provide legal or financial advice and do not provide any tax advice.  Please consult your attorney or tax advisor.</a:t>
            </a:r>
            <a:endParaRPr lang="ro-RO" sz="1600" dirty="0">
              <a:solidFill>
                <a:schemeClr val="tx1"/>
              </a:solidFill>
            </a:endParaRPr>
          </a:p>
        </p:txBody>
      </p:sp>
      <p:sp>
        <p:nvSpPr>
          <p:cNvPr id="7" name="Title 1"/>
          <p:cNvSpPr txBox="1">
            <a:spLocks/>
          </p:cNvSpPr>
          <p:nvPr/>
        </p:nvSpPr>
        <p:spPr>
          <a:xfrm>
            <a:off x="0" y="280067"/>
            <a:ext cx="9144000" cy="275629"/>
          </a:xfrm>
          <a:prstGeom prst="rect">
            <a:avLst/>
          </a:prstGeom>
        </p:spPr>
        <p:txBody>
          <a:bodyPr vert="horz" lIns="91440" tIns="45720" rIns="91440" bIns="45720" rtlCol="0" anchor="ctr">
            <a:noAutofit/>
          </a:bodyPr>
          <a:lstStyle/>
          <a:p>
            <a:pPr algn="ctr" defTabSz="914378">
              <a:spcBef>
                <a:spcPct val="0"/>
              </a:spcBef>
              <a:defRPr/>
            </a:pPr>
            <a:r>
              <a:rPr lang="en-US" b="1" dirty="0">
                <a:latin typeface="Aharoni" panose="02010803020104030203" pitchFamily="2" charset="-79"/>
                <a:ea typeface="+mj-ea"/>
                <a:cs typeface="Aharoni" panose="02010803020104030203" pitchFamily="2" charset="-79"/>
              </a:rPr>
              <a:t>STANDARD DISCLAIMER</a:t>
            </a:r>
            <a:endParaRPr lang="ro-RO" b="1" dirty="0">
              <a:latin typeface="Aharoni" panose="02010803020104030203" pitchFamily="2" charset="-79"/>
              <a:ea typeface="+mj-ea"/>
              <a:cs typeface="Aharoni" panose="02010803020104030203" pitchFamily="2" charset="-79"/>
            </a:endParaRPr>
          </a:p>
        </p:txBody>
      </p:sp>
      <p:sp>
        <p:nvSpPr>
          <p:cNvPr id="5" name="Rectangle 4"/>
          <p:cNvSpPr/>
          <p:nvPr/>
        </p:nvSpPr>
        <p:spPr>
          <a:xfrm>
            <a:off x="790833" y="884841"/>
            <a:ext cx="8226512" cy="1549911"/>
          </a:xfrm>
          <a:prstGeom prst="rect">
            <a:avLst/>
          </a:prstGeom>
        </p:spPr>
        <p:txBody>
          <a:bodyPr wrap="square">
            <a:spAutoFit/>
          </a:bodyPr>
          <a:lstStyle/>
          <a:p>
            <a:pPr>
              <a:lnSpc>
                <a:spcPct val="120000"/>
              </a:lnSpc>
              <a:defRPr/>
            </a:pPr>
            <a:r>
              <a:rPr lang="en-US" sz="1600" b="1" kern="0" dirty="0">
                <a:ea typeface="MS PGothic"/>
                <a:sym typeface="Palatino" charset="0"/>
              </a:rPr>
              <a:t>For demonstration purposes only.  Saint Michael Technologies, LLC does not make buy, sell, or hold recommendations. Unique experiences and past performances do not guarantee future results.  You should speak with your CPA or financial representative to ensure that the buying/selling of cryptocurrencies is suitable for your investment profile.  All suggestions given hereto is intended for Simulation mode only.</a:t>
            </a:r>
            <a:endParaRPr lang="ro-RO" sz="1600" dirty="0"/>
          </a:p>
        </p:txBody>
      </p:sp>
      <p:sp>
        <p:nvSpPr>
          <p:cNvPr id="8" name="Rectangle 7"/>
          <p:cNvSpPr/>
          <p:nvPr/>
        </p:nvSpPr>
        <p:spPr>
          <a:xfrm>
            <a:off x="800564" y="2671390"/>
            <a:ext cx="7542871" cy="125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20000"/>
              </a:lnSpc>
              <a:defRPr/>
            </a:pPr>
            <a:r>
              <a:rPr lang="en-US" sz="1600" b="1" kern="0" dirty="0">
                <a:solidFill>
                  <a:schemeClr val="tx1"/>
                </a:solidFill>
                <a:ea typeface="MS PGothic"/>
                <a:sym typeface="Palatino" charset="0"/>
              </a:rPr>
              <a:t>The income projections, if any, or Strategy ideas, contained in this presentation are for illustration purposes only and are not warrantees by Saint Michael Technologies, its Associate or presenter in regards to how much you will earn or your particular level of success.  </a:t>
            </a:r>
          </a:p>
        </p:txBody>
      </p:sp>
      <p:sp>
        <p:nvSpPr>
          <p:cNvPr id="9" name="Rectangle 8"/>
          <p:cNvSpPr/>
          <p:nvPr/>
        </p:nvSpPr>
        <p:spPr>
          <a:xfrm>
            <a:off x="790831" y="4186610"/>
            <a:ext cx="8226514" cy="958980"/>
          </a:xfrm>
          <a:prstGeom prst="rect">
            <a:avLst/>
          </a:prstGeom>
        </p:spPr>
        <p:txBody>
          <a:bodyPr wrap="square">
            <a:spAutoFit/>
          </a:bodyPr>
          <a:lstStyle/>
          <a:p>
            <a:pPr>
              <a:lnSpc>
                <a:spcPct val="120000"/>
              </a:lnSpc>
              <a:defRPr/>
            </a:pPr>
            <a:r>
              <a:rPr lang="en-US" sz="1600" b="1" kern="0" dirty="0">
                <a:ea typeface="MS PGothic"/>
                <a:sym typeface="Palatino" charset="0"/>
              </a:rPr>
              <a:t>The expressed views, opinions and concepts of the presenters are just that, opinions.  Interested parties should conduct their own due diligence prior to engaging in the services and / or strategies exhibited.</a:t>
            </a:r>
            <a:endParaRPr lang="ro-RO" sz="1600" dirty="0"/>
          </a:p>
        </p:txBody>
      </p:sp>
    </p:spTree>
    <p:extLst>
      <p:ext uri="{BB962C8B-B14F-4D97-AF65-F5344CB8AC3E}">
        <p14:creationId xmlns:p14="http://schemas.microsoft.com/office/powerpoint/2010/main" val="2699374384"/>
      </p:ext>
    </p:extLst>
  </p:cSld>
  <p:clrMapOvr>
    <a:masterClrMapping/>
  </p:clrMapOvr>
  <mc:AlternateContent xmlns:mc="http://schemas.openxmlformats.org/markup-compatibility/2006" xmlns:p14="http://schemas.microsoft.com/office/powerpoint/2010/main">
    <mc:Choice Requires="p14">
      <p:transition spd="slow" p14:dur="2000" advTm="148749"/>
    </mc:Choice>
    <mc:Fallback xmlns="">
      <p:transition spd="slow" advTm="14874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you</a:t>
            </a:r>
          </a:p>
        </p:txBody>
      </p:sp>
      <p:sp>
        <p:nvSpPr>
          <p:cNvPr id="5" name="TextBox 4">
            <a:extLst>
              <a:ext uri="{FF2B5EF4-FFF2-40B4-BE49-F238E27FC236}">
                <a16:creationId xmlns:a16="http://schemas.microsoft.com/office/drawing/2014/main" id="{24F8BD11-D7D7-5C09-916F-0B40C9C62584}"/>
              </a:ext>
            </a:extLst>
          </p:cNvPr>
          <p:cNvSpPr txBox="1"/>
          <p:nvPr/>
        </p:nvSpPr>
        <p:spPr>
          <a:xfrm>
            <a:off x="743404" y="159036"/>
            <a:ext cx="8289385" cy="646331"/>
          </a:xfrm>
          <a:prstGeom prst="rect">
            <a:avLst/>
          </a:prstGeom>
          <a:noFill/>
        </p:spPr>
        <p:txBody>
          <a:bodyPr wrap="square" rtlCol="0">
            <a:spAutoFit/>
          </a:bodyPr>
          <a:lstStyle/>
          <a:p>
            <a:pPr algn="ctr"/>
            <a:r>
              <a:rPr lang="en-US" sz="3600" b="1" dirty="0">
                <a:solidFill>
                  <a:srgbClr val="002060"/>
                </a:solidFill>
                <a:latin typeface="Aharoni" panose="02010803020104030203" pitchFamily="2" charset="-79"/>
                <a:cs typeface="Aharoni" panose="02010803020104030203" pitchFamily="2" charset="-79"/>
              </a:rPr>
              <a:t>ARTIFICIAL INTELLIGENCE TIMELINE</a:t>
            </a:r>
            <a:endParaRPr lang="en-US" dirty="0"/>
          </a:p>
        </p:txBody>
      </p:sp>
      <p:sp>
        <p:nvSpPr>
          <p:cNvPr id="7" name="TextBox 6">
            <a:extLst>
              <a:ext uri="{FF2B5EF4-FFF2-40B4-BE49-F238E27FC236}">
                <a16:creationId xmlns:a16="http://schemas.microsoft.com/office/drawing/2014/main" id="{961A21E7-ACDB-7EC4-808A-68F83BAD8D37}"/>
              </a:ext>
            </a:extLst>
          </p:cNvPr>
          <p:cNvSpPr txBox="1"/>
          <p:nvPr/>
        </p:nvSpPr>
        <p:spPr>
          <a:xfrm>
            <a:off x="1483016" y="3331074"/>
            <a:ext cx="3998210" cy="1200329"/>
          </a:xfrm>
          <a:prstGeom prst="rect">
            <a:avLst/>
          </a:prstGeom>
          <a:noFill/>
        </p:spPr>
        <p:txBody>
          <a:bodyPr wrap="none" rtlCol="0">
            <a:spAutoFit/>
          </a:bodyPr>
          <a:lstStyle/>
          <a:p>
            <a:r>
              <a:rPr lang="en-US" sz="3600" b="1" dirty="0">
                <a:solidFill>
                  <a:schemeClr val="tx1"/>
                </a:solidFill>
                <a:latin typeface="Aharoni" panose="02010803020104030203" pitchFamily="2" charset="-79"/>
                <a:cs typeface="Aharoni" panose="02010803020104030203" pitchFamily="2" charset="-79"/>
              </a:rPr>
              <a:t>AI Boom: </a:t>
            </a:r>
            <a:r>
              <a:rPr lang="en-US" sz="5400" b="1" dirty="0">
                <a:solidFill>
                  <a:schemeClr val="tx1"/>
                </a:solidFill>
                <a:latin typeface="Aharoni" panose="02010803020104030203" pitchFamily="2" charset="-79"/>
                <a:cs typeface="Aharoni" panose="02010803020104030203" pitchFamily="2" charset="-79"/>
              </a:rPr>
              <a:t>1980’s</a:t>
            </a:r>
            <a:endParaRPr lang="ro-RO" sz="5400" b="1" i="1" dirty="0">
              <a:solidFill>
                <a:schemeClr val="tx1"/>
              </a:solidFill>
            </a:endParaRPr>
          </a:p>
          <a:p>
            <a:endParaRPr lang="en-US" dirty="0"/>
          </a:p>
        </p:txBody>
      </p:sp>
      <p:sp>
        <p:nvSpPr>
          <p:cNvPr id="10" name="Rectangle 9">
            <a:extLst>
              <a:ext uri="{FF2B5EF4-FFF2-40B4-BE49-F238E27FC236}">
                <a16:creationId xmlns:a16="http://schemas.microsoft.com/office/drawing/2014/main" id="{D167600D-5E5F-3BAF-BB76-5370AA76C25D}"/>
              </a:ext>
            </a:extLst>
          </p:cNvPr>
          <p:cNvSpPr/>
          <p:nvPr/>
        </p:nvSpPr>
        <p:spPr>
          <a:xfrm>
            <a:off x="1322172" y="1397124"/>
            <a:ext cx="6820930" cy="17423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Aharoni" panose="02010803020104030203" pitchFamily="2" charset="-79"/>
                <a:cs typeface="Aharoni" panose="02010803020104030203" pitchFamily="2" charset="-79"/>
              </a:rPr>
              <a:t>The term “Artificial Intelligence” was coined in </a:t>
            </a:r>
            <a:r>
              <a:rPr lang="en-US" sz="4800" b="1" dirty="0">
                <a:solidFill>
                  <a:schemeClr val="tx1"/>
                </a:solidFill>
                <a:latin typeface="Aharoni" panose="02010803020104030203" pitchFamily="2" charset="-79"/>
                <a:cs typeface="Aharoni" panose="02010803020104030203" pitchFamily="2" charset="-79"/>
              </a:rPr>
              <a:t>1956?</a:t>
            </a:r>
            <a:endParaRPr lang="ro-RO" sz="4800" b="1" i="1" dirty="0">
              <a:solidFill>
                <a:schemeClr val="tx1"/>
              </a:solidFill>
            </a:endParaRPr>
          </a:p>
        </p:txBody>
      </p:sp>
      <p:sp>
        <p:nvSpPr>
          <p:cNvPr id="11" name="Rectangle 10">
            <a:extLst>
              <a:ext uri="{FF2B5EF4-FFF2-40B4-BE49-F238E27FC236}">
                <a16:creationId xmlns:a16="http://schemas.microsoft.com/office/drawing/2014/main" id="{CF0ECCB5-BD9E-2FC6-F0E7-0D6264859C72}"/>
              </a:ext>
            </a:extLst>
          </p:cNvPr>
          <p:cNvSpPr/>
          <p:nvPr/>
        </p:nvSpPr>
        <p:spPr>
          <a:xfrm>
            <a:off x="1322172" y="4663865"/>
            <a:ext cx="6549080" cy="15940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Aharoni" panose="02010803020104030203" pitchFamily="2" charset="-79"/>
                <a:cs typeface="Aharoni" panose="02010803020104030203" pitchFamily="2" charset="-79"/>
              </a:rPr>
              <a:t>AI Explosion: </a:t>
            </a:r>
            <a:r>
              <a:rPr lang="en-US" sz="5400" b="1" dirty="0">
                <a:solidFill>
                  <a:schemeClr val="tx1"/>
                </a:solidFill>
                <a:latin typeface="Aharoni" panose="02010803020104030203" pitchFamily="2" charset="-79"/>
                <a:cs typeface="Aharoni" panose="02010803020104030203" pitchFamily="2" charset="-79"/>
              </a:rPr>
              <a:t>2020’s</a:t>
            </a:r>
            <a:endParaRPr lang="ro-RO" sz="5400" b="1" i="1" dirty="0">
              <a:solidFill>
                <a:schemeClr val="tx1"/>
              </a:solidFill>
            </a:endParaRPr>
          </a:p>
        </p:txBody>
      </p:sp>
    </p:spTree>
    <p:extLst>
      <p:ext uri="{BB962C8B-B14F-4D97-AF65-F5344CB8AC3E}">
        <p14:creationId xmlns:p14="http://schemas.microsoft.com/office/powerpoint/2010/main" val="2266276220"/>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1F580D70-522A-351E-4BEB-7701C136C3A5}"/>
              </a:ext>
            </a:extLst>
          </p:cNvPr>
          <p:cNvSpPr/>
          <p:nvPr/>
        </p:nvSpPr>
        <p:spPr>
          <a:xfrm>
            <a:off x="1173722" y="2594459"/>
            <a:ext cx="7517921" cy="1669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The study of computer algorithms </a:t>
            </a:r>
            <a:r>
              <a:rPr lang="en-US" sz="2800" b="1" dirty="0">
                <a:solidFill>
                  <a:srgbClr val="FF0000"/>
                </a:solidFill>
              </a:rPr>
              <a:t>that improve automatically through experience.</a:t>
            </a:r>
          </a:p>
        </p:txBody>
      </p:sp>
      <p:sp>
        <p:nvSpPr>
          <p:cNvPr id="8" name="Rectangle 7">
            <a:extLst>
              <a:ext uri="{FF2B5EF4-FFF2-40B4-BE49-F238E27FC236}">
                <a16:creationId xmlns:a16="http://schemas.microsoft.com/office/drawing/2014/main" id="{52AA0248-8F7E-8195-DC94-71C2BD46CCA3}"/>
              </a:ext>
            </a:extLst>
          </p:cNvPr>
          <p:cNvSpPr/>
          <p:nvPr/>
        </p:nvSpPr>
        <p:spPr>
          <a:xfrm>
            <a:off x="1264302" y="4872461"/>
            <a:ext cx="7517921" cy="1080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solidFill>
              </a:rPr>
              <a:t>In other words, “SELF LEARNING SYSTEMS”</a:t>
            </a:r>
          </a:p>
        </p:txBody>
      </p:sp>
      <p:sp>
        <p:nvSpPr>
          <p:cNvPr id="9" name="Rectangle 8">
            <a:extLst>
              <a:ext uri="{FF2B5EF4-FFF2-40B4-BE49-F238E27FC236}">
                <a16:creationId xmlns:a16="http://schemas.microsoft.com/office/drawing/2014/main" id="{F56A32D0-23E9-576A-30A6-1A1A190FB3A8}"/>
              </a:ext>
            </a:extLst>
          </p:cNvPr>
          <p:cNvSpPr/>
          <p:nvPr/>
        </p:nvSpPr>
        <p:spPr>
          <a:xfrm>
            <a:off x="1264302" y="1605365"/>
            <a:ext cx="7336763" cy="559546"/>
          </a:xfrm>
          <a:prstGeom prst="rect">
            <a:avLst/>
          </a:prstGeom>
          <a:solidFill>
            <a:schemeClr val="bg1">
              <a:lumMod val="65000"/>
              <a:alpha val="5000"/>
            </a:schemeClr>
          </a:solidFill>
          <a:ln w="3175">
            <a:solidFill>
              <a:schemeClr val="bg1">
                <a:alpha val="2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rPr>
              <a:t>AI stands for “</a:t>
            </a:r>
            <a:r>
              <a:rPr lang="en-US" sz="3200" b="1" dirty="0">
                <a:solidFill>
                  <a:srgbClr val="002060"/>
                </a:solidFill>
                <a:latin typeface="Aharoni" panose="02010803020104030203" pitchFamily="2" charset="-79"/>
                <a:cs typeface="Aharoni" panose="02010803020104030203" pitchFamily="2" charset="-79"/>
              </a:rPr>
              <a:t>Artificial Intelligence</a:t>
            </a:r>
            <a:r>
              <a:rPr lang="en-US" sz="3200" b="1" dirty="0">
                <a:solidFill>
                  <a:schemeClr val="tx1"/>
                </a:solidFill>
              </a:rPr>
              <a:t>”</a:t>
            </a:r>
          </a:p>
        </p:txBody>
      </p:sp>
      <p:sp>
        <p:nvSpPr>
          <p:cNvPr id="11" name="Title 1">
            <a:extLst>
              <a:ext uri="{FF2B5EF4-FFF2-40B4-BE49-F238E27FC236}">
                <a16:creationId xmlns:a16="http://schemas.microsoft.com/office/drawing/2014/main" id="{0F9F0431-FF1C-2DDD-CDD0-B68F4CF79184}"/>
              </a:ext>
            </a:extLst>
          </p:cNvPr>
          <p:cNvSpPr txBox="1">
            <a:spLocks/>
          </p:cNvSpPr>
          <p:nvPr/>
        </p:nvSpPr>
        <p:spPr>
          <a:xfrm>
            <a:off x="533214" y="461240"/>
            <a:ext cx="8249009" cy="55977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Aharoni" panose="02010803020104030203" pitchFamily="2" charset="-79"/>
                <a:cs typeface="Aharoni" panose="02010803020104030203" pitchFamily="2" charset="-79"/>
              </a:rPr>
              <a:t>What is AI?                 </a:t>
            </a:r>
            <a:endParaRPr lang="ro-RO" sz="2100" i="1" dirty="0"/>
          </a:p>
        </p:txBody>
      </p:sp>
    </p:spTree>
    <p:extLst>
      <p:ext uri="{BB962C8B-B14F-4D97-AF65-F5344CB8AC3E}">
        <p14:creationId xmlns:p14="http://schemas.microsoft.com/office/powerpoint/2010/main" val="219615621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you</a:t>
            </a:r>
          </a:p>
        </p:txBody>
      </p:sp>
      <p:sp>
        <p:nvSpPr>
          <p:cNvPr id="3" name="Rectangle 2">
            <a:extLst>
              <a:ext uri="{FF2B5EF4-FFF2-40B4-BE49-F238E27FC236}">
                <a16:creationId xmlns:a16="http://schemas.microsoft.com/office/drawing/2014/main" id="{5C84DFAD-25D4-7327-9123-12CC81BF16E0}"/>
              </a:ext>
            </a:extLst>
          </p:cNvPr>
          <p:cNvSpPr/>
          <p:nvPr/>
        </p:nvSpPr>
        <p:spPr>
          <a:xfrm>
            <a:off x="1149178" y="1359243"/>
            <a:ext cx="7278130" cy="41395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haroni" panose="02010803020104030203" pitchFamily="2" charset="-79"/>
                <a:cs typeface="Aharoni" panose="02010803020104030203" pitchFamily="2" charset="-79"/>
              </a:rPr>
              <a:t>WHAT MAKES IT</a:t>
            </a:r>
          </a:p>
          <a:p>
            <a:pPr algn="ctr"/>
            <a:r>
              <a:rPr lang="en-US" sz="4400" b="1" dirty="0">
                <a:solidFill>
                  <a:schemeClr val="tx1"/>
                </a:solidFill>
                <a:latin typeface="Aharoni" panose="02010803020104030203" pitchFamily="2" charset="-79"/>
                <a:cs typeface="Aharoni" panose="02010803020104030203" pitchFamily="2" charset="-79"/>
              </a:rPr>
              <a:t>SELF LEARNING?</a:t>
            </a:r>
            <a:endParaRPr lang="ro-RO" sz="4400" b="1" i="1" dirty="0">
              <a:solidFill>
                <a:schemeClr val="tx1"/>
              </a:solidFill>
            </a:endParaRPr>
          </a:p>
        </p:txBody>
      </p:sp>
    </p:spTree>
    <p:extLst>
      <p:ext uri="{BB962C8B-B14F-4D97-AF65-F5344CB8AC3E}">
        <p14:creationId xmlns:p14="http://schemas.microsoft.com/office/powerpoint/2010/main" val="2533745722"/>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s</a:t>
            </a:r>
          </a:p>
        </p:txBody>
      </p:sp>
      <p:sp>
        <p:nvSpPr>
          <p:cNvPr id="11" name="Title 1">
            <a:extLst>
              <a:ext uri="{FF2B5EF4-FFF2-40B4-BE49-F238E27FC236}">
                <a16:creationId xmlns:a16="http://schemas.microsoft.com/office/drawing/2014/main" id="{DF5866A2-A763-DF0E-FC9A-07634E79B642}"/>
              </a:ext>
            </a:extLst>
          </p:cNvPr>
          <p:cNvSpPr txBox="1">
            <a:spLocks/>
          </p:cNvSpPr>
          <p:nvPr/>
        </p:nvSpPr>
        <p:spPr>
          <a:xfrm>
            <a:off x="528263" y="221568"/>
            <a:ext cx="8249009" cy="55977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Aharoni" panose="02010803020104030203" pitchFamily="2" charset="-79"/>
                <a:cs typeface="Aharoni" panose="02010803020104030203" pitchFamily="2" charset="-79"/>
              </a:rPr>
              <a:t>How is AI Self Learning?                 </a:t>
            </a:r>
            <a:endParaRPr lang="ro-RO" sz="2100" i="1" dirty="0"/>
          </a:p>
        </p:txBody>
      </p:sp>
      <p:sp>
        <p:nvSpPr>
          <p:cNvPr id="12" name="Rectangle 11">
            <a:extLst>
              <a:ext uri="{FF2B5EF4-FFF2-40B4-BE49-F238E27FC236}">
                <a16:creationId xmlns:a16="http://schemas.microsoft.com/office/drawing/2014/main" id="{D2AD0491-1971-DA1F-73EA-1683DBA2977B}"/>
              </a:ext>
            </a:extLst>
          </p:cNvPr>
          <p:cNvSpPr/>
          <p:nvPr/>
        </p:nvSpPr>
        <p:spPr>
          <a:xfrm>
            <a:off x="970845" y="995674"/>
            <a:ext cx="8058855" cy="1092122"/>
          </a:xfrm>
          <a:prstGeom prst="rect">
            <a:avLst/>
          </a:prstGeom>
          <a:solidFill>
            <a:schemeClr val="bg1">
              <a:lumMod val="65000"/>
              <a:alpha val="5000"/>
            </a:schemeClr>
          </a:solidFill>
          <a:ln w="3175">
            <a:solidFill>
              <a:schemeClr val="bg1">
                <a:alpha val="2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rPr>
              <a:t>The answer is from studying millions of patterns (known  inputs and known outputs)</a:t>
            </a:r>
          </a:p>
          <a:p>
            <a:endParaRPr lang="en-US" sz="3200" b="1" dirty="0">
              <a:solidFill>
                <a:schemeClr val="tx1"/>
              </a:solidFill>
            </a:endParaRPr>
          </a:p>
        </p:txBody>
      </p:sp>
      <p:sp>
        <p:nvSpPr>
          <p:cNvPr id="13" name="Rectangle 12">
            <a:extLst>
              <a:ext uri="{FF2B5EF4-FFF2-40B4-BE49-F238E27FC236}">
                <a16:creationId xmlns:a16="http://schemas.microsoft.com/office/drawing/2014/main" id="{3A583C8B-C762-71DF-DE29-C6E29B540E85}"/>
              </a:ext>
            </a:extLst>
          </p:cNvPr>
          <p:cNvSpPr/>
          <p:nvPr/>
        </p:nvSpPr>
        <p:spPr>
          <a:xfrm>
            <a:off x="970845" y="2215087"/>
            <a:ext cx="7806427" cy="575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solidFill>
              </a:rPr>
              <a:t>Simplified Examples:</a:t>
            </a:r>
          </a:p>
        </p:txBody>
      </p:sp>
      <p:graphicFrame>
        <p:nvGraphicFramePr>
          <p:cNvPr id="14" name="Table 13">
            <a:extLst>
              <a:ext uri="{FF2B5EF4-FFF2-40B4-BE49-F238E27FC236}">
                <a16:creationId xmlns:a16="http://schemas.microsoft.com/office/drawing/2014/main" id="{BF6BCF51-5EC2-5468-0C8B-470BDE7A1BAA}"/>
              </a:ext>
            </a:extLst>
          </p:cNvPr>
          <p:cNvGraphicFramePr>
            <a:graphicFrameLocks noGrp="1"/>
          </p:cNvGraphicFramePr>
          <p:nvPr>
            <p:extLst>
              <p:ext uri="{D42A27DB-BD31-4B8C-83A1-F6EECF244321}">
                <p14:modId xmlns:p14="http://schemas.microsoft.com/office/powerpoint/2010/main" val="1202542716"/>
              </p:ext>
            </p:extLst>
          </p:nvPr>
        </p:nvGraphicFramePr>
        <p:xfrm>
          <a:off x="970845" y="2790426"/>
          <a:ext cx="3495139" cy="2675985"/>
        </p:xfrm>
        <a:graphic>
          <a:graphicData uri="http://schemas.openxmlformats.org/drawingml/2006/table">
            <a:tbl>
              <a:tblPr firstRow="1" bandRow="1">
                <a:tableStyleId>{5C22544A-7EE6-4342-B048-85BDC9FD1C3A}</a:tableStyleId>
              </a:tblPr>
              <a:tblGrid>
                <a:gridCol w="1308530">
                  <a:extLst>
                    <a:ext uri="{9D8B030D-6E8A-4147-A177-3AD203B41FA5}">
                      <a16:colId xmlns:a16="http://schemas.microsoft.com/office/drawing/2014/main" val="20000"/>
                    </a:ext>
                  </a:extLst>
                </a:gridCol>
                <a:gridCol w="2186609">
                  <a:extLst>
                    <a:ext uri="{9D8B030D-6E8A-4147-A177-3AD203B41FA5}">
                      <a16:colId xmlns:a16="http://schemas.microsoft.com/office/drawing/2014/main" val="20001"/>
                    </a:ext>
                  </a:extLst>
                </a:gridCol>
              </a:tblGrid>
              <a:tr h="436137">
                <a:tc>
                  <a:txBody>
                    <a:bodyPr/>
                    <a:lstStyle/>
                    <a:p>
                      <a:pPr algn="ctr"/>
                      <a:r>
                        <a:rPr lang="en-US" sz="2400" dirty="0"/>
                        <a:t>INPUTS</a:t>
                      </a:r>
                    </a:p>
                  </a:txBody>
                  <a:tcPr marL="68580" marR="68580" marT="34290" marB="34290"/>
                </a:tc>
                <a:tc>
                  <a:txBody>
                    <a:bodyPr/>
                    <a:lstStyle/>
                    <a:p>
                      <a:pPr algn="ctr"/>
                      <a:r>
                        <a:rPr lang="en-US" sz="2400" dirty="0"/>
                        <a:t>Known Output</a:t>
                      </a:r>
                    </a:p>
                  </a:txBody>
                  <a:tcPr marL="68580" marR="68580" marT="34290" marB="34290"/>
                </a:tc>
                <a:extLst>
                  <a:ext uri="{0D108BD9-81ED-4DB2-BD59-A6C34878D82A}">
                    <a16:rowId xmlns:a16="http://schemas.microsoft.com/office/drawing/2014/main" val="10000"/>
                  </a:ext>
                </a:extLst>
              </a:tr>
              <a:tr h="436137">
                <a:tc>
                  <a:txBody>
                    <a:bodyPr/>
                    <a:lstStyle/>
                    <a:p>
                      <a:pPr algn="ctr"/>
                      <a:r>
                        <a:rPr lang="en-US" sz="2400" dirty="0"/>
                        <a:t>1, 1</a:t>
                      </a:r>
                    </a:p>
                  </a:txBody>
                  <a:tcPr marL="68580" marR="68580" marT="34290" marB="34290"/>
                </a:tc>
                <a:tc>
                  <a:txBody>
                    <a:bodyPr/>
                    <a:lstStyle/>
                    <a:p>
                      <a:pPr algn="ctr"/>
                      <a:r>
                        <a:rPr lang="en-US" sz="2400" dirty="0"/>
                        <a:t>2</a:t>
                      </a:r>
                    </a:p>
                  </a:txBody>
                  <a:tcPr marL="68580" marR="68580" marT="34290" marB="34290"/>
                </a:tc>
                <a:extLst>
                  <a:ext uri="{0D108BD9-81ED-4DB2-BD59-A6C34878D82A}">
                    <a16:rowId xmlns:a16="http://schemas.microsoft.com/office/drawing/2014/main" val="10001"/>
                  </a:ext>
                </a:extLst>
              </a:tr>
              <a:tr h="436137">
                <a:tc>
                  <a:txBody>
                    <a:bodyPr/>
                    <a:lstStyle/>
                    <a:p>
                      <a:pPr algn="ctr"/>
                      <a:r>
                        <a:rPr lang="en-US" sz="2400" b="0" dirty="0"/>
                        <a:t>3, 5</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8</a:t>
                      </a:r>
                    </a:p>
                  </a:txBody>
                  <a:tcPr marL="68580" marR="68580" marT="34290" marB="34290"/>
                </a:tc>
                <a:extLst>
                  <a:ext uri="{0D108BD9-81ED-4DB2-BD59-A6C34878D82A}">
                    <a16:rowId xmlns:a16="http://schemas.microsoft.com/office/drawing/2014/main" val="10002"/>
                  </a:ext>
                </a:extLst>
              </a:tr>
              <a:tr h="436137">
                <a:tc>
                  <a:txBody>
                    <a:bodyPr/>
                    <a:lstStyle/>
                    <a:p>
                      <a:pPr algn="ctr"/>
                      <a:r>
                        <a:rPr lang="en-US" sz="2800" b="1" dirty="0">
                          <a:solidFill>
                            <a:srgbClr val="7030A0"/>
                          </a:solidFill>
                        </a:rPr>
                        <a:t>2, 7</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7030A0"/>
                          </a:solidFill>
                        </a:rPr>
                        <a:t>10</a:t>
                      </a:r>
                    </a:p>
                  </a:txBody>
                  <a:tcPr marL="68580" marR="68580" marT="34290" marB="34290"/>
                </a:tc>
                <a:extLst>
                  <a:ext uri="{0D108BD9-81ED-4DB2-BD59-A6C34878D82A}">
                    <a16:rowId xmlns:a16="http://schemas.microsoft.com/office/drawing/2014/main" val="10003"/>
                  </a:ext>
                </a:extLst>
              </a:tr>
              <a:tr h="436137">
                <a:tc>
                  <a:txBody>
                    <a:bodyPr/>
                    <a:lstStyle/>
                    <a:p>
                      <a:pPr algn="ctr"/>
                      <a:r>
                        <a:rPr lang="en-US" sz="2400" dirty="0"/>
                        <a:t>8, 3</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11</a:t>
                      </a:r>
                    </a:p>
                  </a:txBody>
                  <a:tcPr marL="68580" marR="68580" marT="34290" marB="34290"/>
                </a:tc>
                <a:extLst>
                  <a:ext uri="{0D108BD9-81ED-4DB2-BD59-A6C34878D82A}">
                    <a16:rowId xmlns:a16="http://schemas.microsoft.com/office/drawing/2014/main" val="10004"/>
                  </a:ext>
                </a:extLst>
              </a:tr>
              <a:tr h="436137">
                <a:tc>
                  <a:txBody>
                    <a:bodyPr/>
                    <a:lstStyle/>
                    <a:p>
                      <a:pPr algn="ctr"/>
                      <a:r>
                        <a:rPr lang="en-US" sz="2400" dirty="0"/>
                        <a:t>3, 2</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a:t>
                      </a:r>
                    </a:p>
                  </a:txBody>
                  <a:tcPr marL="68580" marR="68580" marT="34290" marB="34290"/>
                </a:tc>
                <a:extLst>
                  <a:ext uri="{0D108BD9-81ED-4DB2-BD59-A6C34878D82A}">
                    <a16:rowId xmlns:a16="http://schemas.microsoft.com/office/drawing/2014/main" val="10005"/>
                  </a:ext>
                </a:extLst>
              </a:tr>
            </a:tbl>
          </a:graphicData>
        </a:graphic>
      </p:graphicFrame>
      <p:sp>
        <p:nvSpPr>
          <p:cNvPr id="17" name="Rectangle 16">
            <a:extLst>
              <a:ext uri="{FF2B5EF4-FFF2-40B4-BE49-F238E27FC236}">
                <a16:creationId xmlns:a16="http://schemas.microsoft.com/office/drawing/2014/main" id="{36134980-3C87-A350-C43D-AEC9E5C45870}"/>
              </a:ext>
            </a:extLst>
          </p:cNvPr>
          <p:cNvSpPr/>
          <p:nvPr/>
        </p:nvSpPr>
        <p:spPr>
          <a:xfrm>
            <a:off x="1005452" y="5586663"/>
            <a:ext cx="8058855" cy="1049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Prediction accuracy increases as more patterns are analyzed</a:t>
            </a:r>
          </a:p>
        </p:txBody>
      </p:sp>
      <p:graphicFrame>
        <p:nvGraphicFramePr>
          <p:cNvPr id="5" name="Table 4">
            <a:extLst>
              <a:ext uri="{FF2B5EF4-FFF2-40B4-BE49-F238E27FC236}">
                <a16:creationId xmlns:a16="http://schemas.microsoft.com/office/drawing/2014/main" id="{3B900299-539B-C38F-D779-F8BFF10A0D09}"/>
              </a:ext>
            </a:extLst>
          </p:cNvPr>
          <p:cNvGraphicFramePr>
            <a:graphicFrameLocks noGrp="1"/>
          </p:cNvGraphicFramePr>
          <p:nvPr>
            <p:extLst>
              <p:ext uri="{D42A27DB-BD31-4B8C-83A1-F6EECF244321}">
                <p14:modId xmlns:p14="http://schemas.microsoft.com/office/powerpoint/2010/main" val="125752843"/>
              </p:ext>
            </p:extLst>
          </p:nvPr>
        </p:nvGraphicFramePr>
        <p:xfrm>
          <a:off x="4874058" y="2790426"/>
          <a:ext cx="3495139" cy="2675985"/>
        </p:xfrm>
        <a:graphic>
          <a:graphicData uri="http://schemas.openxmlformats.org/drawingml/2006/table">
            <a:tbl>
              <a:tblPr firstRow="1" bandRow="1">
                <a:tableStyleId>{5C22544A-7EE6-4342-B048-85BDC9FD1C3A}</a:tableStyleId>
              </a:tblPr>
              <a:tblGrid>
                <a:gridCol w="1308530">
                  <a:extLst>
                    <a:ext uri="{9D8B030D-6E8A-4147-A177-3AD203B41FA5}">
                      <a16:colId xmlns:a16="http://schemas.microsoft.com/office/drawing/2014/main" val="3575100406"/>
                    </a:ext>
                  </a:extLst>
                </a:gridCol>
                <a:gridCol w="2186609">
                  <a:extLst>
                    <a:ext uri="{9D8B030D-6E8A-4147-A177-3AD203B41FA5}">
                      <a16:colId xmlns:a16="http://schemas.microsoft.com/office/drawing/2014/main" val="2095294709"/>
                    </a:ext>
                  </a:extLst>
                </a:gridCol>
              </a:tblGrid>
              <a:tr h="436137">
                <a:tc>
                  <a:txBody>
                    <a:bodyPr/>
                    <a:lstStyle/>
                    <a:p>
                      <a:pPr algn="ctr"/>
                      <a:r>
                        <a:rPr lang="en-US" sz="2400" dirty="0"/>
                        <a:t>INPUTS</a:t>
                      </a:r>
                    </a:p>
                  </a:txBody>
                  <a:tcPr marL="68580" marR="68580" marT="34290" marB="34290"/>
                </a:tc>
                <a:tc>
                  <a:txBody>
                    <a:bodyPr/>
                    <a:lstStyle/>
                    <a:p>
                      <a:pPr algn="ctr"/>
                      <a:r>
                        <a:rPr lang="en-US" sz="2400" dirty="0"/>
                        <a:t>Known Output</a:t>
                      </a:r>
                    </a:p>
                  </a:txBody>
                  <a:tcPr marL="68580" marR="68580" marT="34290" marB="34290"/>
                </a:tc>
                <a:extLst>
                  <a:ext uri="{0D108BD9-81ED-4DB2-BD59-A6C34878D82A}">
                    <a16:rowId xmlns:a16="http://schemas.microsoft.com/office/drawing/2014/main" val="2802374448"/>
                  </a:ext>
                </a:extLst>
              </a:tr>
              <a:tr h="436137">
                <a:tc>
                  <a:txBody>
                    <a:bodyPr/>
                    <a:lstStyle/>
                    <a:p>
                      <a:pPr algn="ctr"/>
                      <a:r>
                        <a:rPr lang="en-US" sz="2400" dirty="0"/>
                        <a:t>1 , 1</a:t>
                      </a:r>
                    </a:p>
                  </a:txBody>
                  <a:tcPr marL="68580" marR="68580" marT="34290" marB="34290"/>
                </a:tc>
                <a:tc>
                  <a:txBody>
                    <a:bodyPr/>
                    <a:lstStyle/>
                    <a:p>
                      <a:pPr algn="ctr"/>
                      <a:r>
                        <a:rPr lang="en-US" sz="2400" dirty="0"/>
                        <a:t>1</a:t>
                      </a:r>
                    </a:p>
                  </a:txBody>
                  <a:tcPr marL="68580" marR="68580" marT="34290" marB="34290"/>
                </a:tc>
                <a:extLst>
                  <a:ext uri="{0D108BD9-81ED-4DB2-BD59-A6C34878D82A}">
                    <a16:rowId xmlns:a16="http://schemas.microsoft.com/office/drawing/2014/main" val="525324171"/>
                  </a:ext>
                </a:extLst>
              </a:tr>
              <a:tr h="436137">
                <a:tc>
                  <a:txBody>
                    <a:bodyPr/>
                    <a:lstStyle/>
                    <a:p>
                      <a:pPr algn="ctr"/>
                      <a:r>
                        <a:rPr lang="en-US" sz="2800" b="1" dirty="0">
                          <a:solidFill>
                            <a:srgbClr val="7030A0"/>
                          </a:solidFill>
                        </a:rPr>
                        <a:t>3 , 5</a:t>
                      </a:r>
                    </a:p>
                  </a:txBody>
                  <a:tcPr marL="68580" marR="68580" marT="34290" marB="34290"/>
                </a:tc>
                <a:tc>
                  <a:txBody>
                    <a:bodyPr/>
                    <a:lstStyle/>
                    <a:p>
                      <a:pPr algn="ctr"/>
                      <a:r>
                        <a:rPr lang="en-US" sz="2800" b="1" dirty="0">
                          <a:solidFill>
                            <a:srgbClr val="7030A0"/>
                          </a:solidFill>
                        </a:rPr>
                        <a:t>14</a:t>
                      </a:r>
                    </a:p>
                  </a:txBody>
                  <a:tcPr marL="68580" marR="68580" marT="34290" marB="34290"/>
                </a:tc>
                <a:extLst>
                  <a:ext uri="{0D108BD9-81ED-4DB2-BD59-A6C34878D82A}">
                    <a16:rowId xmlns:a16="http://schemas.microsoft.com/office/drawing/2014/main" val="3317605614"/>
                  </a:ext>
                </a:extLst>
              </a:tr>
              <a:tr h="436137">
                <a:tc>
                  <a:txBody>
                    <a:bodyPr/>
                    <a:lstStyle/>
                    <a:p>
                      <a:pPr algn="ctr"/>
                      <a:r>
                        <a:rPr lang="en-US" sz="2400" dirty="0"/>
                        <a:t>2 , 7</a:t>
                      </a:r>
                    </a:p>
                  </a:txBody>
                  <a:tcPr marL="68580" marR="68580" marT="34290" marB="34290"/>
                </a:tc>
                <a:tc>
                  <a:txBody>
                    <a:bodyPr/>
                    <a:lstStyle/>
                    <a:p>
                      <a:pPr algn="ctr"/>
                      <a:r>
                        <a:rPr lang="en-US" sz="2400" dirty="0"/>
                        <a:t>14</a:t>
                      </a:r>
                    </a:p>
                  </a:txBody>
                  <a:tcPr marL="68580" marR="68580" marT="34290" marB="34290"/>
                </a:tc>
                <a:extLst>
                  <a:ext uri="{0D108BD9-81ED-4DB2-BD59-A6C34878D82A}">
                    <a16:rowId xmlns:a16="http://schemas.microsoft.com/office/drawing/2014/main" val="1319709737"/>
                  </a:ext>
                </a:extLst>
              </a:tr>
              <a:tr h="436137">
                <a:tc>
                  <a:txBody>
                    <a:bodyPr/>
                    <a:lstStyle/>
                    <a:p>
                      <a:pPr algn="ctr"/>
                      <a:r>
                        <a:rPr lang="en-US" sz="2400" dirty="0"/>
                        <a:t>8, 3</a:t>
                      </a:r>
                    </a:p>
                  </a:txBody>
                  <a:tcPr marL="68580" marR="68580" marT="34290" marB="34290"/>
                </a:tc>
                <a:tc>
                  <a:txBody>
                    <a:bodyPr/>
                    <a:lstStyle/>
                    <a:p>
                      <a:pPr algn="ctr"/>
                      <a:r>
                        <a:rPr lang="en-US" sz="2400" dirty="0"/>
                        <a:t>24</a:t>
                      </a:r>
                    </a:p>
                  </a:txBody>
                  <a:tcPr marL="68580" marR="68580" marT="34290" marB="34290"/>
                </a:tc>
                <a:extLst>
                  <a:ext uri="{0D108BD9-81ED-4DB2-BD59-A6C34878D82A}">
                    <a16:rowId xmlns:a16="http://schemas.microsoft.com/office/drawing/2014/main" val="2338411487"/>
                  </a:ext>
                </a:extLst>
              </a:tr>
              <a:tr h="436137">
                <a:tc>
                  <a:txBody>
                    <a:bodyPr/>
                    <a:lstStyle/>
                    <a:p>
                      <a:pPr algn="ctr"/>
                      <a:r>
                        <a:rPr lang="en-US" sz="2400" dirty="0"/>
                        <a:t>3, 2</a:t>
                      </a:r>
                    </a:p>
                  </a:txBody>
                  <a:tcPr marL="68580" marR="68580" marT="34290" marB="34290"/>
                </a:tc>
                <a:tc>
                  <a:txBody>
                    <a:bodyPr/>
                    <a:lstStyle/>
                    <a:p>
                      <a:pPr algn="ctr"/>
                      <a:r>
                        <a:rPr lang="en-US" sz="2400" dirty="0"/>
                        <a:t>?</a:t>
                      </a:r>
                    </a:p>
                  </a:txBody>
                  <a:tcPr marL="68580" marR="68580" marT="34290" marB="34290"/>
                </a:tc>
                <a:extLst>
                  <a:ext uri="{0D108BD9-81ED-4DB2-BD59-A6C34878D82A}">
                    <a16:rowId xmlns:a16="http://schemas.microsoft.com/office/drawing/2014/main" val="4198765620"/>
                  </a:ext>
                </a:extLst>
              </a:tr>
            </a:tbl>
          </a:graphicData>
        </a:graphic>
      </p:graphicFrame>
    </p:spTree>
    <p:extLst>
      <p:ext uri="{BB962C8B-B14F-4D97-AF65-F5344CB8AC3E}">
        <p14:creationId xmlns:p14="http://schemas.microsoft.com/office/powerpoint/2010/main" val="17821586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r>
              <a:rPr lang="en-US" dirty="0"/>
              <a:t>s</a:t>
            </a:r>
          </a:p>
        </p:txBody>
      </p:sp>
      <p:sp>
        <p:nvSpPr>
          <p:cNvPr id="11" name="Title 1">
            <a:extLst>
              <a:ext uri="{FF2B5EF4-FFF2-40B4-BE49-F238E27FC236}">
                <a16:creationId xmlns:a16="http://schemas.microsoft.com/office/drawing/2014/main" id="{DF5866A2-A763-DF0E-FC9A-07634E79B642}"/>
              </a:ext>
            </a:extLst>
          </p:cNvPr>
          <p:cNvSpPr txBox="1">
            <a:spLocks/>
          </p:cNvSpPr>
          <p:nvPr/>
        </p:nvSpPr>
        <p:spPr>
          <a:xfrm>
            <a:off x="528263" y="221568"/>
            <a:ext cx="8249009" cy="55977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Aharoni" panose="02010803020104030203" pitchFamily="2" charset="-79"/>
                <a:cs typeface="Aharoni" panose="02010803020104030203" pitchFamily="2" charset="-79"/>
              </a:rPr>
              <a:t>How is AI Self Learning?                 </a:t>
            </a:r>
            <a:endParaRPr lang="ro-RO" sz="2100" i="1" dirty="0"/>
          </a:p>
        </p:txBody>
      </p:sp>
      <p:sp>
        <p:nvSpPr>
          <p:cNvPr id="12" name="Rectangle 11">
            <a:extLst>
              <a:ext uri="{FF2B5EF4-FFF2-40B4-BE49-F238E27FC236}">
                <a16:creationId xmlns:a16="http://schemas.microsoft.com/office/drawing/2014/main" id="{D2AD0491-1971-DA1F-73EA-1683DBA2977B}"/>
              </a:ext>
            </a:extLst>
          </p:cNvPr>
          <p:cNvSpPr/>
          <p:nvPr/>
        </p:nvSpPr>
        <p:spPr>
          <a:xfrm>
            <a:off x="970844" y="1156873"/>
            <a:ext cx="8058855" cy="559777"/>
          </a:xfrm>
          <a:prstGeom prst="rect">
            <a:avLst/>
          </a:prstGeom>
          <a:solidFill>
            <a:schemeClr val="bg1">
              <a:lumMod val="65000"/>
              <a:alpha val="5000"/>
            </a:schemeClr>
          </a:solidFill>
          <a:ln w="3175">
            <a:solidFill>
              <a:schemeClr val="bg1">
                <a:alpha val="2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b="1" dirty="0">
                <a:solidFill>
                  <a:schemeClr val="tx1"/>
                </a:solidFill>
              </a:rPr>
              <a:t>Let’s apply that same model to the stock market.</a:t>
            </a:r>
          </a:p>
        </p:txBody>
      </p:sp>
      <p:graphicFrame>
        <p:nvGraphicFramePr>
          <p:cNvPr id="14" name="Table 13">
            <a:extLst>
              <a:ext uri="{FF2B5EF4-FFF2-40B4-BE49-F238E27FC236}">
                <a16:creationId xmlns:a16="http://schemas.microsoft.com/office/drawing/2014/main" id="{BF6BCF51-5EC2-5468-0C8B-470BDE7A1BAA}"/>
              </a:ext>
            </a:extLst>
          </p:cNvPr>
          <p:cNvGraphicFramePr>
            <a:graphicFrameLocks noGrp="1"/>
          </p:cNvGraphicFramePr>
          <p:nvPr>
            <p:extLst>
              <p:ext uri="{D42A27DB-BD31-4B8C-83A1-F6EECF244321}">
                <p14:modId xmlns:p14="http://schemas.microsoft.com/office/powerpoint/2010/main" val="3635339139"/>
              </p:ext>
            </p:extLst>
          </p:nvPr>
        </p:nvGraphicFramePr>
        <p:xfrm>
          <a:off x="970843" y="2689025"/>
          <a:ext cx="8058855" cy="3242220"/>
        </p:xfrm>
        <a:graphic>
          <a:graphicData uri="http://schemas.openxmlformats.org/drawingml/2006/table">
            <a:tbl>
              <a:tblPr firstRow="1" bandRow="1">
                <a:tableStyleId>{5C22544A-7EE6-4342-B048-85BDC9FD1C3A}</a:tableStyleId>
              </a:tblPr>
              <a:tblGrid>
                <a:gridCol w="5429955">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tblGrid>
              <a:tr h="540370">
                <a:tc>
                  <a:txBody>
                    <a:bodyPr/>
                    <a:lstStyle/>
                    <a:p>
                      <a:pPr algn="ctr"/>
                      <a:r>
                        <a:rPr lang="en-US" sz="2400" dirty="0"/>
                        <a:t>INPUTS</a:t>
                      </a:r>
                    </a:p>
                  </a:txBody>
                  <a:tcPr marL="68580" marR="68580" marT="34290" marB="34290"/>
                </a:tc>
                <a:tc>
                  <a:txBody>
                    <a:bodyPr/>
                    <a:lstStyle/>
                    <a:p>
                      <a:pPr algn="ctr"/>
                      <a:r>
                        <a:rPr lang="en-US" sz="2400" dirty="0"/>
                        <a:t>Known Output</a:t>
                      </a:r>
                    </a:p>
                  </a:txBody>
                  <a:tcPr marL="68580" marR="68580" marT="34290" marB="34290"/>
                </a:tc>
                <a:extLst>
                  <a:ext uri="{0D108BD9-81ED-4DB2-BD59-A6C34878D82A}">
                    <a16:rowId xmlns:a16="http://schemas.microsoft.com/office/drawing/2014/main" val="10000"/>
                  </a:ext>
                </a:extLst>
              </a:tr>
              <a:tr h="540370">
                <a:tc>
                  <a:txBody>
                    <a:bodyPr/>
                    <a:lstStyle/>
                    <a:p>
                      <a:pPr algn="ctr"/>
                      <a:r>
                        <a:rPr lang="en-US" sz="2400" dirty="0"/>
                        <a:t>1, 1, 1, 0, 1…</a:t>
                      </a:r>
                    </a:p>
                  </a:txBody>
                  <a:tcPr marL="68580" marR="68580" marT="34290" marB="34290"/>
                </a:tc>
                <a:tc>
                  <a:txBody>
                    <a:bodyPr/>
                    <a:lstStyle/>
                    <a:p>
                      <a:pPr algn="ctr"/>
                      <a:r>
                        <a:rPr lang="en-US" sz="2400" dirty="0"/>
                        <a:t>Up Ticked</a:t>
                      </a:r>
                    </a:p>
                  </a:txBody>
                  <a:tcPr marL="68580" marR="68580" marT="34290" marB="34290"/>
                </a:tc>
                <a:extLst>
                  <a:ext uri="{0D108BD9-81ED-4DB2-BD59-A6C34878D82A}">
                    <a16:rowId xmlns:a16="http://schemas.microsoft.com/office/drawing/2014/main" val="10001"/>
                  </a:ext>
                </a:extLst>
              </a:tr>
              <a:tr h="540370">
                <a:tc>
                  <a:txBody>
                    <a:bodyPr/>
                    <a:lstStyle/>
                    <a:p>
                      <a:pPr algn="ctr"/>
                      <a:r>
                        <a:rPr lang="en-US" sz="2400" dirty="0"/>
                        <a:t>1, 0, 1, 1, 1…</a:t>
                      </a:r>
                    </a:p>
                  </a:txBody>
                  <a:tcPr marL="68580" marR="68580" marT="34290" marB="34290"/>
                </a:tc>
                <a:tc>
                  <a:txBody>
                    <a:bodyPr/>
                    <a:lstStyle/>
                    <a:p>
                      <a:pPr algn="ctr"/>
                      <a:r>
                        <a:rPr lang="en-US" sz="2400" dirty="0"/>
                        <a:t>Up Ticked</a:t>
                      </a:r>
                    </a:p>
                  </a:txBody>
                  <a:tcPr marL="68580" marR="68580" marT="34290" marB="34290"/>
                </a:tc>
                <a:extLst>
                  <a:ext uri="{0D108BD9-81ED-4DB2-BD59-A6C34878D82A}">
                    <a16:rowId xmlns:a16="http://schemas.microsoft.com/office/drawing/2014/main" val="10002"/>
                  </a:ext>
                </a:extLst>
              </a:tr>
              <a:tr h="540370">
                <a:tc>
                  <a:txBody>
                    <a:bodyPr/>
                    <a:lstStyle/>
                    <a:p>
                      <a:pPr algn="ctr"/>
                      <a:r>
                        <a:rPr lang="en-US" sz="2400" dirty="0"/>
                        <a:t>1, 0, 0, 0, 1…</a:t>
                      </a:r>
                    </a:p>
                  </a:txBody>
                  <a:tcPr marL="68580" marR="68580" marT="34290" marB="34290"/>
                </a:tc>
                <a:tc>
                  <a:txBody>
                    <a:bodyPr/>
                    <a:lstStyle/>
                    <a:p>
                      <a:pPr algn="ctr"/>
                      <a:r>
                        <a:rPr lang="en-US" sz="2400" dirty="0"/>
                        <a:t>Down Ticked</a:t>
                      </a:r>
                    </a:p>
                  </a:txBody>
                  <a:tcPr marL="68580" marR="68580" marT="34290" marB="34290"/>
                </a:tc>
                <a:extLst>
                  <a:ext uri="{0D108BD9-81ED-4DB2-BD59-A6C34878D82A}">
                    <a16:rowId xmlns:a16="http://schemas.microsoft.com/office/drawing/2014/main" val="10003"/>
                  </a:ext>
                </a:extLst>
              </a:tr>
              <a:tr h="540370">
                <a:tc>
                  <a:txBody>
                    <a:bodyPr/>
                    <a:lstStyle/>
                    <a:p>
                      <a:pPr algn="ctr"/>
                      <a:r>
                        <a:rPr lang="en-US" sz="2400" dirty="0"/>
                        <a:t>0, 1, 1, 1, 1…</a:t>
                      </a:r>
                    </a:p>
                  </a:txBody>
                  <a:tcPr marL="68580" marR="68580" marT="34290" marB="34290"/>
                </a:tc>
                <a:tc>
                  <a:txBody>
                    <a:bodyPr/>
                    <a:lstStyle/>
                    <a:p>
                      <a:pPr algn="ctr"/>
                      <a:r>
                        <a:rPr lang="en-US" sz="2400" dirty="0"/>
                        <a:t>Up Ticked</a:t>
                      </a:r>
                    </a:p>
                  </a:txBody>
                  <a:tcPr marL="68580" marR="68580" marT="34290" marB="34290"/>
                </a:tc>
                <a:extLst>
                  <a:ext uri="{0D108BD9-81ED-4DB2-BD59-A6C34878D82A}">
                    <a16:rowId xmlns:a16="http://schemas.microsoft.com/office/drawing/2014/main" val="10004"/>
                  </a:ext>
                </a:extLst>
              </a:tr>
              <a:tr h="540370">
                <a:tc>
                  <a:txBody>
                    <a:bodyPr/>
                    <a:lstStyle/>
                    <a:p>
                      <a:pPr algn="ctr"/>
                      <a:r>
                        <a:rPr lang="en-US" sz="2400" dirty="0"/>
                        <a:t>1, 1, 0, 0, 1…</a:t>
                      </a:r>
                    </a:p>
                  </a:txBody>
                  <a:tcPr marL="68580" marR="68580" marT="34290" marB="34290"/>
                </a:tc>
                <a:tc>
                  <a:txBody>
                    <a:bodyPr/>
                    <a:lstStyle/>
                    <a:p>
                      <a:pPr algn="ctr"/>
                      <a:r>
                        <a:rPr lang="en-US" sz="2400" dirty="0"/>
                        <a:t>Down Ticked</a:t>
                      </a:r>
                    </a:p>
                  </a:txBody>
                  <a:tcPr marL="68580" marR="68580" marT="34290" marB="34290"/>
                </a:tc>
                <a:extLst>
                  <a:ext uri="{0D108BD9-81ED-4DB2-BD59-A6C34878D82A}">
                    <a16:rowId xmlns:a16="http://schemas.microsoft.com/office/drawing/2014/main" val="10005"/>
                  </a:ext>
                </a:extLst>
              </a:tr>
            </a:tbl>
          </a:graphicData>
        </a:graphic>
      </p:graphicFrame>
      <p:sp>
        <p:nvSpPr>
          <p:cNvPr id="3" name="Rectangle 2">
            <a:extLst>
              <a:ext uri="{FF2B5EF4-FFF2-40B4-BE49-F238E27FC236}">
                <a16:creationId xmlns:a16="http://schemas.microsoft.com/office/drawing/2014/main" id="{62DED77A-9754-4EA3-2A48-825522C48FB4}"/>
              </a:ext>
            </a:extLst>
          </p:cNvPr>
          <p:cNvSpPr/>
          <p:nvPr/>
        </p:nvSpPr>
        <p:spPr>
          <a:xfrm>
            <a:off x="970843" y="2129248"/>
            <a:ext cx="8058855" cy="559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29 Inputs  |  0=bearish or false  |  1=bullish or true</a:t>
            </a:r>
          </a:p>
        </p:txBody>
      </p:sp>
    </p:spTree>
    <p:extLst>
      <p:ext uri="{BB962C8B-B14F-4D97-AF65-F5344CB8AC3E}">
        <p14:creationId xmlns:p14="http://schemas.microsoft.com/office/powerpoint/2010/main" val="3408462709"/>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D96564-0ACA-9091-8514-D1EBD0297AB6}"/>
              </a:ext>
            </a:extLst>
          </p:cNvPr>
          <p:cNvSpPr>
            <a:spLocks noGrp="1"/>
          </p:cNvSpPr>
          <p:nvPr>
            <p:ph type="title"/>
          </p:nvPr>
        </p:nvSpPr>
        <p:spPr/>
        <p:txBody>
          <a:bodyPr/>
          <a:lstStyle/>
          <a:p>
            <a:endParaRPr lang="en-US" dirty="0"/>
          </a:p>
        </p:txBody>
      </p:sp>
      <p:sp>
        <p:nvSpPr>
          <p:cNvPr id="3" name="Title 1">
            <a:extLst>
              <a:ext uri="{FF2B5EF4-FFF2-40B4-BE49-F238E27FC236}">
                <a16:creationId xmlns:a16="http://schemas.microsoft.com/office/drawing/2014/main" id="{FF7C2AA5-05FB-DBF0-0B98-3815097D300F}"/>
              </a:ext>
            </a:extLst>
          </p:cNvPr>
          <p:cNvSpPr txBox="1">
            <a:spLocks/>
          </p:cNvSpPr>
          <p:nvPr/>
        </p:nvSpPr>
        <p:spPr>
          <a:xfrm>
            <a:off x="128045" y="88245"/>
            <a:ext cx="8887910" cy="49071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latin typeface="Aharoni" panose="02010803020104030203" pitchFamily="2" charset="-79"/>
                <a:cs typeface="Aharoni" panose="02010803020104030203" pitchFamily="2" charset="-79"/>
              </a:rPr>
              <a:t>Video: AI Forecasting Example</a:t>
            </a:r>
            <a:endParaRPr lang="ro-RO" sz="2800" b="1" i="1" dirty="0"/>
          </a:p>
        </p:txBody>
      </p:sp>
      <p:pic>
        <p:nvPicPr>
          <p:cNvPr id="8" name="2020-04-20-13-19-23-r3twr5vs_zskwwNzq">
            <a:hlinkClick r:id="" action="ppaction://media"/>
            <a:extLst>
              <a:ext uri="{FF2B5EF4-FFF2-40B4-BE49-F238E27FC236}">
                <a16:creationId xmlns:a16="http://schemas.microsoft.com/office/drawing/2014/main" id="{1B2C5BFA-2BFC-CA26-2F6F-26820F3998AC}"/>
              </a:ext>
            </a:extLst>
          </p:cNvPr>
          <p:cNvPicPr>
            <a:picLocks noChangeAspect="1"/>
          </p:cNvPicPr>
          <p:nvPr>
            <a:videoFile r:link="rId1"/>
            <p:extLst>
              <p:ext uri="{DAA4B4D4-6D71-4841-9C94-3DE7FCFB9230}">
                <p14:media xmlns:p14="http://schemas.microsoft.com/office/powerpoint/2010/main" r:embed="rId2">
                  <p14:trim end="125532"/>
                </p14:media>
              </p:ext>
            </p:extLst>
          </p:nvPr>
        </p:nvPicPr>
        <p:blipFill>
          <a:blip r:embed="rId4"/>
          <a:stretch>
            <a:fillRect/>
          </a:stretch>
        </p:blipFill>
        <p:spPr>
          <a:xfrm>
            <a:off x="-2156" y="578953"/>
            <a:ext cx="9146156" cy="5451700"/>
          </a:xfrm>
          <a:prstGeom prst="rect">
            <a:avLst/>
          </a:prstGeom>
        </p:spPr>
      </p:pic>
      <p:sp>
        <p:nvSpPr>
          <p:cNvPr id="4" name="Rectangle 3">
            <a:extLst>
              <a:ext uri="{FF2B5EF4-FFF2-40B4-BE49-F238E27FC236}">
                <a16:creationId xmlns:a16="http://schemas.microsoft.com/office/drawing/2014/main" id="{21EF9EC7-4E2D-0C35-98CD-7EA00A853356}"/>
              </a:ext>
            </a:extLst>
          </p:cNvPr>
          <p:cNvSpPr/>
          <p:nvPr/>
        </p:nvSpPr>
        <p:spPr>
          <a:xfrm>
            <a:off x="0" y="6030653"/>
            <a:ext cx="9144000" cy="827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4D5156"/>
                </a:solidFill>
                <a:latin typeface="Google Sans"/>
              </a:rPr>
              <a:t>Example: GoBabyTrade system will only acknowledge a Buy or Sell If the AI returns a 95% or higher result</a:t>
            </a:r>
            <a:endParaRPr lang="en-US" sz="2400" b="1" dirty="0">
              <a:solidFill>
                <a:schemeClr val="tx1"/>
              </a:solidFill>
            </a:endParaRPr>
          </a:p>
        </p:txBody>
      </p:sp>
    </p:spTree>
    <p:extLst>
      <p:ext uri="{BB962C8B-B14F-4D97-AF65-F5344CB8AC3E}">
        <p14:creationId xmlns:p14="http://schemas.microsoft.com/office/powerpoint/2010/main" val="151541165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remove" display="0">
                  <p:stCondLst>
                    <p:cond delay="indefinite"/>
                  </p:stCondLst>
                </p:cTn>
                <p:tgtEl>
                  <p:spTgt spid="8"/>
                </p:tgtEl>
              </p:cMediaNode>
            </p:video>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77215</TotalTime>
  <Words>846</Words>
  <Application>Microsoft Office PowerPoint</Application>
  <PresentationFormat>On-screen Show (4:3)</PresentationFormat>
  <Paragraphs>132</Paragraphs>
  <Slides>23</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Aharoni</vt:lpstr>
      <vt:lpstr>Arial</vt:lpstr>
      <vt:lpstr>Calibri</vt:lpstr>
      <vt:lpstr>Corbel</vt:lpstr>
      <vt:lpstr>Google Sans</vt:lpstr>
      <vt:lpstr>Wingdings</vt:lpstr>
      <vt:lpstr>Parallax</vt:lpstr>
      <vt:lpstr>PowerPoint Presentation</vt:lpstr>
      <vt:lpstr>PowerPoint Presentation</vt:lpstr>
      <vt:lpstr>PowerPoint Presentation</vt:lpstr>
      <vt:lpstr>you</vt:lpstr>
      <vt:lpstr>PowerPoint Presentation</vt:lpstr>
      <vt:lpstr>you</vt:lpstr>
      <vt:lpstr>s</vt:lpstr>
      <vt:lpstr>s</vt:lpstr>
      <vt:lpstr>PowerPoint Presentation</vt:lpstr>
      <vt:lpstr>you</vt:lpstr>
      <vt:lpstr>you</vt:lpstr>
      <vt:lpstr>you</vt:lpstr>
      <vt:lpstr>you</vt:lpstr>
      <vt:lpstr>you</vt:lpstr>
      <vt:lpstr>PowerPoint Presentation</vt:lpstr>
      <vt:lpstr>PowerPoint Presentation</vt:lpstr>
      <vt:lpstr>you</vt:lpstr>
      <vt:lpstr>PowerPoint Presentation</vt:lpstr>
      <vt:lpstr>PowerPoint Presentation</vt:lpstr>
      <vt:lpstr>F</vt:lpstr>
      <vt:lpstr>Some Known Companies Utilizing AI (Pattern Analysis)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Fully Robotic Crypto Trader</dc:title>
  <dc:creator>Support GoBabyTrade</dc:creator>
  <cp:lastModifiedBy>SilverTraderAI Support</cp:lastModifiedBy>
  <cp:revision>97</cp:revision>
  <cp:lastPrinted>2022-06-04T05:09:08Z</cp:lastPrinted>
  <dcterms:created xsi:type="dcterms:W3CDTF">2022-05-22T20:52:17Z</dcterms:created>
  <dcterms:modified xsi:type="dcterms:W3CDTF">2023-11-09T23:37:40Z</dcterms:modified>
</cp:coreProperties>
</file>