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6" r:id="rId2"/>
    <p:sldId id="320" r:id="rId3"/>
    <p:sldId id="267" r:id="rId4"/>
    <p:sldId id="305" r:id="rId5"/>
    <p:sldId id="273" r:id="rId6"/>
    <p:sldId id="278" r:id="rId7"/>
    <p:sldId id="296" r:id="rId8"/>
    <p:sldId id="268" r:id="rId9"/>
    <p:sldId id="297" r:id="rId10"/>
    <p:sldId id="274" r:id="rId11"/>
    <p:sldId id="292" r:id="rId12"/>
    <p:sldId id="307" r:id="rId13"/>
    <p:sldId id="314" r:id="rId14"/>
    <p:sldId id="374" r:id="rId15"/>
    <p:sldId id="266" r:id="rId16"/>
    <p:sldId id="276" r:id="rId17"/>
    <p:sldId id="316" r:id="rId18"/>
    <p:sldId id="317" r:id="rId19"/>
    <p:sldId id="311" r:id="rId20"/>
    <p:sldId id="312" r:id="rId21"/>
    <p:sldId id="315" r:id="rId22"/>
    <p:sldId id="376" r:id="rId23"/>
    <p:sldId id="285" r:id="rId24"/>
    <p:sldId id="288" r:id="rId25"/>
    <p:sldId id="352" r:id="rId26"/>
    <p:sldId id="353" r:id="rId27"/>
    <p:sldId id="308" r:id="rId28"/>
    <p:sldId id="321" r:id="rId29"/>
    <p:sldId id="322" r:id="rId30"/>
    <p:sldId id="324" r:id="rId31"/>
    <p:sldId id="300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, James" userId="022a8f9d-3762-43b3-a513-8184932edfb0" providerId="ADAL" clId="{AAE59F4D-6150-4316-9061-4AA5A6359FB3}"/>
    <pc:docChg chg="delSld">
      <pc:chgData name="Park, James" userId="022a8f9d-3762-43b3-a513-8184932edfb0" providerId="ADAL" clId="{AAE59F4D-6150-4316-9061-4AA5A6359FB3}" dt="2023-06-29T18:43:59.312" v="0" actId="2696"/>
      <pc:docMkLst>
        <pc:docMk/>
      </pc:docMkLst>
      <pc:sldChg chg="del">
        <pc:chgData name="Park, James" userId="022a8f9d-3762-43b3-a513-8184932edfb0" providerId="ADAL" clId="{AAE59F4D-6150-4316-9061-4AA5A6359FB3}" dt="2023-06-29T18:43:59.312" v="0" actId="2696"/>
        <pc:sldMkLst>
          <pc:docMk/>
          <pc:sldMk cId="1549294771" sldId="375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7:21:01.87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7:28:48.17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0 205,'1'2,"-1"-1,0 0,1 0,-1 1,0-1,1 0,0 0,-1 0,1 0,0 1,-1-1,1 0,0 0,0-1,0 1,0 0,0 0,0 0,0-1,0 1,0 0,0-1,1 1,-1-1,2 1,39 11,-37-12,74 14,150 5,92-20,-250 0,1480-73,-991 43,-7 0,417-41,-108 63,-497 11,1-1,450-3,-429-16,55 0,871 19,-1280-3,46-7,-60 5,0 1,0 1,0 1,0 0,0 2,1 0,30 6,60 25,-22-7,142 24,-37-33,257-10,-278-8,3132-1,-2971 21,-47 1,413-17,-369-4,-276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7:28:52.69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0 185,'1'0,"-1"1,0 0,0 0,0-1,0 1,0 0,1 0,-1-1,0 1,1 0,-1-1,0 1,1 0,-1-1,1 1,-1-1,1 1,-1-1,1 1,-1-1,1 1,0-1,-1 1,1-1,0 0,-1 0,1 1,1-1,28 6,-24-6,247 10,-231-9,1809-35,-1423 22,947-35,-1163 39,213-3,131-6,819 0,-864 20,302-17,421-39,-680 46,-503 7,3 3,1 1,-1 2,1 2,-2 0,1 3,49 22,-43-17,2-1,0-1,65 10,-54-19,63-3,-72-3,1 3,74 10,-111-10,12 3,1-1,-1 0,1-2,0 0,0-2,39-3,-35-4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7T16:37:02.4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40,'221'1,"260"-3,-254-16,10 0,411 15,-336 5,-67 17,-25 0,-119-12,128 24,87 6,440-32,-493-8,-168 6,101 17,-82-6,1278 109,20-88,-658-39,-478 5,14-20,-52 1,-61 17,-79 2,156-18,73-12,-152 18,229-7,101-9,117 11,-465 17,-78-1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7T16:37:07.7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0 267,'167'11,"-136"-8,886 49,4-49,1376-35,-1490 33,-707-6,-2-5,136-30,112-13,450 42,-493 15,-247-6,0-2,0-3,-1-2,0-3,67-22,-67 18,0 4,2 1,65-2,176 5,-241 8,973 6,-62 0,-874-1,168 28,14 3,-7 1,8 0,-17-28,1-12,276-38,-108-20,154-17,-98 38,-370 32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7T16:37:13.5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1,'2730'0,"-2678"2,1 3,-1 3,53 13,81 12,253-23,-282-13,164 19,528 9,-625-27,65 2,615-15,115-10,-780 45,-2 1,-210-21,850-2,-771-4,137 1,27 27,153 7,-83-11,46 1,135-17,-470 0,0 3,93 21,-4 0,71-9,302-14,-249-6,889 3,-1068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7T16:37:18.7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0 118,'1'3,"-1"0,1 0,0-1,-1 1,2 0,-1-1,0 1,0-1,1 1,-1-1,1 0,0 1,0-1,0 0,0 0,0 0,0-1,0 1,1 0,-1-1,0 1,5 1,9 4,0 0,25 7,-32-11,61 16,0-3,0-3,100 6,224-10,-355-8,446-24,-32-1,-349 17,-1-4,122-30,-121 20,0 4,134-4,40 6,274-51,-140 34,-4 32,-179 2,-201-1,0 1,-1 2,1 0,-1 2,52 18,122 67,-186-84,7 3,1-1,1-1,-1-2,36 6,-12-2,93 18,2-5,271 6,-366-29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7T16:38:31.8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1,'1001'17,"-321"-2,-603-14,286 11,-284-5,-1 3,124 34,-106-20,2-5,-1-3,112 2,303-14,-391-6,241 22,-221-7,1298 56,0-59,-1314-9,1553-7,-186-66,296-3,-1249 74,205 4,-444 15,41 1,-161-18,-102-1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7T16:38:35.5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1 113,'937'-22,"-772"14,208 15,275 51,566 42,-291-85,-847-16,0-3,0-3,0-4,-1-2,-1-5,137-49,-191 60,1 0,0 2,1 0,-1 1,1 2,-1 0,43 2,-52 0,985-38,-440 12,-192 10,561-13,26 57,11 87,-114 57,-65-12,-662-141,0-6,217-4,228-51,-300 16,-25 17,-4-1,911-127,-889 103,-123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7T16:38:38.3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15433 2,'0'2,"-1"1,-1-1,1 0,0 0,-1 0,1 0,-1 0,1 0,-1-1,0 1,0-1,1 1,-1-1,-1 1,1-1,0 0,0 0,0 0,-1 0,1 0,0-1,-1 1,1-1,-3 1,-23 4,-1-2,0 0,-41-3,34 0,-438-1,-418 6,-1030 15,607-14,-83 91,1241-85,-188-10,185-5,148 3,-1766 27,1565-20,-791-19,-11-30,188 6,372 19,-543-51,733 41,-310 8,374 21,-430 13,551-12,-334 29,352-22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7T16:38:40.9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1,'935'31,"-352"-5,-576-26,748 32,3 56,-349-39,-399-49,1132 63,375-63,-600-94,-292 42,0 52,-366 3,1438-2,-1222-29,-150 18,12-2,15-31,-268 33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7:23:11.88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6:03:20.0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1 114,'0'-1,"1"0,-1 0,1 0,-1-1,1 1,0 0,-1 0,1 0,0 0,0 0,0 1,0-1,0 0,0 0,0 1,0-1,0 0,0 1,0-1,1 1,0-1,34-12,-25 10,24-8,1 1,0 2,1 2,58-2,158 9,-104 3,-15-6,141-19,-111 7,233 10,-199 7,1578-3,-1723 3,0 2,96 24,-90-16,98 9,-19-12,211 45,-230-34,236 11,126-33,-193-3,-253 2,-1-1,45-11,-40 7,48-4,230 9,-169 3,-117-1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6:03:22.9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0,'0'1,"1"1,-1-1,0 0,0 0,1 0,-1 0,1 0,-1 0,1 0,0 0,-1 0,1-1,0 1,-1 0,1 0,0-1,0 1,0 0,0-1,0 1,0 0,0-1,0 0,0 1,0-1,0 1,2-1,34 7,-30-6,125 9,173-9,-160-3,1775 1,-1652 19,-41-1,300-15,-273-3,-213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6:03:27.1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41,'128'1,"142"-4,-126-15,-93 10,65-3,839 9,-459 5,218-3,-683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6:03:31.2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0 105,'37'10,"0"-2,1-2,-1-1,1-2,47-2,-37 0,1174-23,-1137 19,228-7,240-12,-118 12,-116 5,68-22,-32 9,768-4,383 54,-1301-35,348 13,-481 0,96 25,-95-17,97 10,793 22,9-49,-458-3,-15 32,-411-22,43 7,56 3,-24-15,281-31,-348 16,187-20,-145 19,332-14,-433 27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6:03:34.7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1 114,'0'-1,"0"0,0 1,1-1,-1 0,0 1,1-1,-1 0,0 1,1-1,-1 0,1 1,-1-1,0 1,1-1,0 0,-1 1,1-1,-1 1,1 0,0-1,-1 1,1 0,0-1,-1 1,1 0,0 0,0-1,-1 1,1 0,0 0,0 0,-1 0,2 0,56-9,-1 2,1 2,69 5,-45-1,1407-2,-755 5,-242 18,-10-1,-393-18,241 5,-246 0,156 31,-53 11,-109-25,1-3,0-4,1-3,93 2,718-80,-500 24,681-6,-530 30,-55 0,-323 18,11 2,248-29,-185 7,-144 13,111-19,-114 9,0 4,139-1,-188 13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7:33:58.08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74,'203'2,"228"-5,-252-15,32 0,1155 19,-988 16,-92-1,549-14,-561-19,78-3,-230 20,460-13,502-10,-1046 23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7:34:02.87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38,'421'15,"832"44,1039-57,-1082-4,-271 37,-641-2,-293-32,1 1,0 0,-1 0,0 0,1 1,-1 0,0 0,0 0,4 5,-3-4,0 0,0 0,0 0,0-1,1 0,11 4,21 1,0-1,0-2,1-2,69-4,-49 0,415-29,-1-34,315-27,-135 88,-328 8,470-28,189 5,-633 21,1013-3,-1308-3,72-12,28-3,188 16,-183 4,-131-2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7:34:07.87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40,'17'-1,"-1"-1,1 0,26-8,21-4,68 4,176 9,-133 4,1484-3,-1628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2T01:12:57.3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2,'1224'0,"-1165"4,0 3,0 2,103 29,-80-17,218 34,-101-21,-117-17,-34-5,77 6,401 53,-224-25,-219-33,124 10,-19-4,44 1,-55-19,401-5,-494-3,146-32,-98 14,6 0,169-26,-229 40,7-1,92-2,716 14,-415 2,-186-25,-161 9,-20 3,252-15,955 23,-667 6,-549-3,31 2,218-26,62-5,-172 18,112-29,-175 17,253-2,0 28,-413-4,-1 2,1 1,-1 0,26 7,1 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2T01:13:03.7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41,'149'-2,"166"5,-192 14,9 0,437-13,-303-7,2025 3,-2229-3,0-3,92-21,-79 12,96-6,370 17,-320 6,-191 0,0 1,46 11,-42-7,58 4,688-7,-388-7,1340 3,-1698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7:28:16.75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38,'599'0,"-558"2,76 14,20 1,518-13,-335-7,1101 3,-1388 2,0 1,32 7,31 4,649-3,-450-14,-134 6,173-7,-204-13,12-1,-18 15,-50 2,79-11,205-39,-264 44,110 6,-107 2,-58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2T01:13:10.5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74,'3869'0,"-3830"-2,72-13,3 0,57 8,56-5,448-10,-614 22,-28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2T01:13:17.8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76,'23'1,"0"1,30 7,18 1,255 5,90 8,-236-9,212-12,-187-4,5064 2,-5198-3,77-13,67-4,-29 23,-78 1,0-5,116-17,-99-3,-35 4,159-8,-31 9,-10-1,639 14,-439 6,-296 2,162 27,-4 25,-202-48,-10-3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5T17:04:16.7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40,'179'-1,"193"3,-217 17,-101-10,76 2,79 7,-4 1,1046-16,-640-6,2351 3,-2428 33,-197-6,1061-7,-901-23,-59-34,-176 7,-57 8,192-6,-282 29,-1-5,128-22,-119 6,1 6,161 0,951 17,-729-4,-292 14,-62-3,592 7,110 5,-479 17,-285-28,1-4,151-7,-97-3,-77 2,-1-3,79-15,-92 11,104-1,-125 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5T17:04:22.6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0,'15'1,"-1"0,1 1,16 4,10 2,231 31,402 6,725-81,-786 12,-518 21,1 3,105 15,79 18,432-4,486-30,-1119 6,0 3,122 29,-103-18,66 5,174 2,-289-23,124 12,43 2,-20-16,230 14,198 9,-534-24,-74-2,1 0,-1-1,0 0,-1-1,1-1,-1-1,27-13,-6 3,-12 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7:28:22.48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77,'116'8,"-30"-1,1150 16,-180-80,-205 3,31 51,-452 6,778-3,-1186 1,0 2,0 0,-1 2,0 0,35 13,-32-9,2-1,-1-1,49 6,426-8,-265-9,-172 4,1 2,118 19,-145-14,0-2,0-2,62-2,107-21,-76 5,40 8,307 26,-94 2,869-18,-641-5,-384 20,-28-1,327-15,229 11,-523 3,1-10,259-27,-404 17,0 3,0 3,90 16,39 1,790-10,4-67,254 20,-953 17,-195 10,378 4,-273 10,-187-3,-5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7:28:24.70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1,'1'1,"-1"0,0 1,1-1,-1 0,1 0,-1 0,1 1,0-1,0 0,-1 0,1 0,0 0,0 0,0 0,0 0,0-1,0 1,0 0,0 0,1-1,-1 1,0-1,0 1,1-1,-1 1,0-1,2 0,41 8,-41-8,381 7,-213-10,-40 5,141-5,-241-3,-7-1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7:28:31.46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0 112,'0'2,"1"1,-1-1,0 0,1 1,-1-1,1 0,0 1,0-1,0 0,0 0,0 1,0-1,1 0,-1 0,0 0,1-1,0 1,0 0,-1-1,3 3,4 1,0-1,0 1,0-1,13 4,12 4,0-2,1-2,48 7,109 1,-153-14,1269 15,-851-21,194-15,64 0,-454 21,438-4,-297-35,8 0,-224 34,204 21,492 5,-875-23,688-38,2-1,-77 3,-51 2,-258 15,71-1,1546 22,-1894-2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7:28:35.66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0,'0'3,"1"0,-1 0,1 0,0 0,0 0,0 0,0 0,0-1,0 1,1-1,0 1,-1-1,1 1,0-1,0 0,0 0,1 0,-1 0,0 0,1 0,-1-1,1 1,4 1,7 4,1-1,0-1,19 5,-33-10,73 17,1-4,102 7,164-9,-240-10,1267 1,-638-5,1531 3,-1744-19,-15 0,-442 20,-13 0,1-1,-1-3,0-1,81-19,-92 16,1 1,-1 1,1 2,0 2,0 1,44 7,30-1,1934-2,-1094-7,1267 3,-2200 1,0 1,0 1,23 6,35 5,468-2,-355-15,-41 5,155-5,-192-15,-75 11,50-4,192 11,38-2,-279-3,-9-3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7:28:39.52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76,'275'-14,"-76"0,1083 4,-795 12,254 17,17 0,-649-19,501 8,-423 2,224 43,-246-21,-43-6,1-5,189 8,281-50,4-31,470-21,-911 73,233-12,-248-5,46-5,191 1,243 22,-570-3,74-13,16-2,523 11,-370 9,-66 16,-4 1,538-22,-739 2,-1-2,0-1,30-7,-20 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7:28:42.68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 39,'-5'41,"4"-39,-1 1,2-1,-1 1,0-1,1 1,-1 0,1-1,0 1,-1 0,2-1,-1 1,0 0,0-1,1 1,-1 0,1-1,0 1,0-1,0 1,0-1,0 1,1-1,-1 0,1 1,-1-1,1 0,0 0,0 0,0-1,0 1,0 0,1-1,-1 1,4 1,13 5,0-1,0 0,0-2,1 0,0-1,37 2,-45-5,815 22,-631-25,686-38,51-1,-460 25,-101 0,108 17,133-4,-295-31,-236 18,-51 8,1 2,45-3,408 7,-233 4,-200-4,80-15,-79 8,77-2,-22 12,-76-1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B8466-A11B-4D0A-A705-2B59CED87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73822-A679-469B-AC91-E9CE58184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AFC8A-94CB-48E2-828A-96FE62B96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D09C-C9BB-4E36-B258-DD5B36184AA0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C375E-23DA-4088-89D0-1EE06E77D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A6729-8E56-48E2-8BAC-49341B75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6005-A1A4-45C3-BD1C-FBBA3D687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4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CA651-D699-456D-9EB6-23E533A11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D993E4-4F64-4F04-BC71-49EA13E4A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A81EE-4A20-4B0E-8CD1-E8A8B863E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D09C-C9BB-4E36-B258-DD5B36184AA0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0E88E-7B2E-4B63-9865-D03B5BAD4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6E6A-D73F-4738-B032-1F0216C4F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6005-A1A4-45C3-BD1C-FBBA3D687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7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73DAB7-C4C8-43FD-8244-62CC9FC362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D439AF-7D86-43AA-BE57-8CC3B16F1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AB1DF-F751-4701-B982-7FAD40C77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D09C-C9BB-4E36-B258-DD5B36184AA0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1156-15FF-4952-ADD8-9C33220E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0833D-FF26-47D3-B4D4-0A2CE5363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6005-A1A4-45C3-BD1C-FBBA3D687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7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9A697-16D6-4279-B605-C59F47AAD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1904B-A0F5-43F5-AB4F-A4D04A612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298D7-9BCE-4D8A-816F-C5C111FA0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D09C-C9BB-4E36-B258-DD5B36184AA0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B996B-C97C-4FB0-828B-474A94BE2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0AD6A-CB9A-4088-A828-60B3F49EE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6005-A1A4-45C3-BD1C-FBBA3D687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8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BA7F8-3A6E-4428-B8E4-89A5AED1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31B15-BC02-45D1-84DE-3D3E9B9CF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747FC-54E3-49C4-9A72-39AC07FAC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D09C-C9BB-4E36-B258-DD5B36184AA0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D92CB-49E8-4471-8FB1-9FFB39CAC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ADE57-698C-4F4C-811E-CD98081F7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6005-A1A4-45C3-BD1C-FBBA3D687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6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08AB0-BAC6-45DE-8AB6-860380875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9CCE4-5318-4383-8581-F58D95364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6C82B-3210-4D0B-A8C8-F6578D364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D9A74-212E-457D-B8C2-0F09C688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D09C-C9BB-4E36-B258-DD5B36184AA0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49762-B4DD-44B4-BF82-DDE4D10DE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EC537-BEE3-47EC-94AC-F4E81AFF4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6005-A1A4-45C3-BD1C-FBBA3D687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9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BFBE0-FBE2-494A-B7DA-1989845EC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3BFD2-A60B-44DF-9945-2F57C206C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A5C52-82BD-4A6A-AD95-AA8C51545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94D6B4-34C6-4593-981F-B908200E63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B03834-79C8-47A0-A63D-E0400C3EE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B3A821-0B38-4A09-A171-6234606F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D09C-C9BB-4E36-B258-DD5B36184AA0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0CFD44-4452-474A-889F-FBF9B85E1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900D0A-082E-4424-86B8-1B92E579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6005-A1A4-45C3-BD1C-FBBA3D687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8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E3399-97DD-454A-B96E-AAD4886D5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99E81B-6983-4DF9-86A1-166054256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D09C-C9BB-4E36-B258-DD5B36184AA0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58DC2-E271-410E-AC1F-AC3DCE3E7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55C86-06A5-491E-A803-AE4567413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6005-A1A4-45C3-BD1C-FBBA3D687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8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18EFEB-77BF-49D4-A742-A855FFD2D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D09C-C9BB-4E36-B258-DD5B36184AA0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4F58C-0E9D-41EF-A1D3-A109C58E5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79591-CBCD-4B2A-94E1-9500C4C04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6005-A1A4-45C3-BD1C-FBBA3D687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0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078E7-8001-4200-AAEA-1E686A15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4965-0A9F-4288-8EF5-3E35D455B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A052B-9D2E-4343-8E29-E8D7BDA5D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2666D-2A10-4220-9196-D05083D4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D09C-C9BB-4E36-B258-DD5B36184AA0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71DD0-0818-4F15-9181-D4AE3BF0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EB20A-DAD9-4147-AF89-6EC63A87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6005-A1A4-45C3-BD1C-FBBA3D687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9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80C91-DD33-48C8-8F05-BE2B80B6F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9D8128-23A6-44C6-8CC7-25F94497B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69FC1A-5BE5-4EE3-B765-E3E44E92D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32B9E-E76E-4BDA-B6E0-310D84001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D09C-C9BB-4E36-B258-DD5B36184AA0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8B557-34B2-415E-8593-0533A9BFA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DB6B33-EB86-4743-B7DE-E7769860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6005-A1A4-45C3-BD1C-FBBA3D687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0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9E0AEA-9958-4873-9DC5-BB05B709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FB36E-3889-4628-BFE3-977CE289A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8BB90-1720-496D-9AF9-B717D9A587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BD09C-C9BB-4E36-B258-DD5B36184AA0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3D3CE-E911-46DC-82BE-037BEB1A1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26C7E-ECE9-4585-9B71-47E81BB0E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96005-A1A4-45C3-BD1C-FBBA3D687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6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370.png"/><Relationship Id="rId18" Type="http://schemas.openxmlformats.org/officeDocument/2006/relationships/customXml" Target="../ink/ink8.xml"/><Relationship Id="rId3" Type="http://schemas.openxmlformats.org/officeDocument/2006/relationships/image" Target="../media/image311.png"/><Relationship Id="rId21" Type="http://schemas.openxmlformats.org/officeDocument/2006/relationships/image" Target="../media/image41.png"/><Relationship Id="rId7" Type="http://schemas.openxmlformats.org/officeDocument/2006/relationships/image" Target="../media/image21.png"/><Relationship Id="rId12" Type="http://schemas.openxmlformats.org/officeDocument/2006/relationships/customXml" Target="../ink/ink5.xml"/><Relationship Id="rId17" Type="http://schemas.openxmlformats.org/officeDocument/2006/relationships/image" Target="../media/image390.png"/><Relationship Id="rId25" Type="http://schemas.openxmlformats.org/officeDocument/2006/relationships/image" Target="../media/image43.png"/><Relationship Id="rId2" Type="http://schemas.openxmlformats.org/officeDocument/2006/relationships/customXml" Target="../ink/ink1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360.png"/><Relationship Id="rId24" Type="http://schemas.openxmlformats.org/officeDocument/2006/relationships/customXml" Target="../ink/ink11.xml"/><Relationship Id="rId5" Type="http://schemas.openxmlformats.org/officeDocument/2006/relationships/image" Target="../media/image19.png"/><Relationship Id="rId15" Type="http://schemas.openxmlformats.org/officeDocument/2006/relationships/image" Target="../media/image380.png"/><Relationship Id="rId23" Type="http://schemas.openxmlformats.org/officeDocument/2006/relationships/image" Target="../media/image42.png"/><Relationship Id="rId10" Type="http://schemas.openxmlformats.org/officeDocument/2006/relationships/customXml" Target="../ink/ink4.xml"/><Relationship Id="rId19" Type="http://schemas.openxmlformats.org/officeDocument/2006/relationships/image" Target="../media/image40.png"/><Relationship Id="rId4" Type="http://schemas.openxmlformats.org/officeDocument/2006/relationships/customXml" Target="../ink/ink2.xml"/><Relationship Id="rId9" Type="http://schemas.openxmlformats.org/officeDocument/2006/relationships/image" Target="../media/image350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1.png"/><Relationship Id="rId5" Type="http://schemas.openxmlformats.org/officeDocument/2006/relationships/customXml" Target="../ink/ink13.xml"/><Relationship Id="rId10" Type="http://schemas.openxmlformats.org/officeDocument/2006/relationships/image" Target="../media/image371.png"/><Relationship Id="rId4" Type="http://schemas.openxmlformats.org/officeDocument/2006/relationships/image" Target="../media/image340.png"/><Relationship Id="rId9" Type="http://schemas.openxmlformats.org/officeDocument/2006/relationships/customXml" Target="../ink/ink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0.png"/><Relationship Id="rId5" Type="http://schemas.openxmlformats.org/officeDocument/2006/relationships/customXml" Target="../ink/ink17.xml"/><Relationship Id="rId10" Type="http://schemas.openxmlformats.org/officeDocument/2006/relationships/image" Target="../media/image46.png"/><Relationship Id="rId4" Type="http://schemas.openxmlformats.org/officeDocument/2006/relationships/image" Target="../media/image392.png"/><Relationship Id="rId9" Type="http://schemas.openxmlformats.org/officeDocument/2006/relationships/customXml" Target="../ink/ink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customXml" Target="../ink/ink24.xml"/><Relationship Id="rId3" Type="http://schemas.openxmlformats.org/officeDocument/2006/relationships/image" Target="../media/image29.png"/><Relationship Id="rId7" Type="http://schemas.openxmlformats.org/officeDocument/2006/relationships/customXml" Target="../ink/ink21.xml"/><Relationship Id="rId12" Type="http://schemas.openxmlformats.org/officeDocument/2006/relationships/image" Target="../media/image7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11" Type="http://schemas.openxmlformats.org/officeDocument/2006/relationships/customXml" Target="../ink/ink23.xml"/><Relationship Id="rId5" Type="http://schemas.openxmlformats.org/officeDocument/2006/relationships/customXml" Target="../ink/ink20.xml"/><Relationship Id="rId10" Type="http://schemas.openxmlformats.org/officeDocument/2006/relationships/image" Target="../media/image69.png"/><Relationship Id="rId4" Type="http://schemas.openxmlformats.org/officeDocument/2006/relationships/image" Target="../media/image30.png"/><Relationship Id="rId9" Type="http://schemas.openxmlformats.org/officeDocument/2006/relationships/customXml" Target="../ink/ink22.xml"/><Relationship Id="rId1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3" Type="http://schemas.openxmlformats.org/officeDocument/2006/relationships/image" Target="../media/image32.png"/><Relationship Id="rId7" Type="http://schemas.openxmlformats.org/officeDocument/2006/relationships/image" Target="../media/image75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6.xml"/><Relationship Id="rId5" Type="http://schemas.openxmlformats.org/officeDocument/2006/relationships/image" Target="../media/image740.png"/><Relationship Id="rId4" Type="http://schemas.openxmlformats.org/officeDocument/2006/relationships/customXml" Target="../ink/ink25.xml"/><Relationship Id="rId9" Type="http://schemas.openxmlformats.org/officeDocument/2006/relationships/image" Target="../media/image76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customXml" Target="../ink/ink28.xml"/><Relationship Id="rId7" Type="http://schemas.openxmlformats.org/officeDocument/2006/relationships/customXml" Target="../ink/ink30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3.png"/><Relationship Id="rId5" Type="http://schemas.openxmlformats.org/officeDocument/2006/relationships/customXml" Target="../ink/ink29.xml"/><Relationship Id="rId10" Type="http://schemas.openxmlformats.org/officeDocument/2006/relationships/image" Target="../media/image175.png"/><Relationship Id="rId4" Type="http://schemas.openxmlformats.org/officeDocument/2006/relationships/image" Target="../media/image172.png"/><Relationship Id="rId9" Type="http://schemas.openxmlformats.org/officeDocument/2006/relationships/customXml" Target="../ink/ink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7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0.png"/><Relationship Id="rId5" Type="http://schemas.openxmlformats.org/officeDocument/2006/relationships/customXml" Target="../ink/ink33.xml"/><Relationship Id="rId4" Type="http://schemas.openxmlformats.org/officeDocument/2006/relationships/image" Target="../media/image57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 with low confidence">
            <a:extLst>
              <a:ext uri="{FF2B5EF4-FFF2-40B4-BE49-F238E27FC236}">
                <a16:creationId xmlns:a16="http://schemas.microsoft.com/office/drawing/2014/main" id="{90C8A27B-942F-49C0-673E-D357CA648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414" y="348792"/>
            <a:ext cx="4669171" cy="617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0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50685B-5F70-4D6D-B750-A17C82798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883" y="1518595"/>
            <a:ext cx="4269931" cy="52384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0BAC63-108A-44C1-8456-9D86A656C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388" y="1716557"/>
            <a:ext cx="4269931" cy="27856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4B648A-A714-4982-9B55-E241C551A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592" y="4699262"/>
            <a:ext cx="4053525" cy="174867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5816629-B714-41C7-2B7E-2F7DDCF18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to Show Progress on a Product</a:t>
            </a:r>
          </a:p>
        </p:txBody>
      </p:sp>
    </p:spTree>
    <p:extLst>
      <p:ext uri="{BB962C8B-B14F-4D97-AF65-F5344CB8AC3E}">
        <p14:creationId xmlns:p14="http://schemas.microsoft.com/office/powerpoint/2010/main" val="3567147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5F5107-550D-80B4-0504-10B51DB0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Apple Know the Twiggy was a Failure?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76F4E-47FD-51CB-8D34-31F925280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weeks before the press release, a memo warned: “[a]s of now, the Twiggy reliability would LEAD US TO DELAY THE INTRODUCTION OF LISA BY MANY MONTHS.”</a:t>
            </a:r>
          </a:p>
          <a:p>
            <a:r>
              <a:rPr lang="en-US" dirty="0"/>
              <a:t>A week after the press release, Steve Jobs said he had “virtually no confidence” in the division responsible for the Twiggy</a:t>
            </a:r>
          </a:p>
        </p:txBody>
      </p:sp>
    </p:spTree>
    <p:extLst>
      <p:ext uri="{BB962C8B-B14F-4D97-AF65-F5344CB8AC3E}">
        <p14:creationId xmlns:p14="http://schemas.microsoft.com/office/powerpoint/2010/main" val="3357011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0BB6DB-FA5F-40AD-7992-E6FC1F0E2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547" y="747338"/>
            <a:ext cx="7744906" cy="53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97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D1EA5-4692-F068-9531-92A558111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Trevor Milton’s Misstatements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2BD9D-38A3-161A-2513-3245C31AA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Claimed Nikola had a “fully functioning” semi-truck prototype</a:t>
            </a:r>
          </a:p>
          <a:p>
            <a:r>
              <a:rPr lang="en-US" dirty="0"/>
              <a:t>Claimed Nikola had built a electric- and hydrogen- powered pickup from the “ground up”</a:t>
            </a:r>
          </a:p>
          <a:p>
            <a:r>
              <a:rPr lang="en-US" dirty="0"/>
              <a:t>Claimed that Nikola was producing hydrogen at reduced cost</a:t>
            </a:r>
          </a:p>
          <a:p>
            <a:r>
              <a:rPr lang="en-US" dirty="0"/>
              <a:t>Claimed that Nikola had developed batteries in-house</a:t>
            </a:r>
          </a:p>
          <a:p>
            <a:r>
              <a:rPr lang="en-US" dirty="0"/>
              <a:t>Claimed Nikola had billions of dollars in firm orders for its trucks</a:t>
            </a:r>
          </a:p>
        </p:txBody>
      </p:sp>
    </p:spTree>
    <p:extLst>
      <p:ext uri="{BB962C8B-B14F-4D97-AF65-F5344CB8AC3E}">
        <p14:creationId xmlns:p14="http://schemas.microsoft.com/office/powerpoint/2010/main" val="3182748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DD08A5-9E46-99B8-18A7-129E146C3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416" y="442495"/>
            <a:ext cx="6935168" cy="59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58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DBE22-1A8B-2679-4662-F05E24476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to Meet Quarterly Projections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26C5A3-013B-4299-8763-3B7EED577EE3}"/>
                  </a:ext>
                </a:extLst>
              </p14:cNvPr>
              <p14:cNvContentPartPr/>
              <p14:nvPr/>
            </p14:nvContentPartPr>
            <p14:xfrm>
              <a:off x="7897899" y="4611266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26C5A3-013B-4299-8763-3B7EED577E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61899" y="4539626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A745E84-9F35-7D08-AA9B-BBCEA8E00B75}"/>
                  </a:ext>
                </a:extLst>
              </p14:cNvPr>
              <p14:cNvContentPartPr/>
              <p14:nvPr/>
            </p14:nvContentPartPr>
            <p14:xfrm>
              <a:off x="5896659" y="2477546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A745E84-9F35-7D08-AA9B-BBCEA8E00B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1019" y="2405906"/>
                <a:ext cx="72000" cy="144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D4749B5-E3F2-EEA1-CFDC-BE6B64558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803" y="1926581"/>
            <a:ext cx="4840539" cy="37586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DDA62D-1438-DBCA-3407-95795E8ABD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3487" y="1465038"/>
            <a:ext cx="6998513" cy="1799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526732-EBDA-B530-8F20-AAE169487F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1422" y="3264764"/>
            <a:ext cx="6998513" cy="33215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1683339-977F-7405-D751-E8E75108654F}"/>
                  </a:ext>
                </a:extLst>
              </p14:cNvPr>
              <p14:cNvContentPartPr/>
              <p14:nvPr/>
            </p14:nvContentPartPr>
            <p14:xfrm>
              <a:off x="9355899" y="2490866"/>
              <a:ext cx="2328120" cy="41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1683339-977F-7405-D751-E8E75108654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19899" y="2418866"/>
                <a:ext cx="23997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3EBFBE7-80ED-FC3D-F407-7A261A712652}"/>
                  </a:ext>
                </a:extLst>
              </p14:cNvPr>
              <p14:cNvContentPartPr/>
              <p14:nvPr/>
            </p14:nvContentPartPr>
            <p14:xfrm>
              <a:off x="5274219" y="2768066"/>
              <a:ext cx="6652440" cy="75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3EBFBE7-80ED-FC3D-F407-7A261A71265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38219" y="2696426"/>
                <a:ext cx="67240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A109B1F-8102-E737-6482-AAF22C404A64}"/>
                  </a:ext>
                </a:extLst>
              </p14:cNvPr>
              <p14:cNvContentPartPr/>
              <p14:nvPr/>
            </p14:nvContentPartPr>
            <p14:xfrm>
              <a:off x="5274219" y="3100706"/>
              <a:ext cx="391320" cy="14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A109B1F-8102-E737-6482-AAF22C404A6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38219" y="3029066"/>
                <a:ext cx="4629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520B34F-4F00-E2A7-7044-6151E7F9A1BD}"/>
                  </a:ext>
                </a:extLst>
              </p14:cNvPr>
              <p14:cNvContentPartPr/>
              <p14:nvPr/>
            </p14:nvContentPartPr>
            <p14:xfrm>
              <a:off x="6970179" y="3895226"/>
              <a:ext cx="4346280" cy="95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520B34F-4F00-E2A7-7044-6151E7F9A1B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34179" y="3823226"/>
                <a:ext cx="44179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710CF61-75EA-DAD0-4F77-5F04BAA4606F}"/>
                  </a:ext>
                </a:extLst>
              </p14:cNvPr>
              <p14:cNvContentPartPr/>
              <p14:nvPr/>
            </p14:nvContentPartPr>
            <p14:xfrm>
              <a:off x="5260539" y="4187186"/>
              <a:ext cx="5227200" cy="547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710CF61-75EA-DAD0-4F77-5F04BAA4606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24899" y="4115186"/>
                <a:ext cx="529884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11513A0-F6B2-3D4B-0C4C-CB6194A6A074}"/>
                  </a:ext>
                </a:extLst>
              </p14:cNvPr>
              <p14:cNvContentPartPr/>
              <p14:nvPr/>
            </p14:nvContentPartPr>
            <p14:xfrm>
              <a:off x="6877299" y="4424786"/>
              <a:ext cx="4518360" cy="92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11513A0-F6B2-3D4B-0C4C-CB6194A6A07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41659" y="4352786"/>
                <a:ext cx="45900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E47AF04-E5BD-51E4-D819-B659B9D91E7D}"/>
                  </a:ext>
                </a:extLst>
              </p14:cNvPr>
              <p14:cNvContentPartPr/>
              <p14:nvPr/>
            </p14:nvContentPartPr>
            <p14:xfrm>
              <a:off x="5309499" y="4650506"/>
              <a:ext cx="2441520" cy="82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E47AF04-E5BD-51E4-D819-B659B9D91E7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73499" y="4578506"/>
                <a:ext cx="251316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A9F1811-2D34-B8FA-929A-6040CD9E7226}"/>
                  </a:ext>
                </a:extLst>
              </p14:cNvPr>
              <p14:cNvContentPartPr/>
              <p14:nvPr/>
            </p14:nvContentPartPr>
            <p14:xfrm>
              <a:off x="6175299" y="5875946"/>
              <a:ext cx="5580000" cy="99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A9F1811-2D34-B8FA-929A-6040CD9E722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39299" y="5803946"/>
                <a:ext cx="56516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E7BB096-67A2-8786-FC01-8EA1928B1A3D}"/>
                  </a:ext>
                </a:extLst>
              </p14:cNvPr>
              <p14:cNvContentPartPr/>
              <p14:nvPr/>
            </p14:nvContentPartPr>
            <p14:xfrm>
              <a:off x="5326779" y="6121826"/>
              <a:ext cx="3810240" cy="78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E7BB096-67A2-8786-FC01-8EA1928B1A3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90779" y="6050186"/>
                <a:ext cx="3881880" cy="22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1391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14CD14-97B4-45A7-8B9D-F90CFCB6D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35" y="495947"/>
            <a:ext cx="8828317" cy="3837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73AF9A-A348-401E-B9C8-D3DFE1180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794" y="4843607"/>
            <a:ext cx="1514475" cy="190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5634E1-472A-411E-AEF6-2719D9604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844" y="5034107"/>
            <a:ext cx="3019425" cy="132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78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2656BD4-563B-5422-1EEE-732BCC938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531" y="1334253"/>
            <a:ext cx="7248938" cy="49695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EB4083-2C4B-63A5-632C-324249113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Enron a Criminal Case?</a:t>
            </a:r>
          </a:p>
        </p:txBody>
      </p:sp>
    </p:spTree>
    <p:extLst>
      <p:ext uri="{BB962C8B-B14F-4D97-AF65-F5344CB8AC3E}">
        <p14:creationId xmlns:p14="http://schemas.microsoft.com/office/powerpoint/2010/main" val="186100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5F184-4E51-40B9-AB7E-55824851D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Prosecutors focused on relatively small misstatements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35A87-0ABC-4B27-8457-0AC988997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Skilling’s misstatements – impact on earnings</a:t>
            </a:r>
          </a:p>
          <a:p>
            <a:pPr lvl="1"/>
            <a:r>
              <a:rPr lang="en-US" dirty="0"/>
              <a:t>Segment reporting violation - $500 million</a:t>
            </a:r>
          </a:p>
          <a:p>
            <a:pPr lvl="1"/>
            <a:r>
              <a:rPr lang="en-US" dirty="0"/>
              <a:t>Reserves manipulation - $7 million</a:t>
            </a:r>
          </a:p>
          <a:p>
            <a:pPr lvl="1"/>
            <a:r>
              <a:rPr lang="en-US" dirty="0"/>
              <a:t>LJM transaction (</a:t>
            </a:r>
            <a:r>
              <a:rPr lang="en-US" dirty="0" err="1"/>
              <a:t>Cuaiba</a:t>
            </a:r>
            <a:r>
              <a:rPr lang="en-US" dirty="0"/>
              <a:t>) - $65 million</a:t>
            </a:r>
          </a:p>
          <a:p>
            <a:pPr lvl="1"/>
            <a:r>
              <a:rPr lang="en-US" dirty="0"/>
              <a:t>Nigerian barges sale - $12 million</a:t>
            </a:r>
          </a:p>
          <a:p>
            <a:pPr lvl="1"/>
            <a:r>
              <a:rPr lang="en-US" dirty="0"/>
              <a:t>Raptors - $500 million</a:t>
            </a:r>
          </a:p>
        </p:txBody>
      </p:sp>
    </p:spTree>
    <p:extLst>
      <p:ext uri="{BB962C8B-B14F-4D97-AF65-F5344CB8AC3E}">
        <p14:creationId xmlns:p14="http://schemas.microsoft.com/office/powerpoint/2010/main" val="2150609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F32D8F-4B9F-2C50-66A3-819EDA60B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036617"/>
            <a:ext cx="5029199" cy="432261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04E0B5A-E348-CDA7-E847-B48AB0343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Enron sell Nigerian barges?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DF5CF8E-635D-3843-94FD-170947AEA3ED}"/>
                  </a:ext>
                </a:extLst>
              </p14:cNvPr>
              <p14:cNvContentPartPr/>
              <p14:nvPr/>
            </p14:nvContentPartPr>
            <p14:xfrm>
              <a:off x="3934342" y="4723680"/>
              <a:ext cx="4255920" cy="112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DF5CF8E-635D-3843-94FD-170947AEA3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80702" y="4615680"/>
                <a:ext cx="436356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BC2CBF1-C57B-0615-F28B-CA6DF2187C6E}"/>
                  </a:ext>
                </a:extLst>
              </p14:cNvPr>
              <p14:cNvContentPartPr/>
              <p14:nvPr/>
            </p14:nvContentPartPr>
            <p14:xfrm>
              <a:off x="3241702" y="4960560"/>
              <a:ext cx="5006880" cy="121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BC2CBF1-C57B-0615-F28B-CA6DF2187C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7702" y="4852560"/>
                <a:ext cx="511452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B2CDFBC-D758-DD28-C358-D3CC2E37263F}"/>
                  </a:ext>
                </a:extLst>
              </p14:cNvPr>
              <p14:cNvContentPartPr/>
              <p14:nvPr/>
            </p14:nvContentPartPr>
            <p14:xfrm>
              <a:off x="3255382" y="5278080"/>
              <a:ext cx="4918320" cy="98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B2CDFBC-D758-DD28-C358-D3CC2E37263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01382" y="5170440"/>
                <a:ext cx="502596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B0800A7-E043-CA7A-DCF8-129EA5F79DA2}"/>
                  </a:ext>
                </a:extLst>
              </p14:cNvPr>
              <p14:cNvContentPartPr/>
              <p14:nvPr/>
            </p14:nvContentPartPr>
            <p14:xfrm>
              <a:off x="3283102" y="5540520"/>
              <a:ext cx="2161800" cy="100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B0800A7-E043-CA7A-DCF8-129EA5F79DA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29102" y="5432880"/>
                <a:ext cx="2269440" cy="31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403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A4048-37C4-59C7-62B5-DBF255A06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Rule 10b-5 Securities Fraud Claim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1D943-EF76-A1C0-78A5-19AB135AE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Misrepresentation</a:t>
            </a:r>
            <a:r>
              <a:rPr lang="en-US" dirty="0"/>
              <a:t> by the Corporation</a:t>
            </a:r>
          </a:p>
          <a:p>
            <a:pPr lvl="1"/>
            <a:r>
              <a:rPr lang="en-US" dirty="0"/>
              <a:t>that is</a:t>
            </a:r>
            <a:r>
              <a:rPr lang="en-US" b="1" dirty="0"/>
              <a:t> Material</a:t>
            </a:r>
            <a:r>
              <a:rPr lang="en-US" dirty="0"/>
              <a:t> to Investors</a:t>
            </a:r>
          </a:p>
          <a:p>
            <a:pPr lvl="1"/>
            <a:r>
              <a:rPr lang="en-US" dirty="0"/>
              <a:t>made with </a:t>
            </a:r>
            <a:r>
              <a:rPr lang="en-US" b="1" dirty="0"/>
              <a:t>Fraudulent Intent</a:t>
            </a:r>
          </a:p>
          <a:p>
            <a:r>
              <a:rPr lang="en-US" dirty="0"/>
              <a:t>Causes</a:t>
            </a:r>
          </a:p>
          <a:p>
            <a:r>
              <a:rPr lang="en-US" dirty="0"/>
              <a:t>Losses</a:t>
            </a:r>
          </a:p>
        </p:txBody>
      </p:sp>
    </p:spTree>
    <p:extLst>
      <p:ext uri="{BB962C8B-B14F-4D97-AF65-F5344CB8AC3E}">
        <p14:creationId xmlns:p14="http://schemas.microsoft.com/office/powerpoint/2010/main" val="85210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D0990-9D79-ED52-B1BF-409A72E3B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was this sale fraud by Skilling?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DEBE64-AA94-F4AC-76F4-46F63CC42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496" y="1802296"/>
            <a:ext cx="6096000" cy="37371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8A2695-FD9C-D003-F9E6-B8B52E785F3F}"/>
                  </a:ext>
                </a:extLst>
              </p14:cNvPr>
              <p14:cNvContentPartPr/>
              <p14:nvPr/>
            </p14:nvContentPartPr>
            <p14:xfrm>
              <a:off x="3445059" y="1974266"/>
              <a:ext cx="5133600" cy="107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8A2695-FD9C-D003-F9E6-B8B52E785F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1059" y="1866626"/>
                <a:ext cx="524124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8BE699A-6C5F-8B2B-CF9A-5BD080A73E92}"/>
                  </a:ext>
                </a:extLst>
              </p14:cNvPr>
              <p14:cNvContentPartPr/>
              <p14:nvPr/>
            </p14:nvContentPartPr>
            <p14:xfrm>
              <a:off x="3233019" y="2476826"/>
              <a:ext cx="5394960" cy="186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8BE699A-6C5F-8B2B-CF9A-5BD080A73E9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79379" y="2369186"/>
                <a:ext cx="550260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0C4312-C619-638E-F97B-7CF97AE1318A}"/>
                  </a:ext>
                </a:extLst>
              </p14:cNvPr>
              <p14:cNvContentPartPr/>
              <p14:nvPr/>
            </p14:nvContentPartPr>
            <p14:xfrm>
              <a:off x="3137259" y="2927906"/>
              <a:ext cx="5556240" cy="79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0C4312-C619-638E-F97B-7CF97AE1318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83259" y="2819906"/>
                <a:ext cx="566388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0CD295B-271A-0309-EF2B-EF320BD05B52}"/>
                  </a:ext>
                </a:extLst>
              </p14:cNvPr>
              <p14:cNvContentPartPr/>
              <p14:nvPr/>
            </p14:nvContentPartPr>
            <p14:xfrm>
              <a:off x="3193419" y="3524426"/>
              <a:ext cx="4252680" cy="104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0CD295B-271A-0309-EF2B-EF320BD05B5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39779" y="3416786"/>
                <a:ext cx="4360320" cy="32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2848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5CA924-EE0D-7E40-4966-4911969FA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Controls as a Response </a:t>
            </a:r>
            <a:r>
              <a:rPr lang="en-US"/>
              <a:t>to Securities Fraud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1F970-F641-C2DB-467E-B22241746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Public Company Accounting Oversight Board, Auditing Standard No. 5: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Internal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controls should scrutinize: </a:t>
            </a:r>
          </a:p>
          <a:p>
            <a:pPr lvl="1"/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(1) “significant, unusual transactions, particularly those that result in late or unusual journal entries”; </a:t>
            </a:r>
          </a:p>
          <a:p>
            <a:pPr lvl="1"/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(2) “journal entries and adjustments made in the period-end financial reporting process”; </a:t>
            </a:r>
          </a:p>
          <a:p>
            <a:pPr lvl="1"/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(3) “related party transactions”; </a:t>
            </a:r>
          </a:p>
          <a:p>
            <a:pPr lvl="1"/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(4) “significant management estimates” and </a:t>
            </a:r>
          </a:p>
          <a:p>
            <a:pPr lvl="1"/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(5) “incentives for, and pressures on, management to falsify or inappropriately manage financial results.”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74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DC4C-F115-B844-7829-E916A1F89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motivates securities fraud?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577C9-616C-E954-588E-6053E3434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Unreasonably </a:t>
            </a:r>
            <a:r>
              <a:rPr lang="en-US" b="1" dirty="0"/>
              <a:t>high market expectations</a:t>
            </a:r>
          </a:p>
          <a:p>
            <a:r>
              <a:rPr lang="en-US" dirty="0"/>
              <a:t>Need to convey </a:t>
            </a:r>
            <a:r>
              <a:rPr lang="en-US" b="1" dirty="0"/>
              <a:t>predictability</a:t>
            </a:r>
          </a:p>
          <a:p>
            <a:r>
              <a:rPr lang="en-US" dirty="0"/>
              <a:t>Win at all costs </a:t>
            </a:r>
            <a:r>
              <a:rPr lang="en-US" b="1" dirty="0"/>
              <a:t>corporate culture</a:t>
            </a:r>
          </a:p>
          <a:p>
            <a:r>
              <a:rPr lang="en-US" dirty="0"/>
              <a:t>Deference to a successful and charismatic </a:t>
            </a:r>
            <a:r>
              <a:rPr lang="en-US" b="1" dirty="0"/>
              <a:t>founder</a:t>
            </a:r>
          </a:p>
          <a:p>
            <a:r>
              <a:rPr lang="en-US" dirty="0"/>
              <a:t>Excessive </a:t>
            </a:r>
            <a:r>
              <a:rPr lang="en-US" b="1" dirty="0"/>
              <a:t>stock compensation</a:t>
            </a:r>
          </a:p>
        </p:txBody>
      </p:sp>
    </p:spTree>
    <p:extLst>
      <p:ext uri="{BB962C8B-B14F-4D97-AF65-F5344CB8AC3E}">
        <p14:creationId xmlns:p14="http://schemas.microsoft.com/office/powerpoint/2010/main" val="259104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54290A-5BD9-4884-8970-EF46D35D4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19" y="1529283"/>
            <a:ext cx="5805488" cy="4705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4B1724-75F1-4A52-A745-FB4EDB529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638" y="4813669"/>
            <a:ext cx="5172075" cy="851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CC01A9-D1DF-4BD2-8B7A-754E79F0B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907" y="1378227"/>
            <a:ext cx="5017770" cy="343544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862830B-E082-1B02-4FAC-E2E73EBB9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Earnings Management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B9D135D-178A-01E6-318D-FC4C3325F409}"/>
                  </a:ext>
                </a:extLst>
              </p14:cNvPr>
              <p14:cNvContentPartPr/>
              <p14:nvPr/>
            </p14:nvContentPartPr>
            <p14:xfrm>
              <a:off x="8772699" y="1880306"/>
              <a:ext cx="2384640" cy="69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B9D135D-178A-01E6-318D-FC4C3325F4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19059" y="1772306"/>
                <a:ext cx="249228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47906E-4B2F-16B1-5451-4F01451E153B}"/>
                  </a:ext>
                </a:extLst>
              </p14:cNvPr>
              <p14:cNvContentPartPr/>
              <p14:nvPr/>
            </p14:nvContentPartPr>
            <p14:xfrm>
              <a:off x="6731859" y="2199266"/>
              <a:ext cx="1398960" cy="27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47906E-4B2F-16B1-5451-4F01451E153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77859" y="2091266"/>
                <a:ext cx="15066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B5077E3-5E67-9879-7291-D3E7F519840A}"/>
                  </a:ext>
                </a:extLst>
              </p14:cNvPr>
              <p14:cNvContentPartPr/>
              <p14:nvPr/>
            </p14:nvContentPartPr>
            <p14:xfrm>
              <a:off x="7487139" y="2476826"/>
              <a:ext cx="1046160" cy="15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B5077E3-5E67-9879-7291-D3E7F519840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33139" y="2368826"/>
                <a:ext cx="11538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28F3122-7051-C3E8-1D14-414DDB7BFFF9}"/>
                  </a:ext>
                </a:extLst>
              </p14:cNvPr>
              <p14:cNvContentPartPr/>
              <p14:nvPr/>
            </p14:nvContentPartPr>
            <p14:xfrm>
              <a:off x="6957219" y="5077106"/>
              <a:ext cx="4624200" cy="91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28F3122-7051-C3E8-1D14-414DDB7BFFF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03219" y="4969106"/>
                <a:ext cx="473184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CE0004A-525D-EBB1-7ED9-8FA6D2133A03}"/>
                  </a:ext>
                </a:extLst>
              </p14:cNvPr>
              <p14:cNvContentPartPr/>
              <p14:nvPr/>
            </p14:nvContentPartPr>
            <p14:xfrm>
              <a:off x="6877299" y="5432066"/>
              <a:ext cx="3655440" cy="108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CE0004A-525D-EBB1-7ED9-8FA6D2133A0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23659" y="5324066"/>
                <a:ext cx="3763080" cy="32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5381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FDBF3-FB83-6B32-FD63-45296CD9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of Securities Fraud: ESG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FC08B1-9C11-34C7-A394-88830A690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57" y="1690688"/>
            <a:ext cx="5140617" cy="41725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4B810E-21BC-525F-21DD-9BEB9EE47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374" y="1404731"/>
            <a:ext cx="6883093" cy="49828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8472B04-4B63-9A48-02FD-DF4A71E9A928}"/>
                  </a:ext>
                </a:extLst>
              </p14:cNvPr>
              <p14:cNvContentPartPr/>
              <p14:nvPr/>
            </p14:nvContentPartPr>
            <p14:xfrm>
              <a:off x="9435099" y="2795786"/>
              <a:ext cx="2283120" cy="27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8472B04-4B63-9A48-02FD-DF4A71E9A9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99099" y="2723786"/>
                <a:ext cx="23547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42A65A8-5D53-DDC8-7195-49F5A74A4367}"/>
                  </a:ext>
                </a:extLst>
              </p14:cNvPr>
              <p14:cNvContentPartPr/>
              <p14:nvPr/>
            </p14:nvContentPartPr>
            <p14:xfrm>
              <a:off x="5565819" y="3365306"/>
              <a:ext cx="5021640" cy="93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42A65A8-5D53-DDC8-7195-49F5A74A436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29819" y="3293306"/>
                <a:ext cx="509328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541BF28-BB57-ECAC-66C2-799115974562}"/>
                  </a:ext>
                </a:extLst>
              </p14:cNvPr>
              <p14:cNvContentPartPr/>
              <p14:nvPr/>
            </p14:nvContentPartPr>
            <p14:xfrm>
              <a:off x="5976579" y="3934466"/>
              <a:ext cx="886680" cy="14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541BF28-BB57-ECAC-66C2-79911597456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40579" y="3862466"/>
                <a:ext cx="958320" cy="15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3256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7188C-6A77-9515-F8DF-E4A24574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ESG Securities Fraud - Boeing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342A4-F897-2EB4-F7A2-650B7D83B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078" y="1868556"/>
            <a:ext cx="8203095" cy="402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49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CF532-45E8-A0D7-E46A-18EC77603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of Boeing’s Misleading Statements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69FA39-5090-9120-BA7D-8D318EA6C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182" y="2355274"/>
            <a:ext cx="7273636" cy="33112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B0E15F5-35B9-A7A3-9612-76EB4643C7BF}"/>
                  </a:ext>
                </a:extLst>
              </p14:cNvPr>
              <p14:cNvContentPartPr/>
              <p14:nvPr/>
            </p14:nvContentPartPr>
            <p14:xfrm>
              <a:off x="4677699" y="3961106"/>
              <a:ext cx="4662360" cy="147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B0E15F5-35B9-A7A3-9612-76EB4643C7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3699" y="3853106"/>
                <a:ext cx="477000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8141A7E-66E5-9BEE-6665-E1CCDA67B683}"/>
                  </a:ext>
                </a:extLst>
              </p14:cNvPr>
              <p14:cNvContentPartPr/>
              <p14:nvPr/>
            </p14:nvContentPartPr>
            <p14:xfrm>
              <a:off x="2543979" y="4331906"/>
              <a:ext cx="2999520" cy="28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8141A7E-66E5-9BEE-6665-E1CCDA67B68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89979" y="4224266"/>
                <a:ext cx="31071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540E812-8362-2732-6E7F-4A638242495A}"/>
                  </a:ext>
                </a:extLst>
              </p14:cNvPr>
              <p14:cNvContentPartPr/>
              <p14:nvPr/>
            </p14:nvContentPartPr>
            <p14:xfrm>
              <a:off x="7447539" y="4306346"/>
              <a:ext cx="1908000" cy="27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540E812-8362-2732-6E7F-4A638242495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93539" y="4198706"/>
                <a:ext cx="20156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7D97F47-15A9-8BFA-B8CD-842529FC87EF}"/>
                  </a:ext>
                </a:extLst>
              </p14:cNvPr>
              <p14:cNvContentPartPr/>
              <p14:nvPr/>
            </p14:nvContentPartPr>
            <p14:xfrm>
              <a:off x="3100539" y="4637186"/>
              <a:ext cx="3940560" cy="55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7D97F47-15A9-8BFA-B8CD-842529FC87E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46539" y="4529186"/>
                <a:ext cx="4048200" cy="27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2077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AFD4DD-D8BB-B21F-B890-9F88FD93D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178" y="554182"/>
            <a:ext cx="7649643" cy="586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95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A950AB-25FE-9F92-9A3B-B115E6980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127" y="1490568"/>
            <a:ext cx="6239746" cy="38768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46770E-3D0C-AF9E-EEDB-673DE5147004}"/>
                  </a:ext>
                </a:extLst>
              </p14:cNvPr>
              <p14:cNvContentPartPr/>
              <p14:nvPr/>
            </p14:nvContentPartPr>
            <p14:xfrm>
              <a:off x="3089422" y="2451360"/>
              <a:ext cx="5900760" cy="70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46770E-3D0C-AF9E-EEDB-673DE51470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5422" y="2343360"/>
                <a:ext cx="600840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572F3CC-0ED7-DBBF-99FD-76FA6BE72D89}"/>
                  </a:ext>
                </a:extLst>
              </p14:cNvPr>
              <p14:cNvContentPartPr/>
              <p14:nvPr/>
            </p14:nvContentPartPr>
            <p14:xfrm>
              <a:off x="3102742" y="3102960"/>
              <a:ext cx="3097080" cy="111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572F3CC-0ED7-DBBF-99FD-76FA6BE72D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49102" y="2994960"/>
                <a:ext cx="3204720" cy="3272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315085E-9044-B611-6576-6811E81C78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1287" y="690906"/>
            <a:ext cx="6625073" cy="91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65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6676E-21F6-8640-90E2-57D79E0A0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6BF61-9D27-58E6-2211-0BD994698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FTX has a focus on “consumer protection” and had “principles for ensuring investor protections on digital asset-platforms” such as “avoiding or managing conflicts of interest”</a:t>
            </a:r>
          </a:p>
          <a:p>
            <a:r>
              <a:rPr lang="en-US" dirty="0"/>
              <a:t>FTX “segregates consumer assets from its own assets across our platforms”</a:t>
            </a:r>
          </a:p>
        </p:txBody>
      </p:sp>
    </p:spTree>
    <p:extLst>
      <p:ext uri="{BB962C8B-B14F-4D97-AF65-F5344CB8AC3E}">
        <p14:creationId xmlns:p14="http://schemas.microsoft.com/office/powerpoint/2010/main" val="1202990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erox logo and symbol, meaning, history, PNG">
            <a:extLst>
              <a:ext uri="{FF2B5EF4-FFF2-40B4-BE49-F238E27FC236}">
                <a16:creationId xmlns:a16="http://schemas.microsoft.com/office/drawing/2014/main" id="{3B8B4603-0C93-44FD-B206-79EE1AFF6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00026"/>
            <a:ext cx="4215245" cy="209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nn Central | Logopedia | Fandom">
            <a:extLst>
              <a:ext uri="{FF2B5EF4-FFF2-40B4-BE49-F238E27FC236}">
                <a16:creationId xmlns:a16="http://schemas.microsoft.com/office/drawing/2014/main" id="{C6E8A55F-476E-4F82-87DE-ADA83BB8E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11" y="2528887"/>
            <a:ext cx="3520498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pple Logo Evolution">
            <a:extLst>
              <a:ext uri="{FF2B5EF4-FFF2-40B4-BE49-F238E27FC236}">
                <a16:creationId xmlns:a16="http://schemas.microsoft.com/office/drawing/2014/main" id="{9DEA3D7C-F6A6-4944-8F45-47D475D9F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33" y="4147128"/>
            <a:ext cx="4559012" cy="259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nron - Wikipedia">
            <a:extLst>
              <a:ext uri="{FF2B5EF4-FFF2-40B4-BE49-F238E27FC236}">
                <a16:creationId xmlns:a16="http://schemas.microsoft.com/office/drawing/2014/main" id="{3EF00B21-BAFA-45DF-B3DA-44875F142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327" y="0"/>
            <a:ext cx="3475038" cy="280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itigroup-logo-logo - ExecConnect">
            <a:extLst>
              <a:ext uri="{FF2B5EF4-FFF2-40B4-BE49-F238E27FC236}">
                <a16:creationId xmlns:a16="http://schemas.microsoft.com/office/drawing/2014/main" id="{2A4C0185-790C-47A2-84C3-497596165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82" y="2807855"/>
            <a:ext cx="46736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E Logo">
            <a:extLst>
              <a:ext uri="{FF2B5EF4-FFF2-40B4-BE49-F238E27FC236}">
                <a16:creationId xmlns:a16="http://schemas.microsoft.com/office/drawing/2014/main" id="{186D3158-1897-4154-A1D0-680A003D6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596" y="4608080"/>
            <a:ext cx="4762500" cy="199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228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32B62-391E-769A-DA61-CC3D3A84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Commingling – FTX and Alameda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5E96A-4E22-893F-2067-088D2D163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FTX did not have a separate bank account where customer funds were deposited</a:t>
            </a:r>
          </a:p>
          <a:p>
            <a:r>
              <a:rPr lang="en-US" dirty="0"/>
              <a:t>Alameda had access to the bank account where FTX funds were deposited and withdrew funds</a:t>
            </a:r>
          </a:p>
          <a:p>
            <a:r>
              <a:rPr lang="en-US" dirty="0"/>
              <a:t>Alameda was permitted to have a negative balance in its FTX trading account</a:t>
            </a:r>
          </a:p>
          <a:p>
            <a:pPr lvl="1"/>
            <a:r>
              <a:rPr lang="en-US" dirty="0"/>
              <a:t>Sam Bankman-Fried directed personnel to change computer code to permit this</a:t>
            </a:r>
          </a:p>
        </p:txBody>
      </p:sp>
    </p:spTree>
    <p:extLst>
      <p:ext uri="{BB962C8B-B14F-4D97-AF65-F5344CB8AC3E}">
        <p14:creationId xmlns:p14="http://schemas.microsoft.com/office/powerpoint/2010/main" val="1342351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 with low confidence">
            <a:extLst>
              <a:ext uri="{FF2B5EF4-FFF2-40B4-BE49-F238E27FC236}">
                <a16:creationId xmlns:a16="http://schemas.microsoft.com/office/drawing/2014/main" id="{90C8A27B-942F-49C0-673E-D357CA648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414" y="348792"/>
            <a:ext cx="4669171" cy="617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23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E98CD-BEFB-4258-9BC0-78FCAAED2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companies commit fraud?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17CA5-0FD4-40FF-B5BB-F009FBB64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the impression of strong growth</a:t>
            </a:r>
          </a:p>
          <a:p>
            <a:r>
              <a:rPr lang="en-US" dirty="0"/>
              <a:t>Hide evidence of a decline in the company’s business</a:t>
            </a:r>
          </a:p>
        </p:txBody>
      </p:sp>
    </p:spTree>
    <p:extLst>
      <p:ext uri="{BB962C8B-B14F-4D97-AF65-F5344CB8AC3E}">
        <p14:creationId xmlns:p14="http://schemas.microsoft.com/office/powerpoint/2010/main" val="3414585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quity Funding Scandal - Billion Dollar Bubble the Auditors Missed - Enron  of the 1970&amp;#39;s - Scripophily.com | Collect Stocks and Bonds | Old Stock  Certificates for Sale | Old Stock Research | RM Smythe |">
            <a:extLst>
              <a:ext uri="{FF2B5EF4-FFF2-40B4-BE49-F238E27FC236}">
                <a16:creationId xmlns:a16="http://schemas.microsoft.com/office/drawing/2014/main" id="{3CB69DAA-9D0C-4B90-9F43-B1407E108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666" y="2051369"/>
            <a:ext cx="7210425" cy="345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412B992-50D0-00BC-A5A6-A88A0A002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to Increase Earnings</a:t>
            </a:r>
          </a:p>
        </p:txBody>
      </p:sp>
    </p:spTree>
    <p:extLst>
      <p:ext uri="{BB962C8B-B14F-4D97-AF65-F5344CB8AC3E}">
        <p14:creationId xmlns:p14="http://schemas.microsoft.com/office/powerpoint/2010/main" val="2378280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4DDE12-3252-4E7D-AAE1-99ED17BBF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583" y="3483488"/>
            <a:ext cx="7010400" cy="30895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DB2773-8687-4705-B589-E46B4D6CA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97" y="259838"/>
            <a:ext cx="4476750" cy="3114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EAAA08-0FBB-4ECB-9EB0-1A15F9948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347" y="424070"/>
            <a:ext cx="7167636" cy="300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09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1DE4-F3E1-E856-E2A2-EB653F791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to Hide Decline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61BB31-569F-C08E-C29C-D1050DFB4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474" y="1469708"/>
            <a:ext cx="6188765" cy="48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99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E3B07E-338C-45AE-03D4-D33420127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Flags Transaction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FE315-46AD-0F2F-8692-F86084CCB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Penn Central sold Six Flags amusement park to a partnership for $29 million</a:t>
            </a:r>
          </a:p>
          <a:p>
            <a:r>
              <a:rPr lang="en-US" dirty="0"/>
              <a:t>Penn Central agreed to retain the risk of losses on the amusement park</a:t>
            </a:r>
          </a:p>
          <a:p>
            <a:r>
              <a:rPr lang="en-US" dirty="0"/>
              <a:t>Similar problem as the sale of assets to Special Purpose Vehicles by Enron</a:t>
            </a:r>
          </a:p>
        </p:txBody>
      </p:sp>
    </p:spTree>
    <p:extLst>
      <p:ext uri="{BB962C8B-B14F-4D97-AF65-F5344CB8AC3E}">
        <p14:creationId xmlns:p14="http://schemas.microsoft.com/office/powerpoint/2010/main" val="1902302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5E800-2DF4-D46C-AAF3-A266BDB20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was the transaction material?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A482DD-BDE1-E3A5-5CE5-72063ED25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Without the transaction, Penn Central would have reported a loss in a quarter when it had predicted a “favorable showing”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E9FCC3-13DF-D236-38D2-E25309C5E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661" y="2879755"/>
            <a:ext cx="3392556" cy="273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3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3894</TotalTime>
  <Words>577</Words>
  <Application>Microsoft Office PowerPoint</Application>
  <PresentationFormat>Widescreen</PresentationFormat>
  <Paragraphs>63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Elements of a Rule 10b-5 Securities Fraud Claim</vt:lpstr>
      <vt:lpstr>PowerPoint Presentation</vt:lpstr>
      <vt:lpstr>Why do companies commit fraud?</vt:lpstr>
      <vt:lpstr>Pressure to Increase Earnings</vt:lpstr>
      <vt:lpstr>PowerPoint Presentation</vt:lpstr>
      <vt:lpstr>Pressure to Hide Decline</vt:lpstr>
      <vt:lpstr>Six Flags Transaction</vt:lpstr>
      <vt:lpstr>Why was the transaction material?</vt:lpstr>
      <vt:lpstr>Pressure to Show Progress on a Product</vt:lpstr>
      <vt:lpstr>Did Apple Know the Twiggy was a Failure?</vt:lpstr>
      <vt:lpstr>PowerPoint Presentation</vt:lpstr>
      <vt:lpstr>Trevor Milton’s Misstatements</vt:lpstr>
      <vt:lpstr>PowerPoint Presentation</vt:lpstr>
      <vt:lpstr>Pressure to Meet Quarterly Projections</vt:lpstr>
      <vt:lpstr>PowerPoint Presentation</vt:lpstr>
      <vt:lpstr>Was Enron a Criminal Case?</vt:lpstr>
      <vt:lpstr>The Prosecutors focused on relatively small misstatements</vt:lpstr>
      <vt:lpstr>Why did Enron sell Nigerian barges?</vt:lpstr>
      <vt:lpstr>Why was this sale fraud by Skilling?</vt:lpstr>
      <vt:lpstr>Internal Controls as a Response to Securities Fraud</vt:lpstr>
      <vt:lpstr>What motivates securities fraud?</vt:lpstr>
      <vt:lpstr>Real Earnings Management</vt:lpstr>
      <vt:lpstr>The Future of Securities Fraud: ESG</vt:lpstr>
      <vt:lpstr>ESG Securities Fraud - Boeing</vt:lpstr>
      <vt:lpstr>One of Boeing’s Misleading Statements</vt:lpstr>
      <vt:lpstr>PowerPoint Presentation</vt:lpstr>
      <vt:lpstr>PowerPoint Presentation</vt:lpstr>
      <vt:lpstr>Misrepresentations</vt:lpstr>
      <vt:lpstr>Commingling – FTX and Alameda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Enron and Sarbanes-Oxley</dc:title>
  <dc:creator>nelson parku</dc:creator>
  <cp:lastModifiedBy>Park, James</cp:lastModifiedBy>
  <cp:revision>48</cp:revision>
  <cp:lastPrinted>2022-03-04T18:40:29Z</cp:lastPrinted>
  <dcterms:created xsi:type="dcterms:W3CDTF">2021-06-17T16:07:15Z</dcterms:created>
  <dcterms:modified xsi:type="dcterms:W3CDTF">2023-06-29T18:44:08Z</dcterms:modified>
</cp:coreProperties>
</file>