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3" r:id="rId2"/>
    <p:sldId id="457" r:id="rId3"/>
    <p:sldId id="459" r:id="rId4"/>
    <p:sldId id="405" r:id="rId5"/>
    <p:sldId id="486" r:id="rId6"/>
    <p:sldId id="461" r:id="rId7"/>
    <p:sldId id="487" r:id="rId8"/>
    <p:sldId id="488" r:id="rId9"/>
    <p:sldId id="489" r:id="rId10"/>
    <p:sldId id="468" r:id="rId11"/>
    <p:sldId id="464" r:id="rId12"/>
    <p:sldId id="466" r:id="rId13"/>
    <p:sldId id="465" r:id="rId14"/>
    <p:sldId id="469" r:id="rId15"/>
    <p:sldId id="473" r:id="rId16"/>
    <p:sldId id="485" r:id="rId17"/>
    <p:sldId id="475" r:id="rId18"/>
    <p:sldId id="470" r:id="rId19"/>
    <p:sldId id="476" r:id="rId20"/>
    <p:sldId id="400" r:id="rId21"/>
  </p:sldIdLst>
  <p:sldSz cx="12192000" cy="6858000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lie Loziuk" initials="JL" lastIdx="5" clrIdx="0">
    <p:extLst>
      <p:ext uri="{19B8F6BF-5375-455C-9EA6-DF929625EA0E}">
        <p15:presenceInfo xmlns:p15="http://schemas.microsoft.com/office/powerpoint/2012/main" userId="S::jloziuk@sacta.onmicrosoft.com::f389c251-0e59-4f4c-ab99-1cc49b4fc7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812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78" y="1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8CB8F4E3-C6CA-4A7D-931D-3F5B0CD00924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A6F3C2A1-49CF-450F-99E9-27A230912C2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557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1"/>
            <a:ext cx="3169920" cy="481727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FFCD57F8-05C4-4EEF-95CA-355A00C8F68E}" type="datetimeFigureOut">
              <a:rPr lang="en-US" smtClean="0"/>
              <a:t>2/10/2023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C3C67144-D4C7-4202-831C-A637B0099B1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596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48561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5532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000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11399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6682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4355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09930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0739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2134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571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7330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35075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3C67144-D4C7-4202-831C-A637B0099B1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471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592925" y="624110"/>
            <a:ext cx="8911687" cy="128089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Taxes – Changes and Rumored Changes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2/10/2023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g"/><Relationship Id="rId4" Type="http://schemas.openxmlformats.org/officeDocument/2006/relationships/hyperlink" Target="mailto:kmartin@stancilcpa.co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D6F7EE8-1E43-432B-81D8-CCB17C65A766}"/>
              </a:ext>
            </a:extLst>
          </p:cNvPr>
          <p:cNvSpPr txBox="1">
            <a:spLocks/>
          </p:cNvSpPr>
          <p:nvPr/>
        </p:nvSpPr>
        <p:spPr>
          <a:xfrm>
            <a:off x="2680760" y="1476525"/>
            <a:ext cx="9197894" cy="2142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dirty="0"/>
              <a:t>2023 AAII Tax Planning Seminar Living in Turbulent Times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610F60F-6379-4929-A567-3A055D6801C9}"/>
              </a:ext>
            </a:extLst>
          </p:cNvPr>
          <p:cNvSpPr txBox="1">
            <a:spLocks/>
          </p:cNvSpPr>
          <p:nvPr/>
        </p:nvSpPr>
        <p:spPr>
          <a:xfrm>
            <a:off x="4074429" y="3826752"/>
            <a:ext cx="8915399" cy="4572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Stancil CPAs </a:t>
            </a:r>
            <a:r>
              <a:rPr lang="en-US" sz="1400" dirty="0"/>
              <a:t>• </a:t>
            </a:r>
            <a:r>
              <a:rPr lang="en-US" dirty="0"/>
              <a:t>Advisors  |  February 11,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70E5562-CF2C-41AD-8ECA-D89D08AB44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6" y="253093"/>
            <a:ext cx="1640289" cy="438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59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809" y="1605976"/>
            <a:ext cx="7902512" cy="1187912"/>
          </a:xfrm>
        </p:spPr>
        <p:txBody>
          <a:bodyPr>
            <a:noAutofit/>
          </a:bodyPr>
          <a:lstStyle/>
          <a:p>
            <a:r>
              <a:rPr lang="en-US" sz="3800" dirty="0"/>
              <a:t>How Can I Take Advantage of a Down Market?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206118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Can I Take Advantage of a Down Market?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905000"/>
            <a:ext cx="9172154" cy="4588079"/>
          </a:xfrm>
        </p:spPr>
        <p:txBody>
          <a:bodyPr>
            <a:normAutofit fontScale="25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7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Consider a Roth Conversion or Back Door Roth Conversion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76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doing a Back Door Roth Conversion then must not have other Tax Deferred IRA’s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7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7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Maximize Roth IRA/Roth 401k Contributions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76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Roth IRA contributions allowed by April 15</a:t>
            </a:r>
            <a:r>
              <a:rPr lang="en-US" sz="6400" baseline="30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7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7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Distribute Inherited IRA’s while value is down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76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received an Inherited IRA after 12/31/2019, then generally must withdrawal within 10 years of receiving.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Withdrawal from the IRA is done at Ordinary Income Tax Rates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64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Qualified Dividends and Long Term Capital Gains are taxed at 0%/15%/20%</a:t>
            </a:r>
            <a:endParaRPr lang="en-US" sz="6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C00F784-A30C-CC07-0592-8832E5142875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35988233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Can I Take Advantage of a Down Market?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1" y="1905000"/>
            <a:ext cx="9440601" cy="4890083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Maximize 529 Plan Contributions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Grandparents can make a Gift for Grandchildren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do 5 years worth at one time ($80k for 2022)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$10k of Funds a year may be used for Elementary to High School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 use $10k of Funds to repay College Loans each year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If over the Estate Tax limit, take advantage of gifting to lower potential Estate Tax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Normal gift is $16k a person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Capture Capital Losses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expiration on carryover years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Beware of pitfalls: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in 0% tax bracket for Qualified Dividends and LT gains, you may not receive any benefit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wait 31 days to repurchase same stock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BDC8B58-FD57-EC72-C354-3B959AA7FD73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8903419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A924A-40A5-5EC2-BD79-799A63EB7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Can I Take Advantage of a Down Market?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EB70A-BAD1-C532-1594-B6F36B4F4D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905000"/>
            <a:ext cx="9046318" cy="4451758"/>
          </a:xfrm>
        </p:spPr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Potential Pitfall – Just because market is down doesn’t mean that Dividends and Capital Gains from Mutual Funds will not be high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Maximize Health Savings Account Contribution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to Contribute through April 15</a:t>
            </a:r>
            <a:r>
              <a:rPr lang="en-US" baseline="30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 use it or lose it like a Flexible Spending Account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Contributions Allowed: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endParaRPr lang="en-US" sz="1900" dirty="0">
              <a:effectLst/>
              <a:latin typeface="Tahoma" panose="020B060403050404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6A490AAC-337D-D461-D03B-B611D7FDA6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302" y="4425090"/>
            <a:ext cx="9940932" cy="128089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E742719-7011-0591-564E-C372CC384DB2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0573001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1691" y="2403834"/>
            <a:ext cx="7902512" cy="1187912"/>
          </a:xfrm>
        </p:spPr>
        <p:txBody>
          <a:bodyPr>
            <a:noAutofit/>
          </a:bodyPr>
          <a:lstStyle/>
          <a:p>
            <a:r>
              <a:rPr lang="en-US" sz="3800" dirty="0"/>
              <a:t>2022 Tax Legislation and Prospective Changes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191406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Year Law Changes: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6323" y="1343807"/>
            <a:ext cx="9440601" cy="4890083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Electric Motor Vehicle credit for 2022 equals $2500 plus $417 for each kilowatt hour of capacity in excess of 5 kilowatt hours (max $5,000 extra)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lvl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 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contract was signed by August 16, 2022 and vehicle delivered by year end then allowed on all electric vehicles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purchased after August 16</a:t>
            </a:r>
            <a:r>
              <a:rPr lang="en-US" sz="1900" baseline="30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then vehicle must have final assembly in US.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2023, the credit changes as follows: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$7500 total ($3750 for each part)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Vehicle must have final assembly in US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Cost cannot exceed $80k for Vans/SUV’s/Trucks and $55k for all other vehicles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19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 cannot exceed $300k (MFJ), $225k (HOH), $150k (Single)</a:t>
            </a:r>
            <a:endParaRPr lang="en-US" sz="1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A9734C-9D44-51F1-5533-3CFCDC227EF1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5698792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Current Year Law Changes: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56324" y="1343807"/>
            <a:ext cx="8848288" cy="5201833"/>
          </a:xfrm>
        </p:spPr>
        <p:txBody>
          <a:bodyPr>
            <a:normAutofit fontScale="70000" lnSpcReduction="2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Residential Energy Efficient Improvements is $500 lifetime through end of 2022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2023 it will become $1200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 expanded Health Care Subsidy (Premium Tax Credit) was extended through 2025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Allowed a credit to extent Premiums are more than 8.5% of Adjusted Gross Income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3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College Loan Forgiveness</a:t>
            </a:r>
            <a:endParaRPr lang="en-US" sz="30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Currently this law is under litigation and no applications are being processed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Maximum Lifetime Forgiveness allowed: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received a Pell Grant in college – $20,000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did not receive a Pell Grant in college - $10,000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AGI must be below the following to apply: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Single - $125,000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Married/HOH - $250,000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6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Apply at studentaid.gov/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A9734C-9D44-51F1-5533-3CFCDC227EF1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375703641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0759" y="305329"/>
            <a:ext cx="8911687" cy="1280890"/>
          </a:xfrm>
        </p:spPr>
        <p:txBody>
          <a:bodyPr>
            <a:normAutofit/>
          </a:bodyPr>
          <a:lstStyle/>
          <a:p>
            <a:r>
              <a:rPr lang="en-US" sz="32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Potential Tax Changes for Next 2 years until Presidential Election: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80759" y="1586219"/>
            <a:ext cx="9172885" cy="4890083"/>
          </a:xfrm>
        </p:spPr>
        <p:txBody>
          <a:bodyPr>
            <a:normAutofit fontScale="92500" lnSpcReduction="10000"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There will be lots of talk but very little action. Will focus on items considered non-major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Look for more laws affecting Tax Deferred accounts (IRA’s &amp; 401k’s)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Potential caps on amount allowed to be in tax deferred account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17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Acceleration of withdrawal of RMD’s – inherited and regular</a:t>
            </a:r>
          </a:p>
          <a:p>
            <a:pPr marL="457200" marR="0" lvl="1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Potential extension of 100% bonus depreciation that expires at end of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Potentially revive the expensing of R&amp;D expenses instead of amortizing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Extend the child tax credit rules that were in effect in 2021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Items not likely to happen – Any changes to Tax Rates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1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The Key issue will be treatment of Trump Tax Cuts that expire at end of 2025</a:t>
            </a: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A9734C-9D44-51F1-5533-3CFCDC227EF1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4696954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45809" y="1605976"/>
            <a:ext cx="7902512" cy="1187912"/>
          </a:xfrm>
        </p:spPr>
        <p:txBody>
          <a:bodyPr>
            <a:noAutofit/>
          </a:bodyPr>
          <a:lstStyle/>
          <a:p>
            <a:r>
              <a:rPr lang="en-US" sz="3800" dirty="0"/>
              <a:t>Actions During Inflationary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5979912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E648B-F39F-4774-817C-1F00453444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4988" y="875780"/>
            <a:ext cx="8911687" cy="1280890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Actions During Inflationary Times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B5DC39-C358-EB3F-E62B-F0654B51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54988" y="1989783"/>
            <a:ext cx="8493376" cy="2733220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Take advantage of Idle money with Higher interest income rates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ahoma" panose="020B0604030504040204" pitchFamily="34" charset="0"/>
              </a:rPr>
              <a:t>Review rates on Tax Exempt Bonds (State &amp; Federal)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ahoma" panose="020B0604030504040204" pitchFamily="34" charset="0"/>
            </a:endParaRPr>
          </a:p>
          <a:p>
            <a:pPr marL="1143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effectLst/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Not subject to Net Investment Income Tax of 3.8%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It is counted when Medicare costs are calculated</a:t>
            </a:r>
            <a:endParaRPr lang="en-US" sz="2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AA9734C-9D44-51F1-5533-3CFCDC227EF1}"/>
              </a:ext>
            </a:extLst>
          </p:cNvPr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837901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25A89D02-C1EA-4458-A3CF-D99428132D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8677" y="999002"/>
            <a:ext cx="7169517" cy="107908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34CE52D5-6F55-4105-900D-41B5C886303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72282" y="4633064"/>
            <a:ext cx="3682303" cy="142049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A1E1754D-BC14-4A51-A646-49C938179A49}"/>
              </a:ext>
            </a:extLst>
          </p:cNvPr>
          <p:cNvSpPr txBox="1">
            <a:spLocks/>
          </p:cNvSpPr>
          <p:nvPr/>
        </p:nvSpPr>
        <p:spPr>
          <a:xfrm>
            <a:off x="2530153" y="2357967"/>
            <a:ext cx="9197894" cy="21420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2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4400" dirty="0"/>
              <a:t>S. Scott Hensley – shensley@stancilcpa.com</a:t>
            </a:r>
          </a:p>
        </p:txBody>
      </p:sp>
    </p:spTree>
    <p:extLst>
      <p:ext uri="{BB962C8B-B14F-4D97-AF65-F5344CB8AC3E}">
        <p14:creationId xmlns:p14="http://schemas.microsoft.com/office/powerpoint/2010/main" val="1413197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93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1716" y="472317"/>
            <a:ext cx="7166664" cy="81280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4400" dirty="0"/>
            </a:br>
            <a:br>
              <a:rPr lang="en-US" sz="2800" dirty="0"/>
            </a:br>
            <a:br>
              <a:rPr lang="en-US" sz="2800" dirty="0"/>
            </a:br>
            <a:r>
              <a:rPr lang="en-US" sz="4000" dirty="0"/>
              <a:t>QUESTIONS???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28705" y="6604907"/>
            <a:ext cx="221015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661961" y="5056123"/>
            <a:ext cx="3686173" cy="138813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dirty="0"/>
              <a:t>Stancil CPAs </a:t>
            </a:r>
            <a:r>
              <a:rPr lang="en-US" sz="1400" dirty="0"/>
              <a:t>• </a:t>
            </a:r>
            <a:r>
              <a:rPr lang="en-US" dirty="0"/>
              <a:t>Advisors 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4909 Windy Hill Drive</a:t>
            </a:r>
          </a:p>
          <a:p>
            <a:pPr algn="ctr">
              <a:spcBef>
                <a:spcPts val="0"/>
              </a:spcBef>
            </a:pPr>
            <a:r>
              <a:rPr lang="en-US" sz="1400" dirty="0"/>
              <a:t>Raleigh, NC 27609</a:t>
            </a:r>
          </a:p>
          <a:p>
            <a:pPr algn="ctr">
              <a:spcBef>
                <a:spcPts val="0"/>
              </a:spcBef>
            </a:pPr>
            <a:endParaRPr lang="en-US" sz="800" dirty="0"/>
          </a:p>
          <a:p>
            <a:pPr algn="ctr">
              <a:spcBef>
                <a:spcPts val="0"/>
              </a:spcBef>
            </a:pPr>
            <a:r>
              <a:rPr lang="en-US" sz="1400" dirty="0"/>
              <a:t>919-872-1260   stancilcpa.com</a:t>
            </a:r>
          </a:p>
          <a:p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826" y="253093"/>
            <a:ext cx="1640289" cy="438449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 rot="10800000" flipV="1">
            <a:off x="3028013" y="3936672"/>
            <a:ext cx="6730285" cy="234694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Bef>
                <a:spcPts val="0"/>
              </a:spcBef>
            </a:pPr>
            <a:r>
              <a:rPr lang="en-US" sz="1600" dirty="0"/>
              <a:t>Presented by:</a:t>
            </a:r>
          </a:p>
          <a:p>
            <a:pPr algn="ctr">
              <a:spcBef>
                <a:spcPts val="0"/>
              </a:spcBef>
            </a:pPr>
            <a:endParaRPr lang="en-US" sz="1600" dirty="0"/>
          </a:p>
          <a:p>
            <a:pPr algn="ctr">
              <a:spcBef>
                <a:spcPts val="0"/>
              </a:spcBef>
            </a:pPr>
            <a:r>
              <a:rPr lang="en-US" dirty="0"/>
              <a:t>Scott Hensley, CPA | </a:t>
            </a:r>
            <a:r>
              <a:rPr lang="en-US" dirty="0">
                <a:hlinkClick r:id="rId4"/>
              </a:rPr>
              <a:t>shensley@stancilcpa.com</a:t>
            </a:r>
            <a:endParaRPr lang="en-US" dirty="0"/>
          </a:p>
          <a:p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E6DE1E9-109B-44AD-8480-CA6D62F10C68}"/>
              </a:ext>
            </a:extLst>
          </p:cNvPr>
          <p:cNvSpPr txBox="1"/>
          <p:nvPr/>
        </p:nvSpPr>
        <p:spPr>
          <a:xfrm>
            <a:off x="3028013" y="3417754"/>
            <a:ext cx="70603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chemeClr val="tx2"/>
                </a:solidFill>
              </a:rPr>
              <a:t>Thank you for attending!</a:t>
            </a:r>
          </a:p>
        </p:txBody>
      </p:sp>
      <p:pic>
        <p:nvPicPr>
          <p:cNvPr id="12" name="Picture 11" descr="Close-up of question mark on a hardwood floor against a wall">
            <a:extLst>
              <a:ext uri="{FF2B5EF4-FFF2-40B4-BE49-F238E27FC236}">
                <a16:creationId xmlns:a16="http://schemas.microsoft.com/office/drawing/2014/main" id="{6B3096B7-AEE8-4311-A4ED-CEF72E98A8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72788" y="1426974"/>
            <a:ext cx="3699157" cy="1817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39635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6845" y="940460"/>
            <a:ext cx="8938900" cy="519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800" dirty="0">
                <a:solidFill>
                  <a:schemeClr val="accent2">
                    <a:lumMod val="75000"/>
                  </a:schemeClr>
                </a:solidFill>
              </a:rPr>
              <a:t>Agenda:</a:t>
            </a:r>
          </a:p>
          <a:p>
            <a:pPr marL="0" indent="0">
              <a:buNone/>
            </a:pPr>
            <a:endParaRPr lang="en-US" sz="8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Secure Act 2.0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How Can I Take Advantage of a Down Market?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2022 Tax Legislation and Prospective Changes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2">
                    <a:lumMod val="75000"/>
                  </a:schemeClr>
                </a:solidFill>
              </a:rPr>
              <a:t>Actions During Inflationary Times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75840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930" y="624110"/>
            <a:ext cx="7902512" cy="1187912"/>
          </a:xfrm>
        </p:spPr>
        <p:txBody>
          <a:bodyPr>
            <a:normAutofit fontScale="90000"/>
          </a:bodyPr>
          <a:lstStyle/>
          <a:p>
            <a:r>
              <a:rPr lang="en-US" dirty="0"/>
              <a:t>Before You Can Plan, Know Your Marginal Tax Bracket: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93534" y="2111627"/>
            <a:ext cx="8719148" cy="3989839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3000" dirty="0"/>
          </a:p>
          <a:p>
            <a:endParaRPr lang="en-US" sz="3200" dirty="0"/>
          </a:p>
          <a:p>
            <a:pPr lvl="1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3910623E-E66A-AFFE-30CB-71650463C8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366628"/>
              </p:ext>
            </p:extLst>
          </p:nvPr>
        </p:nvGraphicFramePr>
        <p:xfrm>
          <a:off x="3407423" y="1895912"/>
          <a:ext cx="7491369" cy="3937108"/>
        </p:xfrm>
        <a:graphic>
          <a:graphicData uri="http://schemas.openxmlformats.org/drawingml/2006/table">
            <a:tbl>
              <a:tblPr firstRow="1" firstCol="1" bandRow="1"/>
              <a:tblGrid>
                <a:gridCol w="1046829">
                  <a:extLst>
                    <a:ext uri="{9D8B030D-6E8A-4147-A177-3AD203B41FA5}">
                      <a16:colId xmlns:a16="http://schemas.microsoft.com/office/drawing/2014/main" val="1470581789"/>
                    </a:ext>
                  </a:extLst>
                </a:gridCol>
                <a:gridCol w="2028231">
                  <a:extLst>
                    <a:ext uri="{9D8B030D-6E8A-4147-A177-3AD203B41FA5}">
                      <a16:colId xmlns:a16="http://schemas.microsoft.com/office/drawing/2014/main" val="124934416"/>
                    </a:ext>
                  </a:extLst>
                </a:gridCol>
                <a:gridCol w="2159084">
                  <a:extLst>
                    <a:ext uri="{9D8B030D-6E8A-4147-A177-3AD203B41FA5}">
                      <a16:colId xmlns:a16="http://schemas.microsoft.com/office/drawing/2014/main" val="3126591220"/>
                    </a:ext>
                  </a:extLst>
                </a:gridCol>
                <a:gridCol w="2257225">
                  <a:extLst>
                    <a:ext uri="{9D8B030D-6E8A-4147-A177-3AD203B41FA5}">
                      <a16:colId xmlns:a16="http://schemas.microsoft.com/office/drawing/2014/main" val="405935360"/>
                    </a:ext>
                  </a:extLst>
                </a:gridCol>
              </a:tblGrid>
              <a:tr h="30234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Rates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Single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sng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MJF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177638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0 - 11,000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– 15,700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– 22,000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272372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11,000 – 44,725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15,700 – 59,850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22,000 – 89,450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6465271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44,725 – 95,375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59,850 – 95,350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89,450 – 190,750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404878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95,375 – 182,100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95,350 – 182,100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190,750 – 364,200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34455254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32%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182,100 – 231,250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182,100 – 231,250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364,200 – 462,500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2215207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231,250 – 578,125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231,250 – 578,100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462,500 – 693,750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5776627"/>
                  </a:ext>
                </a:extLst>
              </a:tr>
              <a:tr h="5192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37%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578,125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578,100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over 693,750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05564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180090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38233" y="2636917"/>
            <a:ext cx="7902512" cy="1187912"/>
          </a:xfrm>
        </p:spPr>
        <p:txBody>
          <a:bodyPr>
            <a:noAutofit/>
          </a:bodyPr>
          <a:lstStyle/>
          <a:p>
            <a:r>
              <a:rPr lang="en-US" sz="3800" dirty="0"/>
              <a:t>Secure Act 2.0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6471570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930" y="624110"/>
            <a:ext cx="7902512" cy="505443"/>
          </a:xfrm>
        </p:spPr>
        <p:txBody>
          <a:bodyPr>
            <a:normAutofit/>
          </a:bodyPr>
          <a:lstStyle/>
          <a:p>
            <a:r>
              <a:rPr lang="en-US" sz="2000" dirty="0"/>
              <a:t>Changes to Retirement Contributions Allowed: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D64F5134-9189-AD9F-0699-F45C38C651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5112" y="1049312"/>
            <a:ext cx="6401641" cy="5414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882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930" y="624110"/>
            <a:ext cx="7902512" cy="781094"/>
          </a:xfrm>
        </p:spPr>
        <p:txBody>
          <a:bodyPr>
            <a:normAutofit/>
          </a:bodyPr>
          <a:lstStyle/>
          <a:p>
            <a:r>
              <a:rPr lang="en-US" sz="2400" dirty="0"/>
              <a:t>Changes Required Minimum Distributions (RMD’s):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98354" y="1753038"/>
            <a:ext cx="8719148" cy="3993338"/>
          </a:xfrm>
        </p:spPr>
        <p:txBody>
          <a:bodyPr>
            <a:normAutofit/>
          </a:bodyPr>
          <a:lstStyle/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RMD Starting Age: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2023 – Age 73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2033 – Age 75</a:t>
            </a: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Penalty for Failure to Take RMD</a:t>
            </a:r>
            <a:r>
              <a:rPr lang="en-US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Reduced from 50% to 25%.  If you correct it timely, then 10%.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Qualified Charitable Distributions: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Allowed a one time $50,000 distribution to charities through certain Charitable Annuities or Trusts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annual amount allowed will not be inflationary indexed – currently $100,000</a:t>
            </a:r>
          </a:p>
          <a:p>
            <a:pPr marL="45720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Roth accounts within</a:t>
            </a: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401k, 403b &amp; 457 no longer subject to RMD’s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3000" dirty="0"/>
          </a:p>
          <a:p>
            <a:endParaRPr lang="en-US" sz="3200" dirty="0"/>
          </a:p>
          <a:p>
            <a:pPr lvl="1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5788321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930" y="624110"/>
            <a:ext cx="7902512" cy="781094"/>
          </a:xfrm>
        </p:spPr>
        <p:txBody>
          <a:bodyPr>
            <a:normAutofit/>
          </a:bodyPr>
          <a:lstStyle/>
          <a:p>
            <a:r>
              <a:rPr lang="en-US" sz="2400" dirty="0"/>
              <a:t>Other Secure Act changes: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930" y="1313768"/>
            <a:ext cx="8719148" cy="4701550"/>
          </a:xfrm>
        </p:spPr>
        <p:txBody>
          <a:bodyPr>
            <a:normAutofit/>
          </a:bodyPr>
          <a:lstStyle/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529 Plan Rollover options: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plan has been open for 15 years, left over 529 amount may be rolled over to Roth IRA for beneficiary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for Distributions starting in 2024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allowed to rollover $35,000 or amount put into 529 plan in most recent 5 years</a:t>
            </a: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SAVER’s match Credit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Starting in 2027 – Allowed a credit for contributions to IRA’s, Employer Retirement Plans and ABLE accounts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 is allowed on 50% contributed up to $2,000 max credit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Phase out: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Single – 20,500 – 35,500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HOH – 30,750 – 53,250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MFJ – 41,0000 – 20,500</a:t>
            </a: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Early Withdrawal Options Starting in 2024</a:t>
            </a:r>
            <a:r>
              <a:rPr lang="en-US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Allowed $1,000 a year in early withdrawals without penalty with option to repay within 3 years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Subsequent withdrawals cannot be done until this is repaid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09700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Penalty free withdrawal of up to $10,000 or 50% of the balance of the account in cases of domestic abuse (self-certified)</a:t>
            </a:r>
          </a:p>
          <a:p>
            <a:pPr lvl="1" indent="-2286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09700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Penalty free withdrawal in certain cases of birth or adoption.</a:t>
            </a:r>
          </a:p>
          <a:p>
            <a:pPr lvl="1" indent="-2286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09700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Penalty free distributions to a terminally ill individual (84 month threshold)</a:t>
            </a:r>
          </a:p>
          <a:p>
            <a:pPr lvl="1" indent="-228600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09700" algn="l"/>
              </a:tabLst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Penalty free distributions up to $22,000 to cover expenses related to a federally declared disaster. Distributions treated as gross income over three years Distributions can be repaid.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  <a:tabLst>
                <a:tab pos="1409700" algn="l"/>
              </a:tabLst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Effective for disasters occurring after 01/26/2021.</a:t>
            </a:r>
          </a:p>
          <a:p>
            <a:pPr marL="514350" lvl="1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2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4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00050" lvl="1" indent="0">
              <a:buNone/>
            </a:pPr>
            <a:endParaRPr lang="en-US" sz="3000" dirty="0"/>
          </a:p>
          <a:p>
            <a:endParaRPr lang="en-US" sz="3200" dirty="0"/>
          </a:p>
          <a:p>
            <a:pPr lvl="1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2034898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05930" y="624110"/>
            <a:ext cx="7902512" cy="781094"/>
          </a:xfrm>
        </p:spPr>
        <p:txBody>
          <a:bodyPr>
            <a:normAutofit/>
          </a:bodyPr>
          <a:lstStyle/>
          <a:p>
            <a:r>
              <a:rPr lang="en-US" sz="2400" dirty="0"/>
              <a:t>Other Secure Act changes (cont.):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05930" y="1313768"/>
            <a:ext cx="8719148" cy="4701550"/>
          </a:xfrm>
        </p:spPr>
        <p:txBody>
          <a:bodyPr>
            <a:normAutofit/>
          </a:bodyPr>
          <a:lstStyle/>
          <a:p>
            <a:pPr marL="57150" indent="0">
              <a:lnSpc>
                <a:spcPct val="107000"/>
              </a:lnSpc>
              <a:spcBef>
                <a:spcPts val="0"/>
              </a:spcBef>
              <a:buNone/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Credits for Contributions to Employer Plans:</a:t>
            </a: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Allowed a credit up to $5,000 for costs on setting up new Employer Pension Plan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1-50 Employees -- 100% of costs eligible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51-100 Employee – 50% of costs eligible</a:t>
            </a:r>
          </a:p>
          <a:p>
            <a:pPr marL="914400" lvl="2" indent="0">
              <a:lnSpc>
                <a:spcPct val="107000"/>
              </a:lnSpc>
              <a:spcBef>
                <a:spcPts val="0"/>
              </a:spcBef>
              <a:buNone/>
            </a:pPr>
            <a:endParaRPr lang="en-US" sz="1000" dirty="0">
              <a:effectLst/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Allowed a credit for money put into Pension plan by Employers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Maximum allowed $1,000 per employee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</a:t>
            </a: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 1 &amp; 2 – 100% of amount put in is </a:t>
            </a:r>
            <a:r>
              <a:rPr lang="en-US" sz="1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elibible</a:t>
            </a: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3 – 75%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4 – 50%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5 – 25%</a:t>
            </a:r>
          </a:p>
          <a:p>
            <a:pPr lvl="2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Limits: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Must have 100 or less employees</a:t>
            </a:r>
          </a:p>
          <a:p>
            <a:pPr lvl="3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Does not count if employee makes more than $100,000</a:t>
            </a:r>
          </a:p>
          <a:p>
            <a:pPr marL="0" indent="0">
              <a:buNone/>
            </a:pPr>
            <a:r>
              <a:rPr 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 Contributions to Plans: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Contributions for those with Student Loan Debt</a:t>
            </a:r>
          </a:p>
          <a:p>
            <a:pPr marL="571500" lvl="1" indent="-1714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Employers may make contributions to Retirement plans for amounts of Student Load debt repaid by Employee</a:t>
            </a:r>
          </a:p>
          <a:p>
            <a:pPr marL="571500" lvl="1" indent="-171450">
              <a:lnSpc>
                <a:spcPct val="107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Employee does not have to contribute to the plan to be eligible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Employers with Simple Plans can make an additional contribution up to max of 10% of salary or $</a:t>
            </a:r>
            <a:r>
              <a:rPr 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5,000</a:t>
            </a:r>
          </a:p>
          <a:p>
            <a:pPr>
              <a:lnSpc>
                <a:spcPct val="107000"/>
              </a:lnSpc>
              <a:spcBef>
                <a:spcPts val="0"/>
              </a:spcBef>
            </a:pPr>
            <a:r>
              <a:rPr lang="en-US" sz="1400" dirty="0"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SEP Contributions may now be treated as Roth contributions</a:t>
            </a:r>
          </a:p>
          <a:p>
            <a:pPr marL="0" indent="0">
              <a:buNone/>
            </a:pPr>
            <a:endParaRPr 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en-US" sz="3000" dirty="0"/>
          </a:p>
        </p:txBody>
      </p:sp>
      <p:sp>
        <p:nvSpPr>
          <p:cNvPr id="4" name="TextBox 3"/>
          <p:cNvSpPr txBox="1"/>
          <p:nvPr/>
        </p:nvSpPr>
        <p:spPr>
          <a:xfrm>
            <a:off x="1605318" y="6545640"/>
            <a:ext cx="215088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>
                <a:solidFill>
                  <a:schemeClr val="tx1">
                    <a:lumMod val="85000"/>
                    <a:lumOff val="15000"/>
                  </a:schemeClr>
                </a:solidFill>
                <a:latin typeface="Batang" panose="02030600000101010101" pitchFamily="18" charset="-127"/>
                <a:ea typeface="Batang" panose="02030600000101010101" pitchFamily="18" charset="-127"/>
              </a:rPr>
              <a:t>© 2023 Stancil PC All Rights Reserved </a:t>
            </a:r>
          </a:p>
        </p:txBody>
      </p:sp>
    </p:spTree>
    <p:extLst>
      <p:ext uri="{BB962C8B-B14F-4D97-AF65-F5344CB8AC3E}">
        <p14:creationId xmlns:p14="http://schemas.microsoft.com/office/powerpoint/2010/main" val="3146108300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6097</TotalTime>
  <Words>1579</Words>
  <Application>Microsoft Office PowerPoint</Application>
  <PresentationFormat>Widescreen</PresentationFormat>
  <Paragraphs>259</Paragraphs>
  <Slides>20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Batang</vt:lpstr>
      <vt:lpstr>Arial</vt:lpstr>
      <vt:lpstr>Calibri</vt:lpstr>
      <vt:lpstr>Century Gothic</vt:lpstr>
      <vt:lpstr>Courier New</vt:lpstr>
      <vt:lpstr>Symbol</vt:lpstr>
      <vt:lpstr>Tahoma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Before You Can Plan, Know Your Marginal Tax Bracket:</vt:lpstr>
      <vt:lpstr>Secure Act 2.0</vt:lpstr>
      <vt:lpstr>Changes to Retirement Contributions Allowed:</vt:lpstr>
      <vt:lpstr>Changes Required Minimum Distributions (RMD’s):</vt:lpstr>
      <vt:lpstr>Other Secure Act changes:</vt:lpstr>
      <vt:lpstr>Other Secure Act changes (cont.):</vt:lpstr>
      <vt:lpstr>How Can I Take Advantage of a Down Market?</vt:lpstr>
      <vt:lpstr>How Can I Take Advantage of a Down Market?</vt:lpstr>
      <vt:lpstr>How Can I Take Advantage of a Down Market? (continued)</vt:lpstr>
      <vt:lpstr>How Can I Take Advantage of a Down Market? (continued)</vt:lpstr>
      <vt:lpstr>2022 Tax Legislation and Prospective Changes</vt:lpstr>
      <vt:lpstr>Current Year Law Changes:</vt:lpstr>
      <vt:lpstr>Current Year Law Changes: (continued)</vt:lpstr>
      <vt:lpstr>Potential Tax Changes for Next 2 years until Presidential Election:</vt:lpstr>
      <vt:lpstr>Actions During Inflationary Times</vt:lpstr>
      <vt:lpstr>Actions During Inflationary Times</vt:lpstr>
      <vt:lpstr>   QUESTIONS???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Anderson</dc:creator>
  <cp:lastModifiedBy>Scott Hensley</cp:lastModifiedBy>
  <cp:revision>488</cp:revision>
  <cp:lastPrinted>2021-02-13T14:43:53Z</cp:lastPrinted>
  <dcterms:created xsi:type="dcterms:W3CDTF">2020-06-16T15:12:49Z</dcterms:created>
  <dcterms:modified xsi:type="dcterms:W3CDTF">2023-02-10T17:09:37Z</dcterms:modified>
</cp:coreProperties>
</file>