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48"/>
  </p:notesMasterIdLst>
  <p:handoutMasterIdLst>
    <p:handoutMasterId r:id="rId49"/>
  </p:handoutMasterIdLst>
  <p:sldIdLst>
    <p:sldId id="591" r:id="rId2"/>
    <p:sldId id="1832" r:id="rId3"/>
    <p:sldId id="415" r:id="rId4"/>
    <p:sldId id="419" r:id="rId5"/>
    <p:sldId id="376" r:id="rId6"/>
    <p:sldId id="550" r:id="rId7"/>
    <p:sldId id="615" r:id="rId8"/>
    <p:sldId id="566" r:id="rId9"/>
    <p:sldId id="616" r:id="rId10"/>
    <p:sldId id="431" r:id="rId11"/>
    <p:sldId id="384" r:id="rId12"/>
    <p:sldId id="1820" r:id="rId13"/>
    <p:sldId id="598" r:id="rId14"/>
    <p:sldId id="679" r:id="rId15"/>
    <p:sldId id="600" r:id="rId16"/>
    <p:sldId id="601" r:id="rId17"/>
    <p:sldId id="588" r:id="rId18"/>
    <p:sldId id="1811" r:id="rId19"/>
    <p:sldId id="1848" r:id="rId20"/>
    <p:sldId id="1824" r:id="rId21"/>
    <p:sldId id="1817" r:id="rId22"/>
    <p:sldId id="1818" r:id="rId23"/>
    <p:sldId id="604" r:id="rId24"/>
    <p:sldId id="262" r:id="rId25"/>
    <p:sldId id="496" r:id="rId26"/>
    <p:sldId id="476" r:id="rId27"/>
    <p:sldId id="611" r:id="rId28"/>
    <p:sldId id="1822" r:id="rId29"/>
    <p:sldId id="1839" r:id="rId30"/>
    <p:sldId id="1840" r:id="rId31"/>
    <p:sldId id="1841" r:id="rId32"/>
    <p:sldId id="1804" r:id="rId33"/>
    <p:sldId id="1828" r:id="rId34"/>
    <p:sldId id="1812" r:id="rId35"/>
    <p:sldId id="1873" r:id="rId36"/>
    <p:sldId id="603" r:id="rId37"/>
    <p:sldId id="573" r:id="rId38"/>
    <p:sldId id="1874" r:id="rId39"/>
    <p:sldId id="486" r:id="rId40"/>
    <p:sldId id="1875" r:id="rId41"/>
    <p:sldId id="1843" r:id="rId42"/>
    <p:sldId id="410" r:id="rId43"/>
    <p:sldId id="373" r:id="rId44"/>
    <p:sldId id="412" r:id="rId45"/>
    <p:sldId id="430" r:id="rId46"/>
    <p:sldId id="465" r:id="rId4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e Walewski" initials="KW" lastIdx="4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8"/>
    <a:srgbClr val="003371"/>
    <a:srgbClr val="2386FF"/>
    <a:srgbClr val="4773C0"/>
    <a:srgbClr val="004A8E"/>
    <a:srgbClr val="FFE61B"/>
    <a:srgbClr val="FF0000"/>
    <a:srgbClr val="FFFFFF"/>
    <a:srgbClr val="FAD200"/>
    <a:srgbClr val="002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7338" autoAdjust="0"/>
  </p:normalViewPr>
  <p:slideViewPr>
    <p:cSldViewPr>
      <p:cViewPr varScale="1">
        <p:scale>
          <a:sx n="83" d="100"/>
          <a:sy n="83" d="100"/>
        </p:scale>
        <p:origin x="1404" y="78"/>
      </p:cViewPr>
      <p:guideLst>
        <p:guide orient="horz" pos="2160"/>
        <p:guide pos="2880"/>
      </p:guideLst>
    </p:cSldViewPr>
  </p:slideViewPr>
  <p:outlineViewPr>
    <p:cViewPr>
      <p:scale>
        <a:sx n="33" d="100"/>
        <a:sy n="33" d="100"/>
      </p:scale>
      <p:origin x="0" y="-5592"/>
    </p:cViewPr>
  </p:outlineViewPr>
  <p:notesTextViewPr>
    <p:cViewPr>
      <p:scale>
        <a:sx n="100" d="100"/>
        <a:sy n="100" d="100"/>
      </p:scale>
      <p:origin x="0" y="0"/>
    </p:cViewPr>
  </p:notesTextViewPr>
  <p:sorterViewPr>
    <p:cViewPr>
      <p:scale>
        <a:sx n="106" d="100"/>
        <a:sy n="106" d="100"/>
      </p:scale>
      <p:origin x="0" y="0"/>
    </p:cViewPr>
  </p:sorterViewPr>
  <p:notesViewPr>
    <p:cSldViewPr>
      <p:cViewPr varScale="1">
        <p:scale>
          <a:sx n="81" d="100"/>
          <a:sy n="81" d="100"/>
        </p:scale>
        <p:origin x="385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51409961091298E-2"/>
          <c:y val="7.2152868308679965E-2"/>
          <c:w val="0.95847241507133263"/>
          <c:h val="0.72080990132726253"/>
        </c:manualLayout>
      </c:layout>
      <c:barChart>
        <c:barDir val="col"/>
        <c:grouping val="clustered"/>
        <c:varyColors val="0"/>
        <c:ser>
          <c:idx val="0"/>
          <c:order val="0"/>
          <c:tx>
            <c:strRef>
              <c:f>Sheet1!$E$30</c:f>
              <c:strCache>
                <c:ptCount val="1"/>
                <c:pt idx="0">
                  <c:v>Defined Benefit Plans</c:v>
                </c:pt>
              </c:strCache>
            </c:strRef>
          </c:tx>
          <c:spPr>
            <a:solidFill>
              <a:schemeClr val="tx1"/>
            </a:solidFill>
            <a:ln>
              <a:noFill/>
            </a:ln>
            <a:effectLst>
              <a:outerShdw blurRad="50800" dist="63500" dir="2700000" algn="tl" rotWithShape="0">
                <a:prstClr val="black">
                  <a:alpha val="40000"/>
                </a:prstClr>
              </a:outerShdw>
            </a:effectLst>
            <a:scene3d>
              <a:camera prst="orthographicFront"/>
              <a:lightRig rig="threePt" dir="t"/>
            </a:scene3d>
            <a:sp3d>
              <a:bevel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Sheet1!$F$29:$G$29</c:f>
              <c:numCache>
                <c:formatCode>General</c:formatCode>
                <c:ptCount val="2"/>
                <c:pt idx="0">
                  <c:v>1983</c:v>
                </c:pt>
                <c:pt idx="1">
                  <c:v>2016</c:v>
                </c:pt>
              </c:numCache>
            </c:numRef>
          </c:cat>
          <c:val>
            <c:numRef>
              <c:f>Sheet1!$F$30:$G$30</c:f>
              <c:numCache>
                <c:formatCode>0%</c:formatCode>
                <c:ptCount val="2"/>
                <c:pt idx="0">
                  <c:v>0.88</c:v>
                </c:pt>
                <c:pt idx="1">
                  <c:v>0.27</c:v>
                </c:pt>
              </c:numCache>
            </c:numRef>
          </c:val>
          <c:extLst>
            <c:ext xmlns:c16="http://schemas.microsoft.com/office/drawing/2014/chart" uri="{C3380CC4-5D6E-409C-BE32-E72D297353CC}">
              <c16:uniqueId val="{00000000-3969-40A3-9A7F-0B86F9145701}"/>
            </c:ext>
          </c:extLst>
        </c:ser>
        <c:ser>
          <c:idx val="1"/>
          <c:order val="1"/>
          <c:tx>
            <c:strRef>
              <c:f>Sheet1!$E$31</c:f>
              <c:strCache>
                <c:ptCount val="1"/>
                <c:pt idx="0">
                  <c:v>Defined Contribution Plans</c:v>
                </c:pt>
              </c:strCache>
            </c:strRef>
          </c:tx>
          <c:spPr>
            <a:solidFill>
              <a:schemeClr val="tx1">
                <a:lumMod val="50000"/>
                <a:lumOff val="50000"/>
              </a:schemeClr>
            </a:solidFill>
            <a:ln>
              <a:noFill/>
            </a:ln>
            <a:effectLst/>
            <a:scene3d>
              <a:camera prst="orthographicFront"/>
              <a:lightRig rig="soft" dir="t"/>
            </a:scene3d>
            <a:sp3d prstMaterial="softEdge">
              <a:bevel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PrudentialModern SemCond"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Sheet1!$F$29:$G$29</c:f>
              <c:numCache>
                <c:formatCode>General</c:formatCode>
                <c:ptCount val="2"/>
                <c:pt idx="0">
                  <c:v>1983</c:v>
                </c:pt>
                <c:pt idx="1">
                  <c:v>2016</c:v>
                </c:pt>
              </c:numCache>
            </c:numRef>
          </c:cat>
          <c:val>
            <c:numRef>
              <c:f>Sheet1!$F$31:$G$31</c:f>
              <c:numCache>
                <c:formatCode>0%</c:formatCode>
                <c:ptCount val="2"/>
                <c:pt idx="0">
                  <c:v>0.38</c:v>
                </c:pt>
                <c:pt idx="1">
                  <c:v>0.83</c:v>
                </c:pt>
              </c:numCache>
            </c:numRef>
          </c:val>
          <c:extLst>
            <c:ext xmlns:c16="http://schemas.microsoft.com/office/drawing/2014/chart" uri="{C3380CC4-5D6E-409C-BE32-E72D297353CC}">
              <c16:uniqueId val="{00000001-3969-40A3-9A7F-0B86F9145701}"/>
            </c:ext>
          </c:extLst>
        </c:ser>
        <c:dLbls>
          <c:showLegendKey val="0"/>
          <c:showVal val="0"/>
          <c:showCatName val="0"/>
          <c:showSerName val="0"/>
          <c:showPercent val="0"/>
          <c:showBubbleSize val="0"/>
        </c:dLbls>
        <c:gapWidth val="75"/>
        <c:overlap val="-27"/>
        <c:axId val="424977568"/>
        <c:axId val="487105520"/>
      </c:barChart>
      <c:catAx>
        <c:axId val="42497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PrudentialModern SemCond" pitchFamily="2" charset="0"/>
                <a:ea typeface="+mn-ea"/>
                <a:cs typeface="+mn-cs"/>
              </a:defRPr>
            </a:pPr>
            <a:endParaRPr lang="en-US"/>
          </a:p>
        </c:txPr>
        <c:crossAx val="487105520"/>
        <c:crosses val="autoZero"/>
        <c:auto val="1"/>
        <c:lblAlgn val="ctr"/>
        <c:lblOffset val="0"/>
        <c:noMultiLvlLbl val="0"/>
      </c:catAx>
      <c:valAx>
        <c:axId val="487105520"/>
        <c:scaling>
          <c:orientation val="minMax"/>
        </c:scaling>
        <c:delete val="1"/>
        <c:axPos val="l"/>
        <c:numFmt formatCode="0%" sourceLinked="1"/>
        <c:majorTickMark val="none"/>
        <c:minorTickMark val="none"/>
        <c:tickLblPos val="nextTo"/>
        <c:crossAx val="42497756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PrudentialModern SemCond" pitchFamily="2" charset="0"/>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PrudentialModern SemCond" pitchFamily="2" charset="0"/>
                <a:ea typeface="+mn-ea"/>
                <a:cs typeface="+mn-cs"/>
              </a:defRPr>
            </a:pPr>
            <a:endParaRPr lang="en-US"/>
          </a:p>
        </c:txPr>
      </c:legendEntry>
      <c:layout>
        <c:manualLayout>
          <c:xMode val="edge"/>
          <c:yMode val="edge"/>
          <c:x val="2.6922478967928046E-2"/>
          <c:y val="0.9011931746517956"/>
          <c:w val="0.95559312954793196"/>
          <c:h val="8.355129521853246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PrudentialModern SemCond" pitchFamily="2" charset="0"/>
              <a:ea typeface="+mn-ea"/>
              <a:cs typeface="+mn-cs"/>
            </a:defRPr>
          </a:pPr>
          <a:endParaRPr lang="en-US"/>
        </a:p>
      </c:txPr>
    </c:legend>
    <c:plotVisOnly val="1"/>
    <c:dispBlanksAs val="gap"/>
    <c:showDLblsOverMax val="0"/>
  </c:chart>
  <c:spPr>
    <a:noFill/>
    <a:ln>
      <a:noFill/>
    </a:ln>
    <a:effectLst/>
  </c:spPr>
  <c:txPr>
    <a:bodyPr/>
    <a:lstStyle/>
    <a:p>
      <a:pPr>
        <a:defRPr>
          <a:latin typeface="PrudentialModern SemCond"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757343901097"/>
          <c:y val="3.2154803601943983E-2"/>
          <c:w val="0.85691993353247131"/>
          <c:h val="0.69209105452606323"/>
        </c:manualLayout>
      </c:layout>
      <c:barChart>
        <c:barDir val="col"/>
        <c:grouping val="clustered"/>
        <c:varyColors val="0"/>
        <c:ser>
          <c:idx val="3"/>
          <c:order val="0"/>
          <c:tx>
            <c:strRef>
              <c:f>Sheet1!$E$1</c:f>
              <c:strCache>
                <c:ptCount val="1"/>
                <c:pt idx="0">
                  <c:v>10-Year Treasury</c:v>
                </c:pt>
              </c:strCache>
            </c:strRef>
          </c:tx>
          <c:spPr>
            <a:solidFill>
              <a:schemeClr val="accent4"/>
            </a:solidFill>
            <a:ln>
              <a:noFill/>
            </a:ln>
            <a:effectLst/>
          </c:spPr>
          <c:invertIfNegative val="0"/>
          <c:dLbls>
            <c:dLbl>
              <c:idx val="2"/>
              <c:numFmt formatCode="0.0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PrudentialModern Cond"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9046848406999807E-2"/>
                      <c:h val="8.3226110037951134E-2"/>
                    </c:manualLayout>
                  </c15:layout>
                </c:ext>
                <c:ext xmlns:c16="http://schemas.microsoft.com/office/drawing/2014/chart" uri="{C3380CC4-5D6E-409C-BE32-E72D297353CC}">
                  <c16:uniqueId val="{00000000-DD52-4F0E-9D19-2676F0F6288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PrudentialModern Cond"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2007</c:v>
                </c:pt>
                <c:pt idx="2">
                  <c:v>2021</c:v>
                </c:pt>
              </c:numCache>
            </c:numRef>
          </c:cat>
          <c:val>
            <c:numRef>
              <c:f>Sheet1!$E$2:$E$4</c:f>
              <c:numCache>
                <c:formatCode>0.00%</c:formatCode>
                <c:ptCount val="3"/>
                <c:pt idx="0">
                  <c:v>6.5799999999999997E-2</c:v>
                </c:pt>
                <c:pt idx="1">
                  <c:v>4.6800000000000001E-2</c:v>
                </c:pt>
                <c:pt idx="2">
                  <c:v>9.1999999999999998E-3</c:v>
                </c:pt>
              </c:numCache>
            </c:numRef>
          </c:val>
          <c:extLst>
            <c:ext xmlns:c16="http://schemas.microsoft.com/office/drawing/2014/chart" uri="{C3380CC4-5D6E-409C-BE32-E72D297353CC}">
              <c16:uniqueId val="{00000000-B861-46EA-819E-E636742B64EA}"/>
            </c:ext>
          </c:extLst>
        </c:ser>
        <c:dLbls>
          <c:showLegendKey val="0"/>
          <c:showVal val="0"/>
          <c:showCatName val="0"/>
          <c:showSerName val="0"/>
          <c:showPercent val="0"/>
          <c:showBubbleSize val="0"/>
        </c:dLbls>
        <c:gapWidth val="225"/>
        <c:overlap val="-17"/>
        <c:axId val="1032075776"/>
        <c:axId val="1032046224"/>
      </c:barChart>
      <c:catAx>
        <c:axId val="103207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046224"/>
        <c:crosses val="autoZero"/>
        <c:auto val="1"/>
        <c:lblAlgn val="ctr"/>
        <c:lblOffset val="100"/>
        <c:noMultiLvlLbl val="0"/>
      </c:catAx>
      <c:valAx>
        <c:axId val="103204622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rudentialModern Med Cond" pitchFamily="2" charset="0"/>
                <a:ea typeface="+mn-ea"/>
                <a:cs typeface="+mn-cs"/>
              </a:defRPr>
            </a:pPr>
            <a:endParaRPr lang="en-US"/>
          </a:p>
        </c:txPr>
        <c:crossAx val="103207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rudentialModern SemCond" pitchFamily="2" charset="0"/>
                <a:ea typeface="+mn-ea"/>
                <a:cs typeface="+mn-cs"/>
              </a:defRPr>
            </a:pPr>
            <a:r>
              <a:rPr lang="en-US"/>
              <a:t>20-Year Annualized Returns by Asset Class (1999 - 2019)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rudentialModern SemCond" pitchFamily="2" charset="0"/>
              <a:ea typeface="+mn-ea"/>
              <a:cs typeface="+mn-cs"/>
            </a:defRPr>
          </a:pPr>
          <a:endParaRPr lang="en-US"/>
        </a:p>
      </c:txPr>
    </c:title>
    <c:autoTitleDeleted val="0"/>
    <c:plotArea>
      <c:layout/>
      <c:barChart>
        <c:barDir val="col"/>
        <c:grouping val="clustered"/>
        <c:varyColors val="0"/>
        <c:ser>
          <c:idx val="0"/>
          <c:order val="0"/>
          <c:tx>
            <c:strRef>
              <c:f>'2020'!$C$1</c:f>
              <c:strCache>
                <c:ptCount val="1"/>
                <c:pt idx="0">
                  <c:v>20-Year Annualized Returns by Asset Class (1999 - 2019)</c:v>
                </c:pt>
              </c:strCache>
            </c:strRef>
          </c:tx>
          <c:spPr>
            <a:solidFill>
              <a:schemeClr val="accent1"/>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Pt>
            <c:idx val="5"/>
            <c:invertIfNegative val="0"/>
            <c:bubble3D val="0"/>
            <c:spPr>
              <a:solidFill>
                <a:schemeClr val="tx2"/>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1-4752-4287-B790-85C2AE58689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PrudentialModern Cond"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'2020'!$B$2:$B$8</c:f>
              <c:strCache>
                <c:ptCount val="7"/>
                <c:pt idx="0">
                  <c:v>High Yield</c:v>
                </c:pt>
                <c:pt idx="1">
                  <c:v>S&amp;P 500</c:v>
                </c:pt>
                <c:pt idx="2">
                  <c:v>Bonds</c:v>
                </c:pt>
                <c:pt idx="3">
                  <c:v>DM Equity</c:v>
                </c:pt>
                <c:pt idx="4">
                  <c:v>Homes</c:v>
                </c:pt>
                <c:pt idx="5">
                  <c:v>Average Investor</c:v>
                </c:pt>
                <c:pt idx="6">
                  <c:v>Inflation </c:v>
                </c:pt>
              </c:strCache>
            </c:strRef>
          </c:cat>
          <c:val>
            <c:numRef>
              <c:f>'2020'!$C$2:$C$8</c:f>
              <c:numCache>
                <c:formatCode>0.00%</c:formatCode>
                <c:ptCount val="7"/>
                <c:pt idx="0">
                  <c:v>7.9000000000000001E-2</c:v>
                </c:pt>
                <c:pt idx="1">
                  <c:v>6.0999999999999999E-2</c:v>
                </c:pt>
                <c:pt idx="2">
                  <c:v>0.05</c:v>
                </c:pt>
                <c:pt idx="3">
                  <c:v>3.5000000000000003E-2</c:v>
                </c:pt>
                <c:pt idx="4">
                  <c:v>3.4000000000000002E-2</c:v>
                </c:pt>
                <c:pt idx="5">
                  <c:v>2.5000000000000001E-2</c:v>
                </c:pt>
                <c:pt idx="6">
                  <c:v>2.1999999999999999E-2</c:v>
                </c:pt>
              </c:numCache>
            </c:numRef>
          </c:val>
          <c:extLst>
            <c:ext xmlns:c16="http://schemas.microsoft.com/office/drawing/2014/chart" uri="{C3380CC4-5D6E-409C-BE32-E72D297353CC}">
              <c16:uniqueId val="{00000002-4752-4287-B790-85C2AE586897}"/>
            </c:ext>
          </c:extLst>
        </c:ser>
        <c:dLbls>
          <c:showLegendKey val="0"/>
          <c:showVal val="0"/>
          <c:showCatName val="0"/>
          <c:showSerName val="0"/>
          <c:showPercent val="0"/>
          <c:showBubbleSize val="0"/>
        </c:dLbls>
        <c:gapWidth val="81"/>
        <c:axId val="324614832"/>
        <c:axId val="389898576"/>
      </c:barChart>
      <c:catAx>
        <c:axId val="32461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rudentialModern SemCond" pitchFamily="2" charset="0"/>
                <a:ea typeface="+mn-ea"/>
                <a:cs typeface="+mn-cs"/>
              </a:defRPr>
            </a:pPr>
            <a:endParaRPr lang="en-US"/>
          </a:p>
        </c:txPr>
        <c:crossAx val="389898576"/>
        <c:crosses val="autoZero"/>
        <c:auto val="1"/>
        <c:lblAlgn val="ctr"/>
        <c:lblOffset val="100"/>
        <c:noMultiLvlLbl val="0"/>
      </c:catAx>
      <c:valAx>
        <c:axId val="389898576"/>
        <c:scaling>
          <c:orientation val="minMax"/>
        </c:scaling>
        <c:delete val="0"/>
        <c:axPos val="l"/>
        <c:majorGridlines>
          <c:spPr>
            <a:ln w="9525" cap="flat" cmpd="sng" algn="ctr">
              <a:solidFill>
                <a:schemeClr val="bg1">
                  <a:lumMod val="75000"/>
                </a:schemeClr>
              </a:solidFill>
              <a:prstDash val="sysDot"/>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rudentialModern SemCond" pitchFamily="2" charset="0"/>
                <a:ea typeface="+mn-ea"/>
                <a:cs typeface="+mn-cs"/>
              </a:defRPr>
            </a:pPr>
            <a:endParaRPr lang="en-US"/>
          </a:p>
        </c:txPr>
        <c:crossAx val="324614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PrudentialModern SemCond"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accent4">
                    <a:lumMod val="25000"/>
                  </a:schemeClr>
                </a:solidFill>
                <a:latin typeface="PrudentialModern Cond" pitchFamily="2" charset="0"/>
                <a:ea typeface="+mn-ea"/>
                <a:cs typeface="+mn-cs"/>
              </a:defRPr>
            </a:pPr>
            <a:r>
              <a:rPr lang="en-US" sz="1800"/>
              <a:t>Performance of $10,000 from 1-1-99 to 12-31-19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accent4">
                  <a:lumMod val="25000"/>
                </a:schemeClr>
              </a:solidFill>
              <a:latin typeface="PrudentialModern Cond" pitchFamily="2" charset="0"/>
              <a:ea typeface="+mn-ea"/>
              <a:cs typeface="+mn-cs"/>
            </a:defRPr>
          </a:pPr>
          <a:endParaRPr lang="en-US"/>
        </a:p>
      </c:txPr>
    </c:title>
    <c:autoTitleDeleted val="0"/>
    <c:plotArea>
      <c:layout/>
      <c:barChart>
        <c:barDir val="col"/>
        <c:grouping val="clustered"/>
        <c:varyColors val="0"/>
        <c:ser>
          <c:idx val="0"/>
          <c:order val="0"/>
          <c:spPr>
            <a:solidFill>
              <a:schemeClr val="tx1">
                <a:lumMod val="75000"/>
                <a:lumOff val="25000"/>
              </a:schemeClr>
            </a:solidFill>
            <a:ln>
              <a:noFill/>
            </a:ln>
            <a:effectLst/>
            <a:scene3d>
              <a:camera prst="orthographicFront"/>
              <a:lightRig rig="flood" dir="t"/>
            </a:scene3d>
            <a:sp3d prstMaterial="dkEdge">
              <a:bevelT/>
            </a:sp3d>
          </c:spPr>
          <c:invertIfNegative val="0"/>
          <c:dLbls>
            <c:numFmt formatCode="_(&quot;$&quot;* #,##0_);_(&quot;$&quot;* \(#,##0\);_(&quot;$&quot;* &quot;-&quot;_);_(@_)" sourceLinked="0"/>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accent4">
                        <a:lumMod val="25000"/>
                      </a:schemeClr>
                    </a:solidFill>
                    <a:latin typeface="PrudentialModern Cond"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Sheet1!$E$6:$E$11</c:f>
              <c:strCache>
                <c:ptCount val="6"/>
                <c:pt idx="0">
                  <c:v>Fully Invested</c:v>
                </c:pt>
                <c:pt idx="1">
                  <c:v>Miss Top 10 </c:v>
                </c:pt>
                <c:pt idx="2">
                  <c:v>Miss Top 20 </c:v>
                </c:pt>
                <c:pt idx="3">
                  <c:v>Miss Top 30 </c:v>
                </c:pt>
                <c:pt idx="4">
                  <c:v>Miss Top 50 </c:v>
                </c:pt>
                <c:pt idx="5">
                  <c:v>Miss Top 100 </c:v>
                </c:pt>
              </c:strCache>
            </c:strRef>
          </c:cat>
          <c:val>
            <c:numRef>
              <c:f>Sheet1!$F$6:$F$11</c:f>
              <c:numCache>
                <c:formatCode>General</c:formatCode>
                <c:ptCount val="6"/>
                <c:pt idx="0">
                  <c:v>32527</c:v>
                </c:pt>
                <c:pt idx="1">
                  <c:v>16233</c:v>
                </c:pt>
                <c:pt idx="2">
                  <c:v>10200</c:v>
                </c:pt>
                <c:pt idx="3">
                  <c:v>6771</c:v>
                </c:pt>
                <c:pt idx="4">
                  <c:v>3527</c:v>
                </c:pt>
                <c:pt idx="5">
                  <c:v>765</c:v>
                </c:pt>
              </c:numCache>
            </c:numRef>
          </c:val>
          <c:extLst>
            <c:ext xmlns:c16="http://schemas.microsoft.com/office/drawing/2014/chart" uri="{C3380CC4-5D6E-409C-BE32-E72D297353CC}">
              <c16:uniqueId val="{00000000-1FC7-4317-83FC-4C9CD7D3FC16}"/>
            </c:ext>
          </c:extLst>
        </c:ser>
        <c:dLbls>
          <c:showLegendKey val="0"/>
          <c:showVal val="0"/>
          <c:showCatName val="0"/>
          <c:showSerName val="0"/>
          <c:showPercent val="0"/>
          <c:showBubbleSize val="0"/>
        </c:dLbls>
        <c:gapWidth val="50"/>
        <c:overlap val="-27"/>
        <c:axId val="397953856"/>
        <c:axId val="841869056"/>
      </c:barChart>
      <c:scatterChart>
        <c:scatterStyle val="lineMarker"/>
        <c:varyColors val="0"/>
        <c:ser>
          <c:idx val="1"/>
          <c:order val="1"/>
          <c:spPr>
            <a:ln w="25400" cap="rnd">
              <a:noFill/>
              <a:round/>
            </a:ln>
            <a:effectLst/>
          </c:spPr>
          <c:marker>
            <c:symbol val="circle"/>
            <c:size val="5"/>
            <c:spPr>
              <a:noFill/>
              <a:ln w="9525">
                <a:noFill/>
              </a:ln>
              <a:effectLst/>
            </c:spPr>
          </c:marker>
          <c:dLbls>
            <c:dLbl>
              <c:idx val="0"/>
              <c:layout>
                <c:manualLayout>
                  <c:x val="-4.2628010314500177E-2"/>
                  <c:y val="-6.2686569210592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19-40B9-900D-1F6B44402813}"/>
                </c:ext>
              </c:extLst>
            </c:dLbl>
            <c:dLbl>
              <c:idx val="1"/>
              <c:layout>
                <c:manualLayout>
                  <c:x val="-4.0843003177234424E-2"/>
                  <c:y val="0.178053667948109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C7-4317-83FC-4C9CD7D3FC16}"/>
                </c:ext>
              </c:extLst>
            </c:dLbl>
            <c:dLbl>
              <c:idx val="2"/>
              <c:layout>
                <c:manualLayout>
                  <c:x val="-4.084300317723448E-2"/>
                  <c:y val="0.231447625110916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C7-4317-83FC-4C9CD7D3FC16}"/>
                </c:ext>
              </c:extLst>
            </c:dLbl>
            <c:dLbl>
              <c:idx val="3"/>
              <c:layout>
                <c:manualLayout>
                  <c:x val="-4.5522747156605529E-2"/>
                  <c:y val="0.24746021361239123"/>
                </c:manualLayout>
              </c:layout>
              <c:spPr>
                <a:noFill/>
                <a:ln>
                  <a:noFill/>
                </a:ln>
                <a:effectLst/>
              </c:spPr>
              <c:txPr>
                <a:bodyPr rot="0" spcFirstLastPara="1" vertOverflow="ellipsis" vert="horz" wrap="square" anchor="ctr" anchorCtr="1"/>
                <a:lstStyle/>
                <a:p>
                  <a:pPr>
                    <a:defRPr sz="1600" b="0" i="0" u="none" strike="noStrike" kern="1200" baseline="0">
                      <a:solidFill>
                        <a:srgbClr val="FF0000"/>
                      </a:solidFill>
                      <a:latin typeface="PrudentialModern Cond"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C7-4317-83FC-4C9CD7D3FC16}"/>
                </c:ext>
              </c:extLst>
            </c:dLbl>
            <c:dLbl>
              <c:idx val="4"/>
              <c:layout>
                <c:manualLayout>
                  <c:x val="-4.4060758852511962E-2"/>
                  <c:y val="0.19256444785796883"/>
                </c:manualLayout>
              </c:layout>
              <c:spPr>
                <a:noFill/>
                <a:ln>
                  <a:noFill/>
                </a:ln>
                <a:effectLst/>
              </c:spPr>
              <c:txPr>
                <a:bodyPr rot="0" spcFirstLastPara="1" vertOverflow="ellipsis" vert="horz" wrap="square" anchor="ctr" anchorCtr="1"/>
                <a:lstStyle/>
                <a:p>
                  <a:pPr>
                    <a:defRPr sz="1600" b="0" i="0" u="none" strike="noStrike" kern="1200" baseline="0">
                      <a:solidFill>
                        <a:srgbClr val="FF0000"/>
                      </a:solidFill>
                      <a:latin typeface="PrudentialModern Cond"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C7-4317-83FC-4C9CD7D3FC16}"/>
                </c:ext>
              </c:extLst>
            </c:dLbl>
            <c:dLbl>
              <c:idx val="5"/>
              <c:layout>
                <c:manualLayout>
                  <c:x val="-4.8793917207717565E-2"/>
                  <c:y val="-3.3665009390874023E-2"/>
                </c:manualLayout>
              </c:layout>
              <c:spPr>
                <a:noFill/>
                <a:ln>
                  <a:noFill/>
                </a:ln>
                <a:effectLst/>
              </c:spPr>
              <c:txPr>
                <a:bodyPr rot="0" spcFirstLastPara="1" vertOverflow="ellipsis" vert="horz" wrap="square" anchor="ctr" anchorCtr="1"/>
                <a:lstStyle/>
                <a:p>
                  <a:pPr>
                    <a:defRPr sz="1600" b="0" i="0" u="none" strike="noStrike" kern="1200" baseline="0">
                      <a:solidFill>
                        <a:srgbClr val="FF0000"/>
                      </a:solidFill>
                      <a:latin typeface="PrudentialModern Cond"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C7-4317-83FC-4C9CD7D3FC16}"/>
                </c:ext>
              </c:extLst>
            </c:dLbl>
            <c:spPr>
              <a:noFill/>
              <a:ln>
                <a:noFill/>
              </a:ln>
              <a:effectLst/>
            </c:spPr>
            <c:txPr>
              <a:bodyPr rot="0" spcFirstLastPara="1" vertOverflow="ellipsis" vert="horz" wrap="square" anchor="ctr" anchorCtr="1"/>
              <a:lstStyle/>
              <a:p>
                <a:pPr>
                  <a:defRPr sz="1600" b="0" i="0" u="none" strike="noStrike" kern="1200" baseline="0">
                    <a:solidFill>
                      <a:schemeClr val="accent4">
                        <a:lumMod val="25000"/>
                      </a:schemeClr>
                    </a:solidFill>
                    <a:latin typeface="PrudentialModern Cond"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Sheet1!$E$6:$E$11</c:f>
              <c:strCache>
                <c:ptCount val="6"/>
                <c:pt idx="0">
                  <c:v>Fully Invested</c:v>
                </c:pt>
                <c:pt idx="1">
                  <c:v>Miss Top 10 </c:v>
                </c:pt>
                <c:pt idx="2">
                  <c:v>Miss Top 20 </c:v>
                </c:pt>
                <c:pt idx="3">
                  <c:v>Miss Top 30 </c:v>
                </c:pt>
                <c:pt idx="4">
                  <c:v>Miss Top 50 </c:v>
                </c:pt>
                <c:pt idx="5">
                  <c:v>Miss Top 100 </c:v>
                </c:pt>
              </c:strCache>
            </c:strRef>
          </c:xVal>
          <c:yVal>
            <c:numRef>
              <c:f>Sheet1!$G$6:$G$11</c:f>
              <c:numCache>
                <c:formatCode>0.00%</c:formatCode>
                <c:ptCount val="6"/>
                <c:pt idx="0">
                  <c:v>5.7773230343792115E-2</c:v>
                </c:pt>
                <c:pt idx="1">
                  <c:v>2.3337737710209749E-2</c:v>
                </c:pt>
                <c:pt idx="2">
                  <c:v>9.4342699974836464E-4</c:v>
                </c:pt>
                <c:pt idx="3">
                  <c:v>-1.8397064974049249E-2</c:v>
                </c:pt>
                <c:pt idx="4">
                  <c:v>-4.8414361353643631E-2</c:v>
                </c:pt>
                <c:pt idx="5">
                  <c:v>-0.11520833922826679</c:v>
                </c:pt>
              </c:numCache>
            </c:numRef>
          </c:yVal>
          <c:smooth val="0"/>
          <c:extLst>
            <c:ext xmlns:c16="http://schemas.microsoft.com/office/drawing/2014/chart" uri="{C3380CC4-5D6E-409C-BE32-E72D297353CC}">
              <c16:uniqueId val="{00000006-1FC7-4317-83FC-4C9CD7D3FC16}"/>
            </c:ext>
          </c:extLst>
        </c:ser>
        <c:dLbls>
          <c:showLegendKey val="0"/>
          <c:showVal val="0"/>
          <c:showCatName val="0"/>
          <c:showSerName val="0"/>
          <c:showPercent val="0"/>
          <c:showBubbleSize val="0"/>
        </c:dLbls>
        <c:axId val="397952656"/>
        <c:axId val="841867392"/>
      </c:scatterChart>
      <c:catAx>
        <c:axId val="39795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4">
                    <a:lumMod val="25000"/>
                  </a:schemeClr>
                </a:solidFill>
                <a:latin typeface="PrudentialModern Cond" pitchFamily="2" charset="0"/>
                <a:ea typeface="+mn-ea"/>
                <a:cs typeface="+mn-cs"/>
              </a:defRPr>
            </a:pPr>
            <a:endParaRPr lang="en-US"/>
          </a:p>
        </c:txPr>
        <c:crossAx val="841869056"/>
        <c:crosses val="autoZero"/>
        <c:auto val="1"/>
        <c:lblAlgn val="ctr"/>
        <c:lblOffset val="100"/>
        <c:noMultiLvlLbl val="0"/>
      </c:catAx>
      <c:valAx>
        <c:axId val="841869056"/>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PrudentialModern Cond" pitchFamily="2" charset="0"/>
                <a:ea typeface="+mn-ea"/>
                <a:cs typeface="+mn-cs"/>
              </a:defRPr>
            </a:pPr>
            <a:endParaRPr lang="en-US"/>
          </a:p>
        </c:txPr>
        <c:crossAx val="397953856"/>
        <c:crosses val="autoZero"/>
        <c:crossBetween val="between"/>
      </c:valAx>
      <c:valAx>
        <c:axId val="84186739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PrudentialModern Cond" pitchFamily="2" charset="0"/>
                <a:ea typeface="+mn-ea"/>
                <a:cs typeface="+mn-cs"/>
              </a:defRPr>
            </a:pPr>
            <a:endParaRPr lang="en-US"/>
          </a:p>
        </c:txPr>
        <c:crossAx val="397952656"/>
        <c:crosses val="max"/>
        <c:crossBetween val="midCat"/>
      </c:valAx>
      <c:valAx>
        <c:axId val="397952656"/>
        <c:scaling>
          <c:orientation val="minMax"/>
        </c:scaling>
        <c:delete val="1"/>
        <c:axPos val="b"/>
        <c:numFmt formatCode="General" sourceLinked="1"/>
        <c:majorTickMark val="none"/>
        <c:minorTickMark val="none"/>
        <c:tickLblPos val="nextTo"/>
        <c:crossAx val="84186739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accent4">
              <a:lumMod val="25000"/>
            </a:schemeClr>
          </a:solidFill>
          <a:latin typeface="PrudentialModern Cond"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Series 1</c:v>
                </c:pt>
              </c:strCache>
            </c:strRef>
          </c:tx>
          <c:spPr>
            <a:solidFill>
              <a:srgbClr val="98C3DE"/>
            </a:solidFill>
            <a:ln>
              <a:noFill/>
            </a:ln>
            <a:effectLst/>
          </c:spPr>
          <c:cat>
            <c:strRef>
              <c:f>Sheet1!$A$2:$A$12</c:f>
              <c:strCache>
                <c:ptCount val="11"/>
                <c:pt idx="0">
                  <c:v>Inception</c:v>
                </c:pt>
                <c:pt idx="1">
                  <c:v>Year 1</c:v>
                </c:pt>
                <c:pt idx="2">
                  <c:v>Year 2</c:v>
                </c:pt>
                <c:pt idx="3">
                  <c:v>Year 3</c:v>
                </c:pt>
                <c:pt idx="4">
                  <c:v>Year 4</c:v>
                </c:pt>
                <c:pt idx="5">
                  <c:v>Year 5</c:v>
                </c:pt>
                <c:pt idx="6">
                  <c:v>Year 6</c:v>
                </c:pt>
                <c:pt idx="7">
                  <c:v>Year 7</c:v>
                </c:pt>
                <c:pt idx="8">
                  <c:v>Year 8</c:v>
                </c:pt>
                <c:pt idx="9">
                  <c:v>Year 9</c:v>
                </c:pt>
                <c:pt idx="10">
                  <c:v>Year 10</c:v>
                </c:pt>
              </c:strCache>
            </c:strRef>
          </c:cat>
          <c:val>
            <c:numRef>
              <c:f>Sheet1!$B$2:$B$12</c:f>
              <c:numCache>
                <c:formatCode>"$"#,##0</c:formatCode>
                <c:ptCount val="11"/>
                <c:pt idx="0">
                  <c:v>100000</c:v>
                </c:pt>
                <c:pt idx="1">
                  <c:v>103000</c:v>
                </c:pt>
                <c:pt idx="2">
                  <c:v>117028.6</c:v>
                </c:pt>
                <c:pt idx="3">
                  <c:v>121159.70958000002</c:v>
                </c:pt>
                <c:pt idx="4">
                  <c:v>74525.337362658014</c:v>
                </c:pt>
                <c:pt idx="5">
                  <c:v>92001.528974201312</c:v>
                </c:pt>
                <c:pt idx="6">
                  <c:v>103759.32437710423</c:v>
                </c:pt>
                <c:pt idx="7">
                  <c:v>103759.32437710423</c:v>
                </c:pt>
                <c:pt idx="8">
                  <c:v>117673.44977607392</c:v>
                </c:pt>
                <c:pt idx="9">
                  <c:v>136030.50794114143</c:v>
                </c:pt>
                <c:pt idx="10">
                  <c:v>143512.18587790421</c:v>
                </c:pt>
              </c:numCache>
            </c:numRef>
          </c:val>
          <c:extLst>
            <c:ext xmlns:c16="http://schemas.microsoft.com/office/drawing/2014/chart" uri="{C3380CC4-5D6E-409C-BE32-E72D297353CC}">
              <c16:uniqueId val="{00000000-F4CC-4D2D-944F-7D22AA820A73}"/>
            </c:ext>
          </c:extLst>
        </c:ser>
        <c:dLbls>
          <c:showLegendKey val="0"/>
          <c:showVal val="0"/>
          <c:showCatName val="0"/>
          <c:showSerName val="0"/>
          <c:showPercent val="0"/>
          <c:showBubbleSize val="0"/>
        </c:dLbls>
        <c:axId val="-243665040"/>
        <c:axId val="-243682272"/>
      </c:areaChart>
      <c:scatterChart>
        <c:scatterStyle val="lineMarker"/>
        <c:varyColors val="0"/>
        <c:ser>
          <c:idx val="2"/>
          <c:order val="1"/>
          <c:tx>
            <c:strRef>
              <c:f>Sheet1!$D$1</c:f>
              <c:strCache>
                <c:ptCount val="1"/>
                <c:pt idx="0">
                  <c:v>Series 3</c:v>
                </c:pt>
              </c:strCache>
            </c:strRef>
          </c:tx>
          <c:spPr>
            <a:ln w="25400" cap="rnd">
              <a:noFill/>
              <a:round/>
            </a:ln>
            <a:effectLst/>
          </c:spPr>
          <c:marker>
            <c:symbol val="circle"/>
            <c:size val="5"/>
            <c:spPr>
              <a:solidFill>
                <a:srgbClr val="001F45">
                  <a:lumMod val="90000"/>
                  <a:lumOff val="10000"/>
                </a:srgbClr>
              </a:solidFill>
              <a:ln w="9525">
                <a:solidFill>
                  <a:schemeClr val="accent3"/>
                </a:solidFill>
              </a:ln>
              <a:effectLst/>
            </c:spPr>
          </c:marker>
          <c:xVal>
            <c:strRef>
              <c:f>Sheet1!$A$2:$A$12</c:f>
              <c:strCache>
                <c:ptCount val="11"/>
                <c:pt idx="0">
                  <c:v>Inception</c:v>
                </c:pt>
                <c:pt idx="1">
                  <c:v>Year 1</c:v>
                </c:pt>
                <c:pt idx="2">
                  <c:v>Year 2</c:v>
                </c:pt>
                <c:pt idx="3">
                  <c:v>Year 3</c:v>
                </c:pt>
                <c:pt idx="4">
                  <c:v>Year 4</c:v>
                </c:pt>
                <c:pt idx="5">
                  <c:v>Year 5</c:v>
                </c:pt>
                <c:pt idx="6">
                  <c:v>Year 6</c:v>
                </c:pt>
                <c:pt idx="7">
                  <c:v>Year 7</c:v>
                </c:pt>
                <c:pt idx="8">
                  <c:v>Year 8</c:v>
                </c:pt>
                <c:pt idx="9">
                  <c:v>Year 9</c:v>
                </c:pt>
                <c:pt idx="10">
                  <c:v>Year 10</c:v>
                </c:pt>
              </c:strCache>
            </c:strRef>
          </c:xVal>
          <c:yVal>
            <c:numRef>
              <c:f>Sheet1!$D$2:$D$12</c:f>
              <c:numCache>
                <c:formatCode>"$"#,##0</c:formatCode>
                <c:ptCount val="11"/>
                <c:pt idx="0" formatCode="&quot;$&quot;#,##0_);[Red]\(&quot;$&quot;#,##0\)">
                  <c:v>100000</c:v>
                </c:pt>
                <c:pt idx="1">
                  <c:v>103000</c:v>
                </c:pt>
                <c:pt idx="2">
                  <c:v>114330</c:v>
                </c:pt>
                <c:pt idx="3">
                  <c:v>118366</c:v>
                </c:pt>
                <c:pt idx="4">
                  <c:v>84643</c:v>
                </c:pt>
                <c:pt idx="5">
                  <c:v>93954</c:v>
                </c:pt>
                <c:pt idx="6">
                  <c:v>104289</c:v>
                </c:pt>
                <c:pt idx="7">
                  <c:v>104289</c:v>
                </c:pt>
                <c:pt idx="8">
                  <c:v>115761</c:v>
                </c:pt>
                <c:pt idx="9">
                  <c:v>128495</c:v>
                </c:pt>
                <c:pt idx="10">
                  <c:v>134928.43232443763</c:v>
                </c:pt>
              </c:numCache>
            </c:numRef>
          </c:yVal>
          <c:smooth val="0"/>
          <c:extLst>
            <c:ext xmlns:c16="http://schemas.microsoft.com/office/drawing/2014/chart" uri="{C3380CC4-5D6E-409C-BE32-E72D297353CC}">
              <c16:uniqueId val="{00000001-F4CC-4D2D-944F-7D22AA820A73}"/>
            </c:ext>
          </c:extLst>
        </c:ser>
        <c:dLbls>
          <c:showLegendKey val="0"/>
          <c:showVal val="0"/>
          <c:showCatName val="0"/>
          <c:showSerName val="0"/>
          <c:showPercent val="0"/>
          <c:showBubbleSize val="0"/>
        </c:dLbls>
        <c:axId val="-243665040"/>
        <c:axId val="-243682272"/>
      </c:scatterChart>
      <c:catAx>
        <c:axId val="-243665040"/>
        <c:scaling>
          <c:orientation val="minMax"/>
        </c:scaling>
        <c:delete val="0"/>
        <c:axPos val="b"/>
        <c:numFmt formatCode="General" sourceLinked="1"/>
        <c:majorTickMark val="none"/>
        <c:minorTickMark val="none"/>
        <c:tickLblPos val="none"/>
        <c:spPr>
          <a:noFill/>
          <a:ln w="9525" cap="flat" cmpd="sng" algn="ctr">
            <a:solidFill>
              <a:srgbClr val="CCCCCC"/>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682272"/>
        <c:crosses val="autoZero"/>
        <c:auto val="1"/>
        <c:lblAlgn val="ctr"/>
        <c:lblOffset val="100"/>
        <c:noMultiLvlLbl val="0"/>
      </c:catAx>
      <c:valAx>
        <c:axId val="-243682272"/>
        <c:scaling>
          <c:orientation val="minMax"/>
          <c:max val="150000"/>
          <c:min val="50000"/>
        </c:scaling>
        <c:delete val="0"/>
        <c:axPos val="l"/>
        <c:numFmt formatCode="&quot;$&quot;#,##0" sourceLinked="1"/>
        <c:majorTickMark val="none"/>
        <c:minorTickMark val="none"/>
        <c:tickLblPos val="nextTo"/>
        <c:spPr>
          <a:noFill/>
          <a:ln>
            <a:solidFill>
              <a:srgbClr val="CCCCCC"/>
            </a:solid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Arial" panose="020B0604020202020204" pitchFamily="34" charset="0"/>
              </a:defRPr>
            </a:pPr>
            <a:endParaRPr lang="en-US"/>
          </a:p>
        </c:txPr>
        <c:crossAx val="-243665040"/>
        <c:crosses val="autoZero"/>
        <c:crossBetween val="midCat"/>
        <c:majorUnit val="250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0.12389</cdr:x>
      <cdr:y>0</cdr:y>
    </cdr:from>
    <cdr:to>
      <cdr:x>0.30518</cdr:x>
      <cdr:y>0.17348</cdr:y>
    </cdr:to>
    <cdr:sp macro="" textlink="">
      <cdr:nvSpPr>
        <cdr:cNvPr id="2" name="TextBox 1"/>
        <cdr:cNvSpPr txBox="1"/>
      </cdr:nvSpPr>
      <cdr:spPr>
        <a:xfrm xmlns:a="http://schemas.openxmlformats.org/drawingml/2006/main">
          <a:off x="1054903" y="0"/>
          <a:ext cx="1543637" cy="7759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4183"/>
          </a:xfrm>
          <a:prstGeom prst="rect">
            <a:avLst/>
          </a:prstGeom>
        </p:spPr>
        <p:txBody>
          <a:bodyPr vert="horz" lIns="88262" tIns="44131" rIns="88262" bIns="4413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7533" y="0"/>
            <a:ext cx="3043979" cy="464183"/>
          </a:xfrm>
          <a:prstGeom prst="rect">
            <a:avLst/>
          </a:prstGeom>
        </p:spPr>
        <p:txBody>
          <a:bodyPr vert="horz" lIns="88262" tIns="44131" rIns="88262" bIns="44131" rtlCol="0"/>
          <a:lstStyle>
            <a:lvl1pPr algn="r" fontAlgn="auto">
              <a:spcBef>
                <a:spcPts val="0"/>
              </a:spcBef>
              <a:spcAft>
                <a:spcPts val="0"/>
              </a:spcAft>
              <a:defRPr sz="1200">
                <a:latin typeface="+mn-lt"/>
              </a:defRPr>
            </a:lvl1pPr>
          </a:lstStyle>
          <a:p>
            <a:pPr>
              <a:defRPr/>
            </a:pPr>
            <a:fld id="{33570AC0-0751-417C-B5D9-63A9CF7346F2}" type="datetimeFigureOut">
              <a:rPr lang="en-US"/>
              <a:pPr>
                <a:defRPr/>
              </a:pPr>
              <a:t>6/17/2022</a:t>
            </a:fld>
            <a:endParaRPr lang="en-US" dirty="0"/>
          </a:p>
        </p:txBody>
      </p:sp>
      <p:sp>
        <p:nvSpPr>
          <p:cNvPr id="4" name="Footer Placeholder 3"/>
          <p:cNvSpPr>
            <a:spLocks noGrp="1"/>
          </p:cNvSpPr>
          <p:nvPr>
            <p:ph type="ftr" sz="quarter" idx="2"/>
          </p:nvPr>
        </p:nvSpPr>
        <p:spPr>
          <a:xfrm>
            <a:off x="3" y="8843329"/>
            <a:ext cx="3043979" cy="464183"/>
          </a:xfrm>
          <a:prstGeom prst="rect">
            <a:avLst/>
          </a:prstGeom>
        </p:spPr>
        <p:txBody>
          <a:bodyPr vert="horz" lIns="88262" tIns="44131" rIns="88262" bIns="44131"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7533" y="8843329"/>
            <a:ext cx="3043979" cy="464183"/>
          </a:xfrm>
          <a:prstGeom prst="rect">
            <a:avLst/>
          </a:prstGeom>
        </p:spPr>
        <p:txBody>
          <a:bodyPr vert="horz" lIns="88262" tIns="44131" rIns="88262" bIns="44131" rtlCol="0" anchor="b"/>
          <a:lstStyle>
            <a:lvl1pPr algn="r" fontAlgn="auto">
              <a:spcBef>
                <a:spcPts val="0"/>
              </a:spcBef>
              <a:spcAft>
                <a:spcPts val="0"/>
              </a:spcAft>
              <a:defRPr sz="1200">
                <a:latin typeface="+mn-lt"/>
              </a:defRPr>
            </a:lvl1pPr>
          </a:lstStyle>
          <a:p>
            <a:pPr>
              <a:defRPr/>
            </a:pPr>
            <a:fld id="{8C195706-568C-400C-98E0-456AC8613636}"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67" tIns="45785" rIns="91567" bIns="4578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7533" y="0"/>
            <a:ext cx="3043979" cy="465773"/>
          </a:xfrm>
          <a:prstGeom prst="rect">
            <a:avLst/>
          </a:prstGeom>
        </p:spPr>
        <p:txBody>
          <a:bodyPr vert="horz" lIns="91567" tIns="45785" rIns="91567" bIns="45785" rtlCol="0"/>
          <a:lstStyle>
            <a:lvl1pPr algn="r" fontAlgn="auto">
              <a:spcBef>
                <a:spcPts val="0"/>
              </a:spcBef>
              <a:spcAft>
                <a:spcPts val="0"/>
              </a:spcAft>
              <a:defRPr sz="1200">
                <a:latin typeface="+mn-lt"/>
              </a:defRPr>
            </a:lvl1pPr>
          </a:lstStyle>
          <a:p>
            <a:pPr>
              <a:defRPr/>
            </a:pPr>
            <a:fld id="{228143D3-1A71-4354-B6AD-AEAE323FCD25}" type="datetimeFigureOut">
              <a:rPr lang="en-US"/>
              <a:pPr>
                <a:defRPr/>
              </a:pPr>
              <a:t>6/17/2022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7" tIns="45785" rIns="91567" bIns="45785" rtlCol="0" anchor="ctr"/>
          <a:lstStyle/>
          <a:p>
            <a:pPr lvl="0"/>
            <a:endParaRPr lang="en-US" noProof="0" dirty="0"/>
          </a:p>
        </p:txBody>
      </p:sp>
      <p:sp>
        <p:nvSpPr>
          <p:cNvPr id="5" name="Notes Placeholder 4"/>
          <p:cNvSpPr>
            <a:spLocks noGrp="1"/>
          </p:cNvSpPr>
          <p:nvPr>
            <p:ph type="body" sz="quarter" idx="3"/>
          </p:nvPr>
        </p:nvSpPr>
        <p:spPr>
          <a:xfrm>
            <a:off x="702946" y="4422462"/>
            <a:ext cx="5617208" cy="4188778"/>
          </a:xfrm>
          <a:prstGeom prst="rect">
            <a:avLst/>
          </a:prstGeom>
        </p:spPr>
        <p:txBody>
          <a:bodyPr vert="horz" lIns="91567" tIns="45785" rIns="91567" bIns="45785"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41739"/>
            <a:ext cx="3043979" cy="465773"/>
          </a:xfrm>
          <a:prstGeom prst="rect">
            <a:avLst/>
          </a:prstGeom>
        </p:spPr>
        <p:txBody>
          <a:bodyPr vert="horz" lIns="91567" tIns="45785" rIns="91567" bIns="4578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7533" y="8841739"/>
            <a:ext cx="3043979" cy="465773"/>
          </a:xfrm>
          <a:prstGeom prst="rect">
            <a:avLst/>
          </a:prstGeom>
        </p:spPr>
        <p:txBody>
          <a:bodyPr vert="horz" lIns="91567" tIns="45785" rIns="91567" bIns="45785" rtlCol="0" anchor="b"/>
          <a:lstStyle>
            <a:lvl1pPr algn="r" fontAlgn="auto">
              <a:spcBef>
                <a:spcPts val="0"/>
              </a:spcBef>
              <a:spcAft>
                <a:spcPts val="0"/>
              </a:spcAft>
              <a:defRPr sz="1200">
                <a:latin typeface="+mn-lt"/>
              </a:defRPr>
            </a:lvl1pPr>
          </a:lstStyle>
          <a:p>
            <a:pPr>
              <a:defRPr/>
            </a:pPr>
            <a:fld id="{09A7D451-B922-4664-B689-2F2062BAB0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retirementresearcher.com/dashboard/"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22461"/>
            <a:ext cx="5617208" cy="4419277"/>
          </a:xfrm>
        </p:spPr>
        <p:txBody>
          <a:bodyPr>
            <a:normAutofit fontScale="77500" lnSpcReduction="20000"/>
          </a:bodyPr>
          <a:lstStyle/>
          <a:p>
            <a:pPr>
              <a:lnSpc>
                <a:spcPct val="103000"/>
              </a:lnSpc>
              <a:spcBef>
                <a:spcPts val="0"/>
              </a:spcBef>
              <a:spcAft>
                <a:spcPts val="600"/>
              </a:spcAft>
            </a:pPr>
            <a:r>
              <a:rPr lang="en-US" sz="1500" dirty="0"/>
              <a:t>The red zone refers to the last 20 yards before the end zone on a football field. </a:t>
            </a:r>
          </a:p>
          <a:p>
            <a:pPr marL="166615" indent="-166615">
              <a:lnSpc>
                <a:spcPct val="103000"/>
              </a:lnSpc>
              <a:spcBef>
                <a:spcPts val="0"/>
              </a:spcBef>
              <a:spcAft>
                <a:spcPts val="600"/>
              </a:spcAft>
              <a:buFont typeface="Arial" panose="020B0604020202020204" pitchFamily="34" charset="0"/>
              <a:buChar char="•"/>
            </a:pPr>
            <a:r>
              <a:rPr lang="en-US" sz="1500" dirty="0"/>
              <a:t>Offenses change their plays and defensive coaches change how they play defense when they get inside the red zone.  Why?  Because the stakes are higher and the nature of the game changes.</a:t>
            </a:r>
          </a:p>
          <a:p>
            <a:pPr marL="166615" indent="-166615">
              <a:lnSpc>
                <a:spcPct val="103000"/>
              </a:lnSpc>
              <a:spcBef>
                <a:spcPts val="0"/>
              </a:spcBef>
              <a:spcAft>
                <a:spcPts val="600"/>
              </a:spcAft>
              <a:buFont typeface="Arial" panose="020B0604020202020204" pitchFamily="34" charset="0"/>
              <a:buChar char="•"/>
            </a:pPr>
            <a:r>
              <a:rPr lang="en-US" sz="1500" dirty="0"/>
              <a:t>Like football coaches, investors approaching retirement should think about “changing their strategy” when they get near the goal line</a:t>
            </a:r>
          </a:p>
          <a:p>
            <a:pPr>
              <a:lnSpc>
                <a:spcPct val="103000"/>
              </a:lnSpc>
              <a:spcBef>
                <a:spcPts val="0"/>
              </a:spcBef>
              <a:spcAft>
                <a:spcPts val="600"/>
              </a:spcAft>
            </a:pPr>
            <a:r>
              <a:rPr lang="en-US" sz="1500" dirty="0"/>
              <a:t>Today we’re going to talk about income, and the threats to that income, when you move from accumulation to living off your assets in retirement.</a:t>
            </a:r>
          </a:p>
          <a:p>
            <a:pPr marL="166615" indent="-166615">
              <a:lnSpc>
                <a:spcPct val="103000"/>
              </a:lnSpc>
              <a:spcBef>
                <a:spcPts val="0"/>
              </a:spcBef>
              <a:spcAft>
                <a:spcPts val="600"/>
              </a:spcAft>
              <a:buFont typeface="Arial" panose="020B0604020202020204" pitchFamily="34" charset="0"/>
              <a:buChar char="•"/>
            </a:pPr>
            <a:r>
              <a:rPr lang="en-US" sz="1500" baseline="0" dirty="0"/>
              <a:t>For most of the game, the goal is to move the ball down the field and pick up 1</a:t>
            </a:r>
            <a:r>
              <a:rPr lang="en-US" sz="1500" baseline="30000" dirty="0"/>
              <a:t>st</a:t>
            </a:r>
            <a:r>
              <a:rPr lang="en-US" sz="1500" baseline="0" dirty="0"/>
              <a:t> downs.  When they get inside the red zone the objective changes – put points on the board.</a:t>
            </a:r>
          </a:p>
          <a:p>
            <a:pPr marL="166615" indent="-166615">
              <a:lnSpc>
                <a:spcPct val="103000"/>
              </a:lnSpc>
              <a:spcBef>
                <a:spcPts val="0"/>
              </a:spcBef>
              <a:spcAft>
                <a:spcPts val="600"/>
              </a:spcAft>
              <a:buFont typeface="Arial" panose="020B0604020202020204" pitchFamily="34" charset="0"/>
              <a:buChar char="•"/>
            </a:pPr>
            <a:r>
              <a:rPr lang="en-US" sz="1500" baseline="0" dirty="0"/>
              <a:t>During our working years, our goal is simply to grow our assets.  In the retirement red zone, the objective changes – Income is the goal, followed by preservation and growth to keep pace with inflation.</a:t>
            </a:r>
          </a:p>
          <a:p>
            <a:pPr marL="166615" indent="-166615">
              <a:lnSpc>
                <a:spcPct val="103000"/>
              </a:lnSpc>
              <a:spcBef>
                <a:spcPts val="0"/>
              </a:spcBef>
              <a:spcAft>
                <a:spcPts val="600"/>
              </a:spcAft>
              <a:buFont typeface="Arial" panose="020B0604020202020204" pitchFamily="34" charset="0"/>
              <a:buChar char="•"/>
            </a:pPr>
            <a:r>
              <a:rPr lang="en-US" sz="1500" baseline="0" dirty="0"/>
              <a:t>Many of the risks we’ll talk about today aren’t a factor in our working years but become very important once we start generating income.</a:t>
            </a:r>
          </a:p>
          <a:p>
            <a:pPr marL="166615" indent="-166615">
              <a:lnSpc>
                <a:spcPct val="103000"/>
              </a:lnSpc>
              <a:spcBef>
                <a:spcPts val="0"/>
              </a:spcBef>
              <a:spcAft>
                <a:spcPts val="600"/>
              </a:spcAft>
              <a:buFont typeface="Arial" panose="020B0604020202020204" pitchFamily="34" charset="0"/>
              <a:buChar char="•"/>
            </a:pPr>
            <a:r>
              <a:rPr lang="en-US" sz="1500" baseline="0" dirty="0"/>
              <a:t>For example, before we retire we don’t have to worry about:</a:t>
            </a:r>
          </a:p>
          <a:p>
            <a:pPr marL="623815" lvl="1" indent="-166615">
              <a:lnSpc>
                <a:spcPct val="103000"/>
              </a:lnSpc>
              <a:spcBef>
                <a:spcPts val="0"/>
              </a:spcBef>
              <a:spcAft>
                <a:spcPts val="600"/>
              </a:spcAft>
              <a:buFont typeface="Arial" panose="020B0604020202020204" pitchFamily="34" charset="0"/>
              <a:buChar char="•"/>
            </a:pPr>
            <a:r>
              <a:rPr lang="en-US" sz="1500" baseline="0" dirty="0"/>
              <a:t>Running out of income as long as we are working</a:t>
            </a:r>
          </a:p>
          <a:p>
            <a:pPr marL="623815" lvl="1" indent="-166615">
              <a:lnSpc>
                <a:spcPct val="103000"/>
              </a:lnSpc>
              <a:spcBef>
                <a:spcPts val="0"/>
              </a:spcBef>
              <a:spcAft>
                <a:spcPts val="600"/>
              </a:spcAft>
              <a:buFont typeface="Arial" panose="020B0604020202020204" pitchFamily="34" charset="0"/>
              <a:buChar char="•"/>
            </a:pPr>
            <a:r>
              <a:rPr lang="en-US" sz="1500" baseline="0" dirty="0"/>
              <a:t>Taxes, since they are withheld from our income</a:t>
            </a:r>
          </a:p>
          <a:p>
            <a:pPr marL="623815" lvl="1" indent="-166615">
              <a:lnSpc>
                <a:spcPct val="103000"/>
              </a:lnSpc>
              <a:spcBef>
                <a:spcPts val="0"/>
              </a:spcBef>
              <a:spcAft>
                <a:spcPts val="600"/>
              </a:spcAft>
              <a:buFont typeface="Arial" panose="020B0604020202020204" pitchFamily="34" charset="0"/>
              <a:buChar char="•"/>
            </a:pPr>
            <a:r>
              <a:rPr lang="en-US" sz="1500" baseline="0" dirty="0"/>
              <a:t>Inflation - we usually receive COLA’s, so our income rises with inflation</a:t>
            </a:r>
          </a:p>
          <a:p>
            <a:r>
              <a:rPr lang="en-US" sz="1500" baseline="0" dirty="0"/>
              <a:t>In this workshop, I’ve identified 7 risks to your income that you need to be conscience of when designing a retirement income plan</a:t>
            </a:r>
          </a:p>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1</a:t>
            </a:fld>
            <a:endParaRPr lang="en-US" dirty="0"/>
          </a:p>
        </p:txBody>
      </p:sp>
    </p:spTree>
    <p:extLst>
      <p:ext uri="{BB962C8B-B14F-4D97-AF65-F5344CB8AC3E}">
        <p14:creationId xmlns:p14="http://schemas.microsoft.com/office/powerpoint/2010/main" val="42754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8000"/>
              </a:lnSpc>
              <a:spcBef>
                <a:spcPts val="0"/>
              </a:spcBef>
              <a:spcAft>
                <a:spcPts val="600"/>
              </a:spcAft>
            </a:pPr>
            <a:r>
              <a:rPr lang="en-US" dirty="0"/>
              <a:t>Pensions are playing a smaller role for Americans as they prepare for retirement.  </a:t>
            </a:r>
            <a:r>
              <a:rPr lang="en-US" baseline="0" dirty="0"/>
              <a:t>As a result of this, its become harder to generate steady income in retirement.</a:t>
            </a:r>
          </a:p>
          <a:p>
            <a:pPr>
              <a:lnSpc>
                <a:spcPct val="108000"/>
              </a:lnSpc>
              <a:spcBef>
                <a:spcPts val="0"/>
              </a:spcBef>
              <a:spcAft>
                <a:spcPts val="600"/>
              </a:spcAft>
            </a:pPr>
            <a:r>
              <a:rPr lang="en-US" baseline="0" dirty="0"/>
              <a:t>As you prepare for retirement, ask yourself these questions:</a:t>
            </a:r>
          </a:p>
          <a:p>
            <a:pPr marL="685800" lvl="1" indent="-228600">
              <a:lnSpc>
                <a:spcPct val="108000"/>
              </a:lnSpc>
              <a:spcBef>
                <a:spcPts val="0"/>
              </a:spcBef>
              <a:spcAft>
                <a:spcPts val="600"/>
              </a:spcAft>
              <a:buFont typeface="+mj-lt"/>
              <a:buAutoNum type="arabicPeriod"/>
            </a:pPr>
            <a:r>
              <a:rPr lang="en-US" baseline="0" dirty="0"/>
              <a:t>How important is it for me to have guaranteed income to cover my expenses?</a:t>
            </a:r>
          </a:p>
          <a:p>
            <a:pPr marL="685800" lvl="1" indent="-228600">
              <a:lnSpc>
                <a:spcPct val="108000"/>
              </a:lnSpc>
              <a:spcBef>
                <a:spcPts val="0"/>
              </a:spcBef>
              <a:spcAft>
                <a:spcPts val="600"/>
              </a:spcAft>
              <a:buFont typeface="+mj-lt"/>
              <a:buAutoNum type="arabicPeriod"/>
            </a:pPr>
            <a:r>
              <a:rPr lang="en-US" dirty="0"/>
              <a:t>What strategies are</a:t>
            </a:r>
            <a:r>
              <a:rPr lang="en-US" baseline="0" dirty="0"/>
              <a:t> available</a:t>
            </a:r>
            <a:r>
              <a:rPr lang="en-US" dirty="0"/>
              <a:t> to help increase Social Security benefits?</a:t>
            </a:r>
          </a:p>
          <a:p>
            <a:pPr marL="685800" lvl="1" indent="-228600">
              <a:lnSpc>
                <a:spcPct val="108000"/>
              </a:lnSpc>
              <a:spcBef>
                <a:spcPts val="0"/>
              </a:spcBef>
              <a:spcAft>
                <a:spcPts val="600"/>
              </a:spcAft>
              <a:buFont typeface="+mj-lt"/>
              <a:buAutoNum type="arabicPeriod"/>
            </a:pPr>
            <a:r>
              <a:rPr lang="en-US" dirty="0"/>
              <a:t>Other than Social Security, what guaranteed</a:t>
            </a:r>
            <a:r>
              <a:rPr lang="en-US" baseline="0" dirty="0"/>
              <a:t> </a:t>
            </a:r>
            <a:r>
              <a:rPr lang="en-US" dirty="0"/>
              <a:t>income sources are available?</a:t>
            </a:r>
          </a:p>
          <a:p>
            <a:pPr marL="0" lvl="1" indent="0">
              <a:lnSpc>
                <a:spcPct val="108000"/>
              </a:lnSpc>
              <a:spcBef>
                <a:spcPts val="0"/>
              </a:spcBef>
              <a:spcAft>
                <a:spcPts val="600"/>
              </a:spcAft>
              <a:buFont typeface="+mj-lt"/>
              <a:buNone/>
            </a:pPr>
            <a:r>
              <a:rPr lang="en-US" dirty="0"/>
              <a:t>As part of your retirement planning, its important to develop an income strategy.  This could include taking dividends, selling shares, or other methods.  All have their pros and cons and their proponents and naysayers</a:t>
            </a:r>
          </a:p>
          <a:p>
            <a:pPr marL="0" lvl="1" indent="0">
              <a:lnSpc>
                <a:spcPct val="108000"/>
              </a:lnSpc>
              <a:spcBef>
                <a:spcPts val="0"/>
              </a:spcBef>
              <a:spcAft>
                <a:spcPts val="600"/>
              </a:spcAft>
              <a:buFont typeface="+mj-lt"/>
              <a:buNone/>
            </a:pPr>
            <a:r>
              <a:rPr lang="en-US" dirty="0"/>
              <a:t>My philosophy – generate guaranteed income to cover fixed expenses and cover discretionary expenses with investment assets.</a:t>
            </a:r>
          </a:p>
          <a:p>
            <a:pPr>
              <a:lnSpc>
                <a:spcPct val="108000"/>
              </a:lnSpc>
              <a:spcBef>
                <a:spcPts val="0"/>
              </a:spcBef>
              <a:spcAft>
                <a:spcPts val="600"/>
              </a:spcAft>
            </a:pPr>
            <a:r>
              <a:rPr lang="en-US" dirty="0"/>
              <a:t>Guaranteed income can come from pensions, annuities, reverse mortgages or rental income.</a:t>
            </a:r>
          </a:p>
          <a:p>
            <a:pPr>
              <a:lnSpc>
                <a:spcPct val="108000"/>
              </a:lnSpc>
              <a:spcBef>
                <a:spcPts val="0"/>
              </a:spcBef>
              <a:spcAft>
                <a:spcPts val="600"/>
              </a:spcAft>
            </a:pPr>
            <a:r>
              <a:rPr lang="en-US" dirty="0"/>
              <a:t>Provides great peace of mind and a worry free retirement</a:t>
            </a:r>
          </a:p>
          <a:p>
            <a:pPr>
              <a:lnSpc>
                <a:spcPct val="108000"/>
              </a:lnSpc>
              <a:spcBef>
                <a:spcPts val="0"/>
              </a:spcBef>
              <a:spcAft>
                <a:spcPts val="600"/>
              </a:spcAft>
            </a:pPr>
            <a:r>
              <a:rPr lang="en-US" dirty="0"/>
              <a:t>Allows us to take more risk with the investment assets </a:t>
            </a:r>
          </a:p>
          <a:p>
            <a:endParaRPr lang="en-US" dirty="0"/>
          </a:p>
        </p:txBody>
      </p:sp>
      <p:sp>
        <p:nvSpPr>
          <p:cNvPr id="4" name="Slide Number Placeholder 3"/>
          <p:cNvSpPr>
            <a:spLocks noGrp="1"/>
          </p:cNvSpPr>
          <p:nvPr>
            <p:ph type="sldNum" sz="quarter" idx="10"/>
          </p:nvPr>
        </p:nvSpPr>
        <p:spPr/>
        <p:txBody>
          <a:bodyPr/>
          <a:lstStyle/>
          <a:p>
            <a:fld id="{5292408E-1D50-43CD-AB01-71136851A3C9}" type="slidenum">
              <a:rPr lang="en-US" smtClean="0"/>
              <a:pPr/>
              <a:t>10</a:t>
            </a:fld>
            <a:endParaRPr lang="en-US" dirty="0"/>
          </a:p>
        </p:txBody>
      </p:sp>
    </p:spTree>
    <p:extLst>
      <p:ext uri="{BB962C8B-B14F-4D97-AF65-F5344CB8AC3E}">
        <p14:creationId xmlns:p14="http://schemas.microsoft.com/office/powerpoint/2010/main" val="91331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Bef>
                <a:spcPts val="0"/>
              </a:spcBef>
              <a:spcAft>
                <a:spcPts val="600"/>
              </a:spcAft>
            </a:pPr>
            <a:r>
              <a:rPr lang="en-US" dirty="0"/>
              <a:t>With</a:t>
            </a:r>
            <a:r>
              <a:rPr lang="en-US" baseline="0" dirty="0"/>
              <a:t> the demise of pension plans and the uncertain future of Social Security, m</a:t>
            </a:r>
            <a:r>
              <a:rPr lang="en-US" dirty="0"/>
              <a:t>ost</a:t>
            </a:r>
            <a:r>
              <a:rPr lang="en-US" baseline="0" dirty="0"/>
              <a:t> Americans will now have the responsibility of creating their own retirement income strategy.  </a:t>
            </a:r>
          </a:p>
          <a:p>
            <a:pPr>
              <a:lnSpc>
                <a:spcPct val="108000"/>
              </a:lnSpc>
              <a:spcBef>
                <a:spcPts val="0"/>
              </a:spcBef>
              <a:spcAft>
                <a:spcPts val="600"/>
              </a:spcAft>
            </a:pPr>
            <a:r>
              <a:rPr lang="en-US" baseline="0" dirty="0"/>
              <a:t>This isn’t as simple as it looks.  For example, too many </a:t>
            </a:r>
            <a:r>
              <a:rPr lang="en-US" dirty="0"/>
              <a:t>retirement income strategies </a:t>
            </a:r>
            <a:r>
              <a:rPr lang="en-US" baseline="0" dirty="0"/>
              <a:t>rely on time value of money assumptions.  </a:t>
            </a:r>
          </a:p>
          <a:p>
            <a:pPr>
              <a:lnSpc>
                <a:spcPct val="108000"/>
              </a:lnSpc>
              <a:spcBef>
                <a:spcPts val="0"/>
              </a:spcBef>
              <a:spcAft>
                <a:spcPts val="600"/>
              </a:spcAft>
            </a:pPr>
            <a:r>
              <a:rPr lang="en-US" baseline="0" dirty="0"/>
              <a:t>In other words, they assume a certain rate of return on their investments, an assumed rate of inflation and an assumed life expectancy.  </a:t>
            </a:r>
          </a:p>
          <a:p>
            <a:r>
              <a:rPr lang="en-US" baseline="0" dirty="0"/>
              <a:t>It ignores the fact that markets fluctuate, inflation is not steady and life expectancy is unknown. </a:t>
            </a:r>
            <a:endParaRPr lang="en-US" dirty="0"/>
          </a:p>
          <a:p>
            <a:endParaRPr lang="en-US" dirty="0"/>
          </a:p>
          <a:p>
            <a:r>
              <a:rPr lang="en-US" dirty="0"/>
              <a:t>Lets address </a:t>
            </a:r>
            <a:r>
              <a:rPr lang="en-US" baseline="0" dirty="0"/>
              <a:t>some of risk factors in retirement and plan accordingly. </a:t>
            </a:r>
            <a:endParaRPr lang="en-US" dirty="0"/>
          </a:p>
          <a:p>
            <a:endParaRPr lang="en-US"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11</a:t>
            </a:fld>
            <a:endParaRPr lang="en-US"/>
          </a:p>
        </p:txBody>
      </p:sp>
    </p:spTree>
    <p:extLst>
      <p:ext uri="{BB962C8B-B14F-4D97-AF65-F5344CB8AC3E}">
        <p14:creationId xmlns:p14="http://schemas.microsoft.com/office/powerpoint/2010/main" val="47712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8000"/>
              </a:lnSpc>
              <a:spcBef>
                <a:spcPts val="0"/>
              </a:spcBef>
              <a:spcAft>
                <a:spcPts val="600"/>
              </a:spcAft>
              <a:buClrTx/>
              <a:buSzTx/>
              <a:buFontTx/>
              <a:buNone/>
              <a:tabLst/>
              <a:defRPr/>
            </a:pPr>
            <a:r>
              <a:rPr lang="en-US" b="1" dirty="0"/>
              <a:t>This is the risk you may not be able to survive market corrections</a:t>
            </a:r>
          </a:p>
          <a:p>
            <a:pPr marL="0" marR="0" lvl="0" indent="0" algn="l" defTabSz="914400" rtl="0" eaLnBrk="0" fontAlgn="base" latinLnBrk="0" hangingPunct="0">
              <a:lnSpc>
                <a:spcPct val="108000"/>
              </a:lnSpc>
              <a:spcBef>
                <a:spcPts val="0"/>
              </a:spcBef>
              <a:spcAft>
                <a:spcPts val="600"/>
              </a:spcAft>
              <a:buClrTx/>
              <a:buSzTx/>
              <a:buFontTx/>
              <a:buNone/>
              <a:tabLst/>
              <a:defRPr/>
            </a:pPr>
            <a:r>
              <a:rPr lang="en-US" dirty="0"/>
              <a:t>Since 1945, there have been 26 market corrections of more than 10%.  Almost ½ of those became bear markets</a:t>
            </a:r>
          </a:p>
          <a:p>
            <a:pPr marL="0" marR="0" lvl="0" indent="0" algn="l" defTabSz="914400" rtl="0" eaLnBrk="0" fontAlgn="base" latinLnBrk="0" hangingPunct="0">
              <a:lnSpc>
                <a:spcPct val="108000"/>
              </a:lnSpc>
              <a:spcBef>
                <a:spcPts val="0"/>
              </a:spcBef>
              <a:spcAft>
                <a:spcPts val="600"/>
              </a:spcAft>
              <a:buClrTx/>
              <a:buSzTx/>
              <a:buFontTx/>
              <a:buNone/>
              <a:tabLst/>
              <a:defRPr/>
            </a:pPr>
            <a:r>
              <a:rPr lang="en-US" dirty="0"/>
              <a:t>What is a bear market?  20% correction from most recent market peak.  We hit bear market territory last week in the S&amp;P 500</a:t>
            </a:r>
          </a:p>
          <a:p>
            <a:pPr marL="171450" marR="0" lvl="0" indent="-171450" algn="l" defTabSz="914400" rtl="0" eaLnBrk="0" fontAlgn="base" latinLnBrk="0" hangingPunct="0">
              <a:lnSpc>
                <a:spcPct val="108000"/>
              </a:lnSpc>
              <a:spcBef>
                <a:spcPts val="0"/>
              </a:spcBef>
              <a:spcAft>
                <a:spcPts val="600"/>
              </a:spcAft>
              <a:buClrTx/>
              <a:buSzTx/>
              <a:buFont typeface="Arial" panose="020B0604020202020204" pitchFamily="34" charset="0"/>
              <a:buChar char="•"/>
              <a:tabLst/>
              <a:defRPr/>
            </a:pPr>
            <a:r>
              <a:rPr lang="en-US" dirty="0"/>
              <a:t>There have been 11 bear markets since WW II. </a:t>
            </a:r>
          </a:p>
          <a:p>
            <a:pPr marL="171450" indent="-171450">
              <a:lnSpc>
                <a:spcPct val="108000"/>
              </a:lnSpc>
              <a:spcBef>
                <a:spcPts val="0"/>
              </a:spcBef>
              <a:spcAft>
                <a:spcPts val="600"/>
              </a:spcAft>
              <a:buFont typeface="Arial" panose="020B0604020202020204" pitchFamily="34" charset="0"/>
              <a:buChar char="•"/>
            </a:pPr>
            <a:r>
              <a:rPr lang="en-US" dirty="0"/>
              <a:t>The average bear market lasts 17 months, with an average loss of 35%. </a:t>
            </a:r>
          </a:p>
          <a:p>
            <a:pPr marL="0" indent="0">
              <a:lnSpc>
                <a:spcPct val="108000"/>
              </a:lnSpc>
              <a:spcBef>
                <a:spcPts val="0"/>
              </a:spcBef>
              <a:spcAft>
                <a:spcPts val="600"/>
              </a:spcAft>
              <a:buFont typeface="Arial" panose="020B0604020202020204" pitchFamily="34" charset="0"/>
              <a:buNone/>
            </a:pPr>
            <a:r>
              <a:rPr lang="en-US" dirty="0"/>
              <a:t>The average retired couple will experience 3-5 bear markets in their retired years</a:t>
            </a:r>
          </a:p>
          <a:p>
            <a:pPr>
              <a:lnSpc>
                <a:spcPct val="108000"/>
              </a:lnSpc>
              <a:spcBef>
                <a:spcPts val="0"/>
              </a:spcBef>
              <a:spcAft>
                <a:spcPts val="600"/>
              </a:spcAft>
            </a:pPr>
            <a:r>
              <a:rPr lang="en-US" dirty="0"/>
              <a:t>Assuming no withdrawals are taken from their retirement savings, it will take an investor 25 months to recoup those losses.  Taking withdrawals will extend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C6593-BF16-3F45-BDFD-D350994E71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20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r>
              <a:rPr lang="en-US" sz="1200" dirty="0">
                <a:latin typeface="+mn-lt"/>
              </a:rPr>
              <a:t>Let’s talk about the mathematics of loss. In a portfolio</a:t>
            </a:r>
            <a:r>
              <a:rPr lang="en-US" sz="1200" baseline="0" dirty="0">
                <a:latin typeface="+mn-lt"/>
              </a:rPr>
              <a:t> with no withdrawals, here is the return required to make up for certain losses. </a:t>
            </a:r>
          </a:p>
          <a:p>
            <a:endParaRPr lang="en-US" sz="1200" baseline="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dirty="0">
                <a:solidFill>
                  <a:srgbClr val="000000"/>
                </a:solidFill>
                <a:effectLst/>
                <a:latin typeface="+mn-lt"/>
              </a:rPr>
              <a:t>This chart assumes a one-year decline from the initial value of an investment. </a:t>
            </a:r>
            <a:endParaRPr lang="en-US" sz="1200" b="0" dirty="0">
              <a:effectLst/>
              <a:latin typeface="+mn-lt"/>
            </a:endParaRPr>
          </a:p>
          <a:p>
            <a:endParaRPr lang="en-US" sz="1200" b="1" baseline="0" dirty="0">
              <a:latin typeface="+mn-lt"/>
            </a:endParaRPr>
          </a:p>
          <a:p>
            <a:r>
              <a:rPr lang="en-US" sz="1200" b="1" baseline="0" dirty="0">
                <a:latin typeface="+mn-lt"/>
              </a:rPr>
              <a:t>Read Slide</a:t>
            </a:r>
          </a:p>
          <a:p>
            <a:endParaRPr lang="en-US" sz="1200" baseline="0" dirty="0">
              <a:latin typeface="+mn-lt"/>
            </a:endParaRPr>
          </a:p>
          <a:p>
            <a:pPr rtl="0">
              <a:spcBef>
                <a:spcPts val="0"/>
              </a:spcBef>
              <a:spcAft>
                <a:spcPts val="0"/>
              </a:spcAft>
            </a:pPr>
            <a:r>
              <a:rPr lang="en-US" sz="1200" b="0" i="0" u="none" strike="noStrike" dirty="0">
                <a:solidFill>
                  <a:srgbClr val="000000"/>
                </a:solidFill>
                <a:effectLst/>
                <a:latin typeface="+mn-lt"/>
              </a:rPr>
              <a:t>But what happens when you are taking withdrawals from your investments and you suffer a loss? Unfortunately, recovering to breakeven is even more difficult. </a:t>
            </a:r>
            <a:endParaRPr lang="en-US" sz="1200" b="0" dirty="0">
              <a:effectLst/>
              <a:latin typeface="+mn-lt"/>
            </a:endParaRPr>
          </a:p>
          <a:p>
            <a:br>
              <a:rPr lang="en-US" sz="1200" dirty="0">
                <a:latin typeface="+mn-lt"/>
              </a:rPr>
            </a:br>
            <a:r>
              <a:rPr lang="en-US" sz="1200" b="0" i="0" u="none" strike="noStrike" dirty="0">
                <a:solidFill>
                  <a:srgbClr val="000000"/>
                </a:solidFill>
                <a:effectLst/>
                <a:latin typeface="+mn-lt"/>
              </a:rPr>
              <a:t>At a 4% withdrawal rate, the percentage of gain required over a 3-year period is much greater:</a:t>
            </a:r>
          </a:p>
          <a:p>
            <a:pPr marL="285750" indent="-285750">
              <a:buFont typeface="Arial" panose="020B0604020202020204" pitchFamily="34" charset="0"/>
              <a:buChar char="•"/>
            </a:pPr>
            <a:r>
              <a:rPr lang="en-US" sz="1200" b="0" i="0" u="none" strike="noStrike" dirty="0">
                <a:solidFill>
                  <a:srgbClr val="000000"/>
                </a:solidFill>
                <a:effectLst/>
                <a:latin typeface="+mn-lt"/>
              </a:rPr>
              <a:t>A 10% loss requires a 26% gain</a:t>
            </a:r>
          </a:p>
          <a:p>
            <a:pPr marL="285750" indent="-285750">
              <a:buFont typeface="Arial" panose="020B0604020202020204" pitchFamily="34" charset="0"/>
              <a:buChar char="•"/>
            </a:pPr>
            <a:r>
              <a:rPr lang="en-US" sz="1200" b="0" i="0" u="none" strike="noStrike" dirty="0">
                <a:solidFill>
                  <a:srgbClr val="000000"/>
                </a:solidFill>
                <a:effectLst/>
                <a:latin typeface="+mn-lt"/>
              </a:rPr>
              <a:t>A 20% loss requires a 42% gain</a:t>
            </a:r>
          </a:p>
          <a:p>
            <a:pPr marL="285750" indent="-285750">
              <a:buFont typeface="Arial" panose="020B0604020202020204" pitchFamily="34" charset="0"/>
              <a:buChar char="•"/>
            </a:pPr>
            <a:r>
              <a:rPr lang="en-US" sz="1200" b="0" i="0" u="none" strike="noStrike" dirty="0">
                <a:solidFill>
                  <a:srgbClr val="000000"/>
                </a:solidFill>
                <a:effectLst/>
                <a:latin typeface="+mn-lt"/>
              </a:rPr>
              <a:t>A 30% loss requires a 63% gain</a:t>
            </a:r>
            <a:endParaRPr lang="en-US" sz="1200" b="0" dirty="0">
              <a:effectLst/>
              <a:latin typeface="+mn-lt"/>
            </a:endParaRPr>
          </a:p>
          <a:p>
            <a:br>
              <a:rPr lang="en-US" dirty="0"/>
            </a:br>
            <a:endParaRPr lang="en-US" baseline="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endParaRPr lang="en-US" b="1" dirty="0"/>
          </a:p>
          <a:p>
            <a:r>
              <a:rPr lang="en-US" b="0" dirty="0"/>
              <a:t>The stock market usually rebounds strongly in the immediately following a large market decline.  Even at this rate of recovery however, it can take years to breakeven.</a:t>
            </a:r>
          </a:p>
          <a:p>
            <a:endParaRPr lang="en-US" b="0" dirty="0"/>
          </a:p>
          <a:p>
            <a:r>
              <a:rPr lang="en-US" b="0" dirty="0"/>
              <a:t>Being able to stay invested during this period is crucial and the breakeven is much shorter if we haven’t been selling to cover expenses during this period.</a:t>
            </a:r>
          </a:p>
          <a:p>
            <a:endParaRPr lang="en-US" b="0" dirty="0"/>
          </a:p>
          <a:p>
            <a:r>
              <a:rPr lang="en-US" b="0" dirty="0"/>
              <a:t>KEY QUESTIONS:</a:t>
            </a:r>
          </a:p>
          <a:p>
            <a:pPr marL="171450" indent="-171450">
              <a:buFont typeface="Arial" panose="020B0604020202020204" pitchFamily="34" charset="0"/>
              <a:buChar char="•"/>
            </a:pPr>
            <a:r>
              <a:rPr lang="en-US" b="0" dirty="0"/>
              <a:t>Does your retirement income strategy involve selling shares to generate income?</a:t>
            </a:r>
          </a:p>
          <a:p>
            <a:pPr marL="171450" indent="-171450">
              <a:buFont typeface="Arial" panose="020B0604020202020204" pitchFamily="34" charset="0"/>
              <a:buChar char="•"/>
            </a:pPr>
            <a:r>
              <a:rPr lang="en-US" b="0" dirty="0"/>
              <a:t>If so, will you be able to recovery from a significant market loss while exacerbating the problem by selling investments?</a:t>
            </a:r>
          </a:p>
          <a:p>
            <a:pPr marL="171450" indent="-171450">
              <a:buFont typeface="Arial" panose="020B0604020202020204" pitchFamily="34" charset="0"/>
              <a:buChar char="•"/>
            </a:pPr>
            <a:r>
              <a:rPr lang="en-US" b="0" dirty="0"/>
              <a:t>Does your strategy allow you to reduce income in poor market years to limit the damage?</a:t>
            </a:r>
          </a:p>
        </p:txBody>
      </p:sp>
      <p:sp>
        <p:nvSpPr>
          <p:cNvPr id="4" name="Slide Number Placeholder 3"/>
          <p:cNvSpPr>
            <a:spLocks noGrp="1"/>
          </p:cNvSpPr>
          <p:nvPr>
            <p:ph type="sldNum" sz="quarter" idx="5"/>
          </p:nvPr>
        </p:nvSpPr>
        <p:spPr/>
        <p:txBody>
          <a:bodyPr/>
          <a:lstStyle/>
          <a:p>
            <a:fld id="{6295394F-3ACB-4A71-ACE6-D95FE9B42A9E}" type="slidenum">
              <a:rPr lang="en-US" smtClean="0"/>
              <a:pPr/>
              <a:t>14</a:t>
            </a:fld>
            <a:endParaRPr lang="en-US"/>
          </a:p>
        </p:txBody>
      </p:sp>
    </p:spTree>
    <p:extLst>
      <p:ext uri="{BB962C8B-B14F-4D97-AF65-F5344CB8AC3E}">
        <p14:creationId xmlns:p14="http://schemas.microsoft.com/office/powerpoint/2010/main" val="422566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71103">
              <a:lnSpc>
                <a:spcPct val="108000"/>
              </a:lnSpc>
              <a:spcBef>
                <a:spcPts val="0"/>
              </a:spcBef>
              <a:spcAft>
                <a:spcPts val="600"/>
              </a:spcAft>
              <a:defRPr/>
            </a:pPr>
            <a:r>
              <a:rPr kumimoji="1" lang="en-US" sz="1200" b="1" dirty="0"/>
              <a:t>The risk that the timing of withdrawals from your investments may dramatically reduce your portfolio and impact the sustainability of future income</a:t>
            </a:r>
          </a:p>
          <a:p>
            <a:pPr defTabSz="971103">
              <a:lnSpc>
                <a:spcPct val="108000"/>
              </a:lnSpc>
              <a:spcBef>
                <a:spcPts val="0"/>
              </a:spcBef>
              <a:spcAft>
                <a:spcPts val="600"/>
              </a:spcAft>
              <a:defRPr/>
            </a:pPr>
            <a:r>
              <a:rPr kumimoji="1" lang="en-US" sz="1200" b="1" dirty="0"/>
              <a:t>Sequence of Returns (Accumulation).  </a:t>
            </a:r>
            <a:r>
              <a:rPr kumimoji="1" lang="en-US" sz="1200" b="0" dirty="0"/>
              <a:t>On this slide </a:t>
            </a:r>
            <a:r>
              <a:rPr kumimoji="1" lang="en-US" sz="1200" dirty="0"/>
              <a:t>we are looking at two Investors:  </a:t>
            </a:r>
          </a:p>
          <a:p>
            <a:pPr marL="0" indent="0" defTabSz="971103">
              <a:lnSpc>
                <a:spcPct val="108000"/>
              </a:lnSpc>
              <a:spcBef>
                <a:spcPts val="0"/>
              </a:spcBef>
              <a:spcAft>
                <a:spcPts val="600"/>
              </a:spcAft>
              <a:buFont typeface="Arial" panose="020B0604020202020204" pitchFamily="34" charset="0"/>
              <a:buNone/>
              <a:defRPr/>
            </a:pPr>
            <a:r>
              <a:rPr kumimoji="1" lang="en-US" sz="1200" dirty="0"/>
              <a:t>Investor A and Investor B both invest $1,000,000 in an accumulation portfolio made up of 50% stocks and 50% bonds. </a:t>
            </a:r>
          </a:p>
          <a:p>
            <a:pPr defTabSz="971103">
              <a:lnSpc>
                <a:spcPct val="108000"/>
              </a:lnSpc>
              <a:spcBef>
                <a:spcPts val="0"/>
              </a:spcBef>
              <a:spcAft>
                <a:spcPts val="600"/>
              </a:spcAft>
              <a:defRPr/>
            </a:pPr>
            <a:r>
              <a:rPr kumimoji="1" lang="en-US" sz="1200" b="1" dirty="0"/>
              <a:t>Investor A:</a:t>
            </a:r>
          </a:p>
          <a:p>
            <a:pPr defTabSz="971103">
              <a:lnSpc>
                <a:spcPct val="108000"/>
              </a:lnSpc>
              <a:spcBef>
                <a:spcPts val="0"/>
              </a:spcBef>
              <a:spcAft>
                <a:spcPts val="600"/>
              </a:spcAft>
              <a:defRPr/>
            </a:pPr>
            <a:r>
              <a:rPr kumimoji="1" lang="en-US" sz="1200" b="0" dirty="0"/>
              <a:t>Begins</a:t>
            </a:r>
            <a:r>
              <a:rPr kumimoji="1" lang="en-US" sz="1200" dirty="0"/>
              <a:t> the 10 year period with the first 3 years of negative returns of -20%,-8%, and -6%</a:t>
            </a:r>
          </a:p>
          <a:p>
            <a:pPr defTabSz="971103">
              <a:lnSpc>
                <a:spcPct val="108000"/>
              </a:lnSpc>
              <a:spcBef>
                <a:spcPts val="0"/>
              </a:spcBef>
              <a:spcAft>
                <a:spcPts val="600"/>
              </a:spcAft>
              <a:defRPr/>
            </a:pPr>
            <a:r>
              <a:rPr kumimoji="1" lang="en-US" sz="1200" dirty="0"/>
              <a:t>The following seven years are all positive returns (review slide). </a:t>
            </a:r>
          </a:p>
          <a:p>
            <a:pPr defTabSz="971103">
              <a:lnSpc>
                <a:spcPct val="108000"/>
              </a:lnSpc>
              <a:spcBef>
                <a:spcPts val="0"/>
              </a:spcBef>
              <a:spcAft>
                <a:spcPts val="600"/>
              </a:spcAft>
              <a:defRPr/>
            </a:pPr>
            <a:r>
              <a:rPr kumimoji="1" lang="en-US" sz="1200" dirty="0"/>
              <a:t>At the end of 10 year period, Investor A’s total value of the portfolio is $1,525,347</a:t>
            </a:r>
          </a:p>
          <a:p>
            <a:pPr defTabSz="971103">
              <a:lnSpc>
                <a:spcPct val="108000"/>
              </a:lnSpc>
              <a:spcBef>
                <a:spcPts val="0"/>
              </a:spcBef>
              <a:spcAft>
                <a:spcPts val="600"/>
              </a:spcAft>
              <a:defRPr/>
            </a:pPr>
            <a:r>
              <a:rPr kumimoji="1" lang="en-US" sz="1200" dirty="0"/>
              <a:t>That equates to a 5.1 average annual rate of return.</a:t>
            </a:r>
          </a:p>
          <a:p>
            <a:pPr defTabSz="971103">
              <a:lnSpc>
                <a:spcPct val="108000"/>
              </a:lnSpc>
              <a:spcBef>
                <a:spcPts val="0"/>
              </a:spcBef>
              <a:spcAft>
                <a:spcPts val="600"/>
              </a:spcAft>
              <a:defRPr/>
            </a:pPr>
            <a:r>
              <a:rPr kumimoji="1" lang="en-US" sz="1200" dirty="0"/>
              <a:t>Now, let’s compare </a:t>
            </a:r>
            <a:r>
              <a:rPr kumimoji="1" lang="en-US" sz="1200" b="1" dirty="0"/>
              <a:t>Investor B:</a:t>
            </a:r>
          </a:p>
          <a:p>
            <a:pPr defTabSz="971103">
              <a:lnSpc>
                <a:spcPct val="108000"/>
              </a:lnSpc>
              <a:spcBef>
                <a:spcPts val="0"/>
              </a:spcBef>
              <a:spcAft>
                <a:spcPts val="600"/>
              </a:spcAft>
              <a:defRPr/>
            </a:pPr>
            <a:r>
              <a:rPr kumimoji="1" lang="en-US" sz="1200" dirty="0"/>
              <a:t>For investor B, we reversed the order of returns, with positive returns occurring early and the negative returns in years 8-9- 10.  </a:t>
            </a:r>
          </a:p>
          <a:p>
            <a:pPr defTabSz="971103">
              <a:lnSpc>
                <a:spcPct val="108000"/>
              </a:lnSpc>
              <a:spcBef>
                <a:spcPts val="0"/>
              </a:spcBef>
              <a:spcAft>
                <a:spcPts val="600"/>
              </a:spcAft>
              <a:defRPr/>
            </a:pPr>
            <a:r>
              <a:rPr kumimoji="1" lang="en-US" sz="1200" dirty="0"/>
              <a:t>You’ll see that the sequence of returns does not matter in  an accumulation portfolio</a:t>
            </a:r>
          </a:p>
          <a:p>
            <a:pPr defTabSz="971103">
              <a:lnSpc>
                <a:spcPct val="108000"/>
              </a:lnSpc>
              <a:spcBef>
                <a:spcPts val="0"/>
              </a:spcBef>
              <a:spcAft>
                <a:spcPts val="600"/>
              </a:spcAft>
              <a:defRPr/>
            </a:pPr>
            <a:r>
              <a:rPr kumimoji="1" lang="en-US" sz="1200" dirty="0"/>
              <a:t>Investor B’s portfolio value at the end of the 10-year period is the same as Investor A.  </a:t>
            </a:r>
          </a:p>
          <a:p>
            <a:pPr defTabSz="971103">
              <a:defRPr/>
            </a:pPr>
            <a:r>
              <a:rPr kumimoji="1" lang="en-US" sz="1200" dirty="0"/>
              <a:t>The both received a 5.1% average rate of return over the 10-year period.</a:t>
            </a:r>
          </a:p>
          <a:p>
            <a:pPr defTabSz="971103">
              <a:defRPr/>
            </a:pPr>
            <a:r>
              <a:rPr kumimoji="1" lang="en-US" sz="1200" dirty="0"/>
              <a:t>Now lets look at how this same sequence of returns affects a retiree in a distribution portfolio.</a:t>
            </a:r>
            <a:endParaRPr lang="en-US" sz="1200" dirty="0"/>
          </a:p>
        </p:txBody>
      </p:sp>
      <p:sp>
        <p:nvSpPr>
          <p:cNvPr id="4" name="Slide Number Placeholder 3"/>
          <p:cNvSpPr>
            <a:spLocks noGrp="1"/>
          </p:cNvSpPr>
          <p:nvPr>
            <p:ph type="sldNum" sz="quarter" idx="10"/>
          </p:nvPr>
        </p:nvSpPr>
        <p:spPr/>
        <p:txBody>
          <a:bodyPr/>
          <a:lstStyle/>
          <a:p>
            <a:fld id="{E6AA20A3-2587-46E3-B762-BDA55B452005}" type="slidenum">
              <a:rPr lang="en-US" smtClean="0"/>
              <a:pPr/>
              <a:t>15</a:t>
            </a:fld>
            <a:endParaRPr lang="en-US" dirty="0"/>
          </a:p>
        </p:txBody>
      </p:sp>
    </p:spTree>
    <p:extLst>
      <p:ext uri="{BB962C8B-B14F-4D97-AF65-F5344CB8AC3E}">
        <p14:creationId xmlns:p14="http://schemas.microsoft.com/office/powerpoint/2010/main" val="91517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71103">
              <a:lnSpc>
                <a:spcPct val="108000"/>
              </a:lnSpc>
              <a:spcBef>
                <a:spcPts val="0"/>
              </a:spcBef>
              <a:spcAft>
                <a:spcPts val="600"/>
              </a:spcAft>
              <a:defRPr/>
            </a:pPr>
            <a:r>
              <a:rPr kumimoji="1" lang="en-US" sz="1200" b="1" dirty="0"/>
              <a:t>Sequence of Returns (Distribution)</a:t>
            </a:r>
            <a:r>
              <a:rPr kumimoji="1" lang="en-US" sz="1200" dirty="0"/>
              <a:t>:  I want to illustrate the importance of sequence of return to retirees and just how misleading it is to use a historical average rate of return</a:t>
            </a:r>
          </a:p>
          <a:p>
            <a:pPr defTabSz="971103">
              <a:lnSpc>
                <a:spcPct val="108000"/>
              </a:lnSpc>
              <a:spcBef>
                <a:spcPts val="0"/>
              </a:spcBef>
              <a:spcAft>
                <a:spcPts val="600"/>
              </a:spcAft>
              <a:defRPr/>
            </a:pPr>
            <a:r>
              <a:rPr kumimoji="1" lang="en-US" sz="1200" dirty="0"/>
              <a:t>In this slide, we are using the same sequence of returns but both Investor A and B are taking $5,000 annual systematic withdrawals from the portfolio.  </a:t>
            </a:r>
          </a:p>
          <a:p>
            <a:pPr defTabSz="971103">
              <a:lnSpc>
                <a:spcPct val="108000"/>
              </a:lnSpc>
              <a:spcBef>
                <a:spcPts val="0"/>
              </a:spcBef>
              <a:spcAft>
                <a:spcPts val="600"/>
              </a:spcAft>
              <a:defRPr/>
            </a:pPr>
            <a:r>
              <a:rPr kumimoji="1" lang="en-US" sz="1200" dirty="0"/>
              <a:t>Look at what happens:  </a:t>
            </a:r>
          </a:p>
          <a:p>
            <a:pPr defTabSz="971103">
              <a:lnSpc>
                <a:spcPct val="108000"/>
              </a:lnSpc>
              <a:spcBef>
                <a:spcPts val="0"/>
              </a:spcBef>
              <a:spcAft>
                <a:spcPts val="600"/>
              </a:spcAft>
              <a:defRPr/>
            </a:pPr>
            <a:r>
              <a:rPr kumimoji="1" lang="en-US" sz="1200" b="1" dirty="0"/>
              <a:t>Investor A,</a:t>
            </a:r>
            <a:r>
              <a:rPr kumimoji="1" lang="en-US" sz="1200" dirty="0"/>
              <a:t>  Again, we see the first 3-years with the same negative returns: -20, -8, and -6%.  </a:t>
            </a:r>
          </a:p>
          <a:p>
            <a:pPr defTabSz="971103">
              <a:lnSpc>
                <a:spcPct val="108000"/>
              </a:lnSpc>
              <a:spcBef>
                <a:spcPts val="0"/>
              </a:spcBef>
              <a:spcAft>
                <a:spcPts val="600"/>
              </a:spcAft>
              <a:defRPr/>
            </a:pPr>
            <a:r>
              <a:rPr kumimoji="1" lang="en-US" sz="1200" b="1" dirty="0"/>
              <a:t>Investor B</a:t>
            </a:r>
            <a:r>
              <a:rPr kumimoji="1" lang="en-US" sz="1200" dirty="0"/>
              <a:t>:  we see the negative returns in the last three years of the 10-year period.  </a:t>
            </a:r>
          </a:p>
          <a:p>
            <a:pPr defTabSz="971103">
              <a:lnSpc>
                <a:spcPct val="108000"/>
              </a:lnSpc>
              <a:spcBef>
                <a:spcPts val="0"/>
              </a:spcBef>
              <a:spcAft>
                <a:spcPts val="600"/>
              </a:spcAft>
              <a:defRPr/>
            </a:pPr>
            <a:r>
              <a:rPr kumimoji="1" lang="en-US" sz="1200" b="1" dirty="0"/>
              <a:t>For Investor A - </a:t>
            </a:r>
            <a:r>
              <a:rPr kumimoji="1" lang="en-US" sz="1200" dirty="0"/>
              <a:t>the negative returns in the early years dramatically deteriorated the account value to approximately $630,178.  </a:t>
            </a:r>
          </a:p>
          <a:p>
            <a:pPr defTabSz="971103">
              <a:lnSpc>
                <a:spcPct val="108000"/>
              </a:lnSpc>
              <a:spcBef>
                <a:spcPts val="0"/>
              </a:spcBef>
              <a:spcAft>
                <a:spcPts val="600"/>
              </a:spcAft>
              <a:defRPr/>
            </a:pPr>
            <a:r>
              <a:rPr kumimoji="1" lang="en-US" sz="1200" b="1" dirty="0"/>
              <a:t>For Investor B - </a:t>
            </a:r>
            <a:r>
              <a:rPr kumimoji="1" lang="en-US" sz="1200" dirty="0"/>
              <a:t>At the end of the 10-year period with the losses in years 8-9-10, the account has come down from its peak but still finishes with $1,074,455. </a:t>
            </a:r>
          </a:p>
          <a:p>
            <a:pPr defTabSz="971103">
              <a:lnSpc>
                <a:spcPct val="108000"/>
              </a:lnSpc>
              <a:spcBef>
                <a:spcPts val="0"/>
              </a:spcBef>
              <a:spcAft>
                <a:spcPts val="600"/>
              </a:spcAft>
              <a:defRPr/>
            </a:pPr>
            <a:r>
              <a:rPr kumimoji="1" lang="en-US" sz="1200" dirty="0"/>
              <a:t>We all know that markets go down as well as up.  For most investors, that’s not a problem --unless the down market happens to occur in the years just before or just after you retire.  </a:t>
            </a:r>
          </a:p>
          <a:p>
            <a:pPr defTabSz="971103">
              <a:lnSpc>
                <a:spcPct val="108000"/>
              </a:lnSpc>
              <a:spcBef>
                <a:spcPts val="0"/>
              </a:spcBef>
              <a:spcAft>
                <a:spcPts val="600"/>
              </a:spcAft>
              <a:defRPr/>
            </a:pPr>
            <a:r>
              <a:rPr kumimoji="1" lang="en-US" sz="1200" dirty="0"/>
              <a:t>Look at the difference negative returns early in retirement make. Just three years of negative returns early on could nearly halve the portfolio’s potential value by decade’s end.</a:t>
            </a:r>
          </a:p>
        </p:txBody>
      </p:sp>
      <p:sp>
        <p:nvSpPr>
          <p:cNvPr id="4" name="Slide Number Placeholder 3"/>
          <p:cNvSpPr>
            <a:spLocks noGrp="1"/>
          </p:cNvSpPr>
          <p:nvPr>
            <p:ph type="sldNum" sz="quarter" idx="10"/>
          </p:nvPr>
        </p:nvSpPr>
        <p:spPr/>
        <p:txBody>
          <a:bodyPr/>
          <a:lstStyle/>
          <a:p>
            <a:fld id="{E6AA20A3-2587-46E3-B762-BDA55B452005}" type="slidenum">
              <a:rPr lang="en-US" smtClean="0"/>
              <a:pPr/>
              <a:t>16</a:t>
            </a:fld>
            <a:endParaRPr lang="en-US" dirty="0"/>
          </a:p>
        </p:txBody>
      </p:sp>
    </p:spTree>
    <p:extLst>
      <p:ext uri="{BB962C8B-B14F-4D97-AF65-F5344CB8AC3E}">
        <p14:creationId xmlns:p14="http://schemas.microsoft.com/office/powerpoint/2010/main" val="91517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273550"/>
            <a:ext cx="5617208" cy="4648199"/>
          </a:xfrm>
        </p:spPr>
        <p:txBody>
          <a:bodyPr>
            <a:normAutofit fontScale="92500" lnSpcReduction="10000"/>
          </a:bodyPr>
          <a:lstStyle/>
          <a:p>
            <a:pPr>
              <a:lnSpc>
                <a:spcPct val="103000"/>
              </a:lnSpc>
              <a:spcBef>
                <a:spcPts val="0"/>
              </a:spcBef>
              <a:spcAft>
                <a:spcPts val="600"/>
              </a:spcAft>
            </a:pPr>
            <a:r>
              <a:rPr lang="en-US" sz="1200" baseline="0" dirty="0"/>
              <a:t>As we’ve seen, in the income phase of your life, the sequence of returns matters greatly.  Its probably just as important or more important than average annual return on your portfolio.  </a:t>
            </a:r>
          </a:p>
          <a:p>
            <a:pPr>
              <a:lnSpc>
                <a:spcPct val="103000"/>
              </a:lnSpc>
              <a:spcBef>
                <a:spcPts val="0"/>
              </a:spcBef>
              <a:spcAft>
                <a:spcPts val="600"/>
              </a:spcAft>
            </a:pPr>
            <a:r>
              <a:rPr lang="en-US" sz="1200" baseline="0" dirty="0"/>
              <a:t>Starting retirement when markets are doing well vs retiring when markets are doing poorly greatly increases the chances of a portfolio lasting through retirement.</a:t>
            </a:r>
          </a:p>
          <a:p>
            <a:pPr>
              <a:lnSpc>
                <a:spcPct val="103000"/>
              </a:lnSpc>
              <a:spcBef>
                <a:spcPts val="0"/>
              </a:spcBef>
              <a:spcAft>
                <a:spcPts val="600"/>
              </a:spcAft>
            </a:pPr>
            <a:r>
              <a:rPr lang="en-US" sz="1200" baseline="0" dirty="0"/>
              <a:t>Here’s a real world example:</a:t>
            </a:r>
          </a:p>
          <a:p>
            <a:pPr>
              <a:lnSpc>
                <a:spcPct val="103000"/>
              </a:lnSpc>
              <a:spcBef>
                <a:spcPts val="0"/>
              </a:spcBef>
              <a:spcAft>
                <a:spcPts val="600"/>
              </a:spcAft>
            </a:pPr>
            <a:r>
              <a:rPr lang="en-US" sz="1200" baseline="0" dirty="0"/>
              <a:t>Let’s take a look at a 30-year retirement beginning around 1970.  This couple has $500k in a diversified portfolio (large cap, small cap, gov. bonds) rebalanced annually</a:t>
            </a:r>
          </a:p>
          <a:p>
            <a:pPr>
              <a:lnSpc>
                <a:spcPct val="103000"/>
              </a:lnSpc>
              <a:spcBef>
                <a:spcPts val="0"/>
              </a:spcBef>
              <a:spcAft>
                <a:spcPts val="600"/>
              </a:spcAft>
            </a:pPr>
            <a:r>
              <a:rPr lang="en-US" sz="1200" baseline="0" dirty="0"/>
              <a:t>Taking an initial distribution of 4.05% of the portfolio and adjusting annually for inflation.</a:t>
            </a:r>
          </a:p>
          <a:p>
            <a:pPr>
              <a:lnSpc>
                <a:spcPct val="103000"/>
              </a:lnSpc>
              <a:spcBef>
                <a:spcPts val="0"/>
              </a:spcBef>
              <a:spcAft>
                <a:spcPts val="600"/>
              </a:spcAft>
            </a:pPr>
            <a:r>
              <a:rPr lang="en-US" sz="1200" baseline="0" dirty="0"/>
              <a:t>How long this retirement account lasts can very much depend on when retirement begins.  </a:t>
            </a:r>
          </a:p>
          <a:p>
            <a:pPr marL="171450" indent="-171450">
              <a:lnSpc>
                <a:spcPct val="103000"/>
              </a:lnSpc>
              <a:spcBef>
                <a:spcPts val="0"/>
              </a:spcBef>
              <a:spcAft>
                <a:spcPts val="600"/>
              </a:spcAft>
              <a:buFont typeface="Arial" panose="020B0604020202020204" pitchFamily="34" charset="0"/>
              <a:buChar char="•"/>
            </a:pPr>
            <a:r>
              <a:rPr lang="en-US" sz="1200" baseline="0" dirty="0"/>
              <a:t>If retirement distributions began at age 62 in April, 1970 -  the retirement portfolio continues to grow and is greater than $1.5 million dollars at age 86.  </a:t>
            </a:r>
          </a:p>
          <a:p>
            <a:pPr marL="171450" indent="-171450">
              <a:lnSpc>
                <a:spcPct val="103000"/>
              </a:lnSpc>
              <a:spcBef>
                <a:spcPts val="0"/>
              </a:spcBef>
              <a:spcAft>
                <a:spcPts val="600"/>
              </a:spcAft>
              <a:buFont typeface="Arial" panose="020B0604020202020204" pitchFamily="34" charset="0"/>
              <a:buChar char="•"/>
            </a:pPr>
            <a:r>
              <a:rPr lang="en-US" sz="1200" baseline="0" dirty="0"/>
              <a:t>If retirement distributions began a year earlier, in April 1969 - the portfolio value at the same age would only be about $600,000.  </a:t>
            </a:r>
          </a:p>
          <a:p>
            <a:pPr marL="171450" indent="-171450">
              <a:buFont typeface="Arial" panose="020B0604020202020204" pitchFamily="34" charset="0"/>
              <a:buChar char="•"/>
            </a:pPr>
            <a:r>
              <a:rPr lang="en-US" sz="1200" baseline="0" dirty="0"/>
              <a:t>But, if distributions began just a few months before that, in January 1969 - the portfolio would be depleted by age 91.</a:t>
            </a:r>
          </a:p>
          <a:p>
            <a:endParaRPr lang="en-US" sz="1200" dirty="0"/>
          </a:p>
          <a:p>
            <a:r>
              <a:rPr lang="en-US" sz="1200" dirty="0"/>
              <a:t>KEY QUESTIONS:</a:t>
            </a:r>
          </a:p>
          <a:p>
            <a:pPr marL="171450" indent="-171450">
              <a:buFont typeface="Arial" panose="020B0604020202020204" pitchFamily="34" charset="0"/>
              <a:buChar char="•"/>
            </a:pPr>
            <a:r>
              <a:rPr lang="en-US" sz="1200" dirty="0"/>
              <a:t>Does your retirement income strategy involve selling shares to generate income?</a:t>
            </a:r>
          </a:p>
          <a:p>
            <a:pPr marL="171450" indent="-171450">
              <a:buFont typeface="Arial" panose="020B0604020202020204" pitchFamily="34" charset="0"/>
              <a:buChar char="•"/>
            </a:pPr>
            <a:r>
              <a:rPr lang="en-US" sz="1200" dirty="0"/>
              <a:t>Have you based your calculations on “avg returns”?  Have you taken into account sequence of return risk?</a:t>
            </a:r>
          </a:p>
          <a:p>
            <a:pPr marL="171450" indent="-171450">
              <a:buFont typeface="Arial" panose="020B0604020202020204" pitchFamily="34" charset="0"/>
              <a:buChar char="•"/>
            </a:pPr>
            <a:r>
              <a:rPr lang="en-US" sz="1200" dirty="0"/>
              <a:t>If so, are you retiring into a rising or falling market?  </a:t>
            </a:r>
          </a:p>
          <a:p>
            <a:pPr marL="171450" indent="-171450">
              <a:buFont typeface="Arial" panose="020B0604020202020204" pitchFamily="34" charset="0"/>
              <a:buChar char="•"/>
            </a:pPr>
            <a:r>
              <a:rPr lang="en-US" sz="1200" dirty="0"/>
              <a:t>Do you have a strategy in place to generate income from other sources if markets fall in the 5 year window around your retirement? (work, etc.)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17</a:t>
            </a:fld>
            <a:endParaRPr lang="en-US" dirty="0"/>
          </a:p>
        </p:txBody>
      </p:sp>
    </p:spTree>
    <p:extLst>
      <p:ext uri="{BB962C8B-B14F-4D97-AF65-F5344CB8AC3E}">
        <p14:creationId xmlns:p14="http://schemas.microsoft.com/office/powerpoint/2010/main" val="254284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risk for potential investment losses or reduced income from changes in interest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Some people prefer to utilize bonds or interest bearing vehicles like CD’s to generate the income needed to cover their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has become much more difficult as yields have fallen the past 40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6295394F-3ACB-4A71-ACE6-D95FE9B42A9E}" type="slidenum">
              <a:rPr lang="en-US" smtClean="0"/>
              <a:pPr/>
              <a:t>18</a:t>
            </a:fld>
            <a:endParaRPr lang="en-US"/>
          </a:p>
        </p:txBody>
      </p:sp>
    </p:spTree>
    <p:extLst>
      <p:ext uri="{BB962C8B-B14F-4D97-AF65-F5344CB8AC3E}">
        <p14:creationId xmlns:p14="http://schemas.microsoft.com/office/powerpoint/2010/main" val="407072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endParaRPr lang="en-US" b="1" dirty="0"/>
          </a:p>
          <a:p>
            <a:r>
              <a:rPr lang="en-US" b="0" dirty="0"/>
              <a:t>Current yield on the 10 year has risen to about 3.25% as of 6/15</a:t>
            </a:r>
          </a:p>
          <a:p>
            <a:endParaRPr lang="en-US" b="0" dirty="0"/>
          </a:p>
          <a:p>
            <a:r>
              <a:rPr lang="en-US" b="0" dirty="0"/>
              <a:t>Highlights the inconsistency of yields over time and the difficulty generating substantial (and steady) income from bonds</a:t>
            </a:r>
          </a:p>
          <a:p>
            <a:endParaRPr lang="en-US" b="0" dirty="0"/>
          </a:p>
          <a:p>
            <a:r>
              <a:rPr lang="en-US" b="0" dirty="0"/>
              <a:t>KEY QUESTIONS:</a:t>
            </a:r>
          </a:p>
          <a:p>
            <a:pPr marL="171450" indent="-171450">
              <a:buFont typeface="Arial" panose="020B0604020202020204" pitchFamily="34" charset="0"/>
              <a:buChar char="•"/>
            </a:pPr>
            <a:r>
              <a:rPr lang="en-US" b="0" dirty="0"/>
              <a:t>Does your income strategy involve generating interest income from bonds, CD’s, etc.?</a:t>
            </a:r>
          </a:p>
          <a:p>
            <a:pPr marL="171450" indent="-171450">
              <a:buFont typeface="Arial" panose="020B0604020202020204" pitchFamily="34" charset="0"/>
              <a:buChar char="•"/>
            </a:pPr>
            <a:r>
              <a:rPr lang="en-US" b="0" dirty="0"/>
              <a:t>Will current yields allow you to earn enough income to cover the bills after taxes?</a:t>
            </a:r>
          </a:p>
          <a:p>
            <a:pPr marL="171450" indent="-171450">
              <a:buFont typeface="Arial" panose="020B0604020202020204" pitchFamily="34" charset="0"/>
              <a:buChar char="•"/>
            </a:pPr>
            <a:r>
              <a:rPr lang="en-US" b="0" dirty="0"/>
              <a:t>If you are drawing dividends from equities, can you budget monthly bills with quarterly distributions?</a:t>
            </a:r>
          </a:p>
          <a:p>
            <a:pPr marL="171450" indent="-171450">
              <a:buFont typeface="Arial" panose="020B0604020202020204" pitchFamily="34" charset="0"/>
              <a:buChar char="•"/>
            </a:pPr>
            <a:r>
              <a:rPr lang="en-US" b="0" dirty="0"/>
              <a:t>Are you prepared to reduce spending if interest rates fall?</a:t>
            </a:r>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19</a:t>
            </a:fld>
            <a:endParaRPr lang="en-US" dirty="0"/>
          </a:p>
        </p:txBody>
      </p:sp>
    </p:spTree>
    <p:extLst>
      <p:ext uri="{BB962C8B-B14F-4D97-AF65-F5344CB8AC3E}">
        <p14:creationId xmlns:p14="http://schemas.microsoft.com/office/powerpoint/2010/main" val="27105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5ADB36-8CCD-47E2-A0A6-4EC62E33D882}" type="slidenum">
              <a:rPr lang="en-US" smtClean="0"/>
              <a:pPr>
                <a:defRPr/>
              </a:pPr>
              <a:t>2</a:t>
            </a:fld>
            <a:endParaRPr lang="en-US" dirty="0"/>
          </a:p>
        </p:txBody>
      </p:sp>
    </p:spTree>
    <p:extLst>
      <p:ext uri="{BB962C8B-B14F-4D97-AF65-F5344CB8AC3E}">
        <p14:creationId xmlns:p14="http://schemas.microsoft.com/office/powerpoint/2010/main" val="256364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7" name="Rectangle 7"/>
          <p:cNvSpPr>
            <a:spLocks noGrp="1" noChangeArrowheads="1"/>
          </p:cNvSpPr>
          <p:nvPr>
            <p:ph type="sldNum" sz="quarter" idx="5"/>
          </p:nvPr>
        </p:nvSpPr>
        <p:spPr/>
        <p:txBody>
          <a:bodyPr/>
          <a:lstStyle/>
          <a:p>
            <a:pPr defTabSz="960581">
              <a:defRPr/>
            </a:pPr>
            <a:fld id="{83297B4A-ECF1-4A02-B70D-F7DE054BBBEE}" type="slidenum">
              <a:rPr lang="en-US" smtClean="0">
                <a:solidFill>
                  <a:prstClr val="black"/>
                </a:solidFill>
              </a:rPr>
              <a:pPr defTabSz="960581">
                <a:defRPr/>
              </a:pPr>
              <a:t>20</a:t>
            </a:fld>
            <a:endParaRPr lang="en-US" dirty="0">
              <a:solidFill>
                <a:prstClr val="black"/>
              </a:solidFill>
            </a:endParaRPr>
          </a:p>
        </p:txBody>
      </p:sp>
      <p:sp>
        <p:nvSpPr>
          <p:cNvPr id="1954818" name="Rectangle 2"/>
          <p:cNvSpPr>
            <a:spLocks noGrp="1" noRot="1" noChangeAspect="1" noChangeArrowheads="1" noTextEdit="1"/>
          </p:cNvSpPr>
          <p:nvPr>
            <p:ph type="sldImg"/>
          </p:nvPr>
        </p:nvSpPr>
        <p:spPr>
          <a:xfrm>
            <a:off x="1282700" y="725488"/>
            <a:ext cx="4791075" cy="3594100"/>
          </a:xfrm>
          <a:ln/>
        </p:spPr>
      </p:sp>
      <p:sp>
        <p:nvSpPr>
          <p:cNvPr id="1954819" name="Rectangle 3"/>
          <p:cNvSpPr>
            <a:spLocks noGrp="1" noChangeArrowheads="1"/>
          </p:cNvSpPr>
          <p:nvPr>
            <p:ph type="body" idx="1"/>
          </p:nvPr>
        </p:nvSpPr>
        <p:spPr>
          <a:xfrm>
            <a:off x="975704" y="4425950"/>
            <a:ext cx="5363816" cy="4571999"/>
          </a:xfrm>
          <a:noFill/>
          <a:ln/>
        </p:spPr>
        <p:txBody>
          <a:bodyPr lIns="96429" tIns="48216" rIns="96429" bIns="48216">
            <a:normAutofit fontScale="92500" lnSpcReduction="10000"/>
          </a:bodyPr>
          <a:lstStyle/>
          <a:p>
            <a:pPr eaLnBrk="1" hangingPunct="1">
              <a:lnSpc>
                <a:spcPct val="108000"/>
              </a:lnSpc>
              <a:spcBef>
                <a:spcPts val="0"/>
              </a:spcBef>
              <a:spcAft>
                <a:spcPts val="600"/>
              </a:spcAft>
            </a:pPr>
            <a:r>
              <a:rPr lang="en-US" b="1" dirty="0">
                <a:solidFill>
                  <a:srgbClr val="000408"/>
                </a:solidFill>
                <a:latin typeface="+mn-lt"/>
                <a:cs typeface="Arial" pitchFamily="34" charset="0"/>
              </a:rPr>
              <a:t>The risk that an investor will be </a:t>
            </a:r>
            <a:r>
              <a:rPr lang="en-US" b="1" i="0" dirty="0">
                <a:solidFill>
                  <a:srgbClr val="4D5156"/>
                </a:solidFill>
                <a:effectLst/>
                <a:latin typeface="Roboto" panose="02000000000000000000" pitchFamily="2" charset="0"/>
              </a:rPr>
              <a:t>reactive and </a:t>
            </a:r>
            <a:r>
              <a:rPr lang="en-US" b="1" i="0" dirty="0">
                <a:solidFill>
                  <a:srgbClr val="5F6368"/>
                </a:solidFill>
                <a:effectLst/>
                <a:latin typeface="Roboto" panose="02000000000000000000" pitchFamily="2" charset="0"/>
              </a:rPr>
              <a:t>risk</a:t>
            </a:r>
            <a:r>
              <a:rPr lang="en-US" b="1" i="0" dirty="0">
                <a:solidFill>
                  <a:srgbClr val="4D5156"/>
                </a:solidFill>
                <a:effectLst/>
                <a:latin typeface="Roboto" panose="02000000000000000000" pitchFamily="2" charset="0"/>
              </a:rPr>
              <a:t> averse, harming their long term returns</a:t>
            </a:r>
            <a:endParaRPr lang="en-US" b="1" dirty="0">
              <a:solidFill>
                <a:srgbClr val="000408"/>
              </a:solidFill>
              <a:latin typeface="+mn-lt"/>
              <a:cs typeface="Arial" pitchFamily="34" charset="0"/>
            </a:endParaRPr>
          </a:p>
          <a:p>
            <a:pPr eaLnBrk="1" hangingPunct="1">
              <a:lnSpc>
                <a:spcPct val="108000"/>
              </a:lnSpc>
              <a:spcBef>
                <a:spcPts val="0"/>
              </a:spcBef>
              <a:spcAft>
                <a:spcPts val="600"/>
              </a:spcAft>
            </a:pPr>
            <a:r>
              <a:rPr lang="en-US" dirty="0">
                <a:solidFill>
                  <a:srgbClr val="000408"/>
                </a:solidFill>
                <a:latin typeface="+mn-lt"/>
                <a:cs typeface="Arial" pitchFamily="34" charset="0"/>
              </a:rPr>
              <a:t>That is the reality</a:t>
            </a:r>
            <a:r>
              <a:rPr lang="en-US" baseline="0" dirty="0">
                <a:solidFill>
                  <a:srgbClr val="000408"/>
                </a:solidFill>
                <a:latin typeface="+mn-lt"/>
                <a:cs typeface="Arial" pitchFamily="34" charset="0"/>
              </a:rPr>
              <a:t> of market results, but what about actual investor results? </a:t>
            </a:r>
          </a:p>
          <a:p>
            <a:pPr eaLnBrk="1" hangingPunct="1">
              <a:lnSpc>
                <a:spcPct val="108000"/>
              </a:lnSpc>
              <a:spcBef>
                <a:spcPts val="0"/>
              </a:spcBef>
              <a:spcAft>
                <a:spcPts val="600"/>
              </a:spcAft>
            </a:pPr>
            <a:r>
              <a:rPr lang="en-US" dirty="0">
                <a:solidFill>
                  <a:srgbClr val="000408"/>
                </a:solidFill>
                <a:latin typeface="+mn-lt"/>
                <a:cs typeface="Arial" pitchFamily="34" charset="0"/>
              </a:rPr>
              <a:t>Let’s quantify the effects for the average investor. The financial research firm </a:t>
            </a:r>
            <a:r>
              <a:rPr lang="en-US" dirty="0" err="1">
                <a:solidFill>
                  <a:srgbClr val="000408"/>
                </a:solidFill>
                <a:latin typeface="+mn-lt"/>
                <a:cs typeface="Arial" pitchFamily="34" charset="0"/>
              </a:rPr>
              <a:t>Dalbar</a:t>
            </a:r>
            <a:r>
              <a:rPr lang="en-US" dirty="0">
                <a:solidFill>
                  <a:srgbClr val="000408"/>
                </a:solidFill>
                <a:latin typeface="+mn-lt"/>
                <a:cs typeface="Arial" pitchFamily="34" charset="0"/>
              </a:rPr>
              <a:t> </a:t>
            </a:r>
            <a:r>
              <a:rPr lang="en-US" baseline="0" dirty="0">
                <a:solidFill>
                  <a:srgbClr val="000408"/>
                </a:solidFill>
                <a:latin typeface="+mn-lt"/>
                <a:cs typeface="Arial" pitchFamily="34" charset="0"/>
              </a:rPr>
              <a:t>looked o</a:t>
            </a:r>
            <a:r>
              <a:rPr lang="en-US" dirty="0">
                <a:solidFill>
                  <a:srgbClr val="000408"/>
                </a:solidFill>
                <a:latin typeface="+mn-lt"/>
                <a:cs typeface="Arial" pitchFamily="34" charset="0"/>
              </a:rPr>
              <a:t>ver a 20-year period, from 1999 to 2019:</a:t>
            </a:r>
          </a:p>
          <a:p>
            <a:pPr marL="171450" indent="-171450" eaLnBrk="1" hangingPunct="1">
              <a:lnSpc>
                <a:spcPct val="108000"/>
              </a:lnSpc>
              <a:spcBef>
                <a:spcPts val="0"/>
              </a:spcBef>
              <a:spcAft>
                <a:spcPts val="600"/>
              </a:spcAft>
              <a:buFont typeface="Arial" panose="020B0604020202020204" pitchFamily="34" charset="0"/>
              <a:buChar char="•"/>
            </a:pPr>
            <a:r>
              <a:rPr lang="en-US" dirty="0">
                <a:solidFill>
                  <a:srgbClr val="000408"/>
                </a:solidFill>
                <a:latin typeface="+mn-lt"/>
                <a:cs typeface="Arial" pitchFamily="34" charset="0"/>
              </a:rPr>
              <a:t>High yield bonds actually outperformed equities over the past 20 years</a:t>
            </a:r>
          </a:p>
          <a:p>
            <a:pPr marL="171450" indent="-171450" eaLnBrk="1" hangingPunct="1">
              <a:lnSpc>
                <a:spcPct val="108000"/>
              </a:lnSpc>
              <a:spcBef>
                <a:spcPts val="0"/>
              </a:spcBef>
              <a:spcAft>
                <a:spcPts val="600"/>
              </a:spcAft>
              <a:buFont typeface="Arial" panose="020B0604020202020204" pitchFamily="34" charset="0"/>
              <a:buChar char="•"/>
            </a:pPr>
            <a:r>
              <a:rPr lang="en-US" dirty="0">
                <a:solidFill>
                  <a:srgbClr val="000408"/>
                </a:solidFill>
                <a:latin typeface="+mn-lt"/>
                <a:cs typeface="Arial" pitchFamily="34" charset="0"/>
              </a:rPr>
              <a:t>The S&amp;P 500 Index gained an average of 6.1%, </a:t>
            </a:r>
            <a:r>
              <a:rPr lang="en-US" baseline="0" dirty="0">
                <a:solidFill>
                  <a:srgbClr val="000408"/>
                </a:solidFill>
                <a:latin typeface="+mn-lt"/>
                <a:cs typeface="Arial" pitchFamily="34" charset="0"/>
              </a:rPr>
              <a:t>stocks beat bonds, US stocks beat international equities and inflation ate away at our purchasing power. </a:t>
            </a:r>
          </a:p>
          <a:p>
            <a:pPr marL="171450" indent="-171450" eaLnBrk="1" hangingPunct="1">
              <a:lnSpc>
                <a:spcPct val="108000"/>
              </a:lnSpc>
              <a:spcBef>
                <a:spcPts val="0"/>
              </a:spcBef>
              <a:spcAft>
                <a:spcPts val="600"/>
              </a:spcAft>
              <a:buFont typeface="Arial" panose="020B0604020202020204" pitchFamily="34" charset="0"/>
              <a:buChar char="•"/>
            </a:pPr>
            <a:r>
              <a:rPr lang="en-US" baseline="0" dirty="0">
                <a:solidFill>
                  <a:srgbClr val="000408"/>
                </a:solidFill>
                <a:latin typeface="+mn-lt"/>
                <a:cs typeface="Arial" pitchFamily="34" charset="0"/>
              </a:rPr>
              <a:t>However investor returns were dramatically less, coming in just above inflation at only 2.5%. </a:t>
            </a:r>
          </a:p>
          <a:p>
            <a:pPr defTabSz="914225" fontAlgn="base">
              <a:lnSpc>
                <a:spcPct val="108000"/>
              </a:lnSpc>
              <a:spcBef>
                <a:spcPts val="0"/>
              </a:spcBef>
              <a:spcAft>
                <a:spcPts val="600"/>
              </a:spcAft>
              <a:defRPr/>
            </a:pPr>
            <a:r>
              <a:rPr lang="en-US" dirty="0" err="1">
                <a:solidFill>
                  <a:srgbClr val="000408"/>
                </a:solidFill>
                <a:latin typeface="+mn-lt"/>
                <a:cs typeface="Arial" pitchFamily="34" charset="0"/>
              </a:rPr>
              <a:t>Dalbars</a:t>
            </a:r>
            <a:r>
              <a:rPr lang="en-US" dirty="0">
                <a:solidFill>
                  <a:srgbClr val="000408"/>
                </a:solidFill>
                <a:latin typeface="+mn-lt"/>
                <a:cs typeface="Arial" pitchFamily="34" charset="0"/>
              </a:rPr>
              <a:t> study has been done for almost 40 years.  Their results show that individual investors fall prey to </a:t>
            </a:r>
            <a:r>
              <a:rPr lang="en-US" b="0" i="0" dirty="0">
                <a:solidFill>
                  <a:srgbClr val="000408"/>
                </a:solidFill>
                <a:effectLst/>
                <a:latin typeface="+mn-lt"/>
              </a:rPr>
              <a:t>market timing and performance chasing.  </a:t>
            </a:r>
          </a:p>
          <a:p>
            <a:pPr defTabSz="914225" fontAlgn="base">
              <a:lnSpc>
                <a:spcPct val="108000"/>
              </a:lnSpc>
              <a:spcBef>
                <a:spcPts val="0"/>
              </a:spcBef>
              <a:spcAft>
                <a:spcPts val="600"/>
              </a:spcAft>
              <a:defRPr/>
            </a:pPr>
            <a:r>
              <a:rPr lang="en-US" b="0" i="0" dirty="0">
                <a:solidFill>
                  <a:srgbClr val="000408"/>
                </a:solidFill>
                <a:effectLst/>
                <a:latin typeface="+mn-lt"/>
                <a:cs typeface="Arial" pitchFamily="34" charset="0"/>
              </a:rPr>
              <a:t>They </a:t>
            </a:r>
            <a:r>
              <a:rPr lang="en-US" dirty="0">
                <a:solidFill>
                  <a:srgbClr val="000408"/>
                </a:solidFill>
                <a:latin typeface="+mn-lt"/>
                <a:cs typeface="Arial" pitchFamily="34" charset="0"/>
              </a:rPr>
              <a:t>often overreact to near-term events rather than relying on the strength of the market to perform over time.</a:t>
            </a:r>
            <a:r>
              <a:rPr lang="en-US" b="0" baseline="0" dirty="0">
                <a:solidFill>
                  <a:srgbClr val="000408"/>
                </a:solidFill>
                <a:latin typeface="+mn-lt"/>
              </a:rPr>
              <a:t> </a:t>
            </a:r>
          </a:p>
          <a:p>
            <a:pPr defTabSz="914225" fontAlgn="base">
              <a:lnSpc>
                <a:spcPct val="108000"/>
              </a:lnSpc>
              <a:spcBef>
                <a:spcPts val="0"/>
              </a:spcBef>
              <a:spcAft>
                <a:spcPts val="600"/>
              </a:spcAft>
              <a:defRPr/>
            </a:pPr>
            <a:r>
              <a:rPr lang="en-US" b="0" baseline="0" dirty="0">
                <a:solidFill>
                  <a:srgbClr val="000408"/>
                </a:solidFill>
                <a:latin typeface="+mn-lt"/>
              </a:rPr>
              <a:t>They tend to buy high in times when the market is up and they sell low at times when the market is down.  They do this out of emotion.  </a:t>
            </a:r>
          </a:p>
          <a:p>
            <a:pPr defTabSz="914225" fontAlgn="base">
              <a:lnSpc>
                <a:spcPct val="108000"/>
              </a:lnSpc>
              <a:spcBef>
                <a:spcPts val="0"/>
              </a:spcBef>
              <a:spcAft>
                <a:spcPts val="600"/>
              </a:spcAft>
              <a:defRPr/>
            </a:pPr>
            <a:r>
              <a:rPr lang="en-US" b="0" baseline="0" dirty="0">
                <a:solidFill>
                  <a:srgbClr val="000408"/>
                </a:solidFill>
                <a:latin typeface="+mn-lt"/>
              </a:rPr>
              <a:t>We have access to information in real time but don’t understand how to interpret it and what it means.  We also lack the necessary discipline to capture the benefits of stock market investing over the long term. </a:t>
            </a:r>
          </a:p>
          <a:p>
            <a:pPr defTabSz="914225" fontAlgn="base">
              <a:lnSpc>
                <a:spcPct val="108000"/>
              </a:lnSpc>
              <a:spcBef>
                <a:spcPts val="0"/>
              </a:spcBef>
              <a:spcAft>
                <a:spcPts val="600"/>
              </a:spcAft>
              <a:defRPr/>
            </a:pPr>
            <a:r>
              <a:rPr lang="en-US" b="0" i="0" dirty="0">
                <a:solidFill>
                  <a:srgbClr val="000408"/>
                </a:solidFill>
                <a:effectLst/>
                <a:latin typeface="+mn-lt"/>
              </a:rPr>
              <a:t>Investment results are more dependent on investor behavior than on fund performance.</a:t>
            </a:r>
            <a:endParaRPr lang="en-US" b="0" baseline="0" dirty="0">
              <a:solidFill>
                <a:srgbClr val="000408"/>
              </a:solidFill>
              <a:latin typeface="+mn-lt"/>
            </a:endParaRPr>
          </a:p>
          <a:p>
            <a:pPr defTabSz="914225" fontAlgn="base">
              <a:spcBef>
                <a:spcPct val="30000"/>
              </a:spcBef>
              <a:spcAft>
                <a:spcPct val="0"/>
              </a:spcAft>
              <a:defRPr/>
            </a:pPr>
            <a:r>
              <a:rPr lang="en-US" b="0" baseline="0" dirty="0">
                <a:solidFill>
                  <a:srgbClr val="000408"/>
                </a:solidFill>
                <a:latin typeface="+mn-lt"/>
              </a:rPr>
              <a:t>And there has been no shortage of market events that lead to this type of behavior. </a:t>
            </a:r>
          </a:p>
        </p:txBody>
      </p:sp>
    </p:spTree>
    <p:extLst>
      <p:ext uri="{BB962C8B-B14F-4D97-AF65-F5344CB8AC3E}">
        <p14:creationId xmlns:p14="http://schemas.microsoft.com/office/powerpoint/2010/main" val="771202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Bef>
                <a:spcPts val="0"/>
              </a:spcBef>
              <a:spcAft>
                <a:spcPts val="600"/>
              </a:spcAft>
            </a:pPr>
            <a:r>
              <a:rPr lang="en-US" dirty="0"/>
              <a:t>It’s a natural response for individuals to want to pull money out of the stock market in a downturn.</a:t>
            </a:r>
          </a:p>
          <a:p>
            <a:pPr>
              <a:lnSpc>
                <a:spcPct val="108000"/>
              </a:lnSpc>
              <a:spcBef>
                <a:spcPts val="0"/>
              </a:spcBef>
              <a:spcAft>
                <a:spcPts val="600"/>
              </a:spcAft>
            </a:pPr>
            <a:r>
              <a:rPr lang="en-US" dirty="0"/>
              <a:t>This can lead to a reduction in long-term returns however.  When the market bounces back, it can happen suddenly and sharply. </a:t>
            </a:r>
          </a:p>
          <a:p>
            <a:r>
              <a:rPr lang="en-US" dirty="0"/>
              <a:t>Missing even a few trading days can cause us to miss some of the market’s biggest gains. </a:t>
            </a:r>
          </a:p>
          <a:p>
            <a:endParaRPr lang="en-US" dirty="0"/>
          </a:p>
          <a:p>
            <a:r>
              <a:rPr lang="en-US" dirty="0"/>
              <a:t>From the 20-year period from January 1, 1999 to December 31, 2019 there were 5,036 trading days… yet if an investor missed just the top 10 days that investors returns would be reduced by 50%. </a:t>
            </a:r>
          </a:p>
          <a:p>
            <a:endParaRPr lang="en-US" dirty="0"/>
          </a:p>
          <a:p>
            <a:r>
              <a:rPr lang="en-US" dirty="0"/>
              <a:t>This graph shows the average annual return in percentage and what $10,000 would be worth if fully invested, invested but missed the top 10 days, then top 20, and so forth. </a:t>
            </a:r>
          </a:p>
          <a:p>
            <a:endParaRPr lang="en-US" dirty="0"/>
          </a:p>
        </p:txBody>
      </p:sp>
      <p:sp>
        <p:nvSpPr>
          <p:cNvPr id="4" name="Slide Number Placeholder 3"/>
          <p:cNvSpPr>
            <a:spLocks noGrp="1"/>
          </p:cNvSpPr>
          <p:nvPr>
            <p:ph type="sldNum" sz="quarter" idx="5"/>
          </p:nvPr>
        </p:nvSpPr>
        <p:spPr/>
        <p:txBody>
          <a:bodyPr/>
          <a:lstStyle/>
          <a:p>
            <a:fld id="{6295394F-3ACB-4A71-ACE6-D95FE9B42A9E}" type="slidenum">
              <a:rPr lang="en-US" smtClean="0"/>
              <a:pPr/>
              <a:t>21</a:t>
            </a:fld>
            <a:endParaRPr lang="en-US"/>
          </a:p>
        </p:txBody>
      </p:sp>
    </p:spTree>
    <p:extLst>
      <p:ext uri="{BB962C8B-B14F-4D97-AF65-F5344CB8AC3E}">
        <p14:creationId xmlns:p14="http://schemas.microsoft.com/office/powerpoint/2010/main" val="424150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0" dirty="0"/>
              <a:t>Though the returns of the stock market can vary from year to year, the average returns for the S&amp;P 500 were positive for 76% of the 82 years shown (1937 – 2019).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The average annual return over these 82 years was 10.4%.</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KEY QUESTIONS:</a:t>
            </a:r>
          </a:p>
          <a:p>
            <a:pPr marL="171450" indent="-171450">
              <a:buFont typeface="Arial" panose="020B0604020202020204" pitchFamily="34" charset="0"/>
              <a:buChar char="•"/>
            </a:pPr>
            <a:r>
              <a:rPr lang="en-US" b="0" dirty="0"/>
              <a:t>Do you have the temperament to stay invested in retirement when markets fall?</a:t>
            </a:r>
          </a:p>
          <a:p>
            <a:pPr marL="171450" indent="-171450">
              <a:buFont typeface="Arial" panose="020B0604020202020204" pitchFamily="34" charset="0"/>
              <a:buChar char="•"/>
            </a:pPr>
            <a:r>
              <a:rPr lang="en-US" b="0" dirty="0"/>
              <a:t>Are you in a financial position to stay invested in equities to benefit from the long term return potential of the stock market?</a:t>
            </a:r>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5" name="Slide Number Placeholder 4"/>
          <p:cNvSpPr>
            <a:spLocks noGrp="1"/>
          </p:cNvSpPr>
          <p:nvPr>
            <p:ph type="sldNum" sz="quarter" idx="10"/>
          </p:nvPr>
        </p:nvSpPr>
        <p:spPr/>
        <p:txBody>
          <a:bodyPr/>
          <a:lstStyle/>
          <a:p>
            <a:fld id="{14E192E1-6B38-474B-ABF4-82229EA59B63}" type="slidenum">
              <a:rPr lang="en-US" smtClean="0"/>
              <a:pPr/>
              <a:t>22</a:t>
            </a:fld>
            <a:endParaRPr lang="en-US" dirty="0"/>
          </a:p>
        </p:txBody>
      </p:sp>
    </p:spTree>
    <p:extLst>
      <p:ext uri="{BB962C8B-B14F-4D97-AF65-F5344CB8AC3E}">
        <p14:creationId xmlns:p14="http://schemas.microsoft.com/office/powerpoint/2010/main" val="3135410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i="0" dirty="0">
                <a:solidFill>
                  <a:srgbClr val="202124"/>
                </a:solidFill>
                <a:effectLst/>
                <a:latin typeface="Roboto" panose="02000000000000000000" pitchFamily="2" charset="0"/>
              </a:rPr>
              <a:t>The risk that the future real value (after inflation) of an investment, asset, or income stream will be reduced by unanticipated inflation</a:t>
            </a:r>
            <a:r>
              <a:rPr lang="en-US" b="0" i="0" dirty="0">
                <a:solidFill>
                  <a:srgbClr val="202124"/>
                </a:solidFill>
                <a:effectLst/>
                <a:latin typeface="Roboto" panose="02000000000000000000" pitchFamily="2" charset="0"/>
              </a:rPr>
              <a:t>.</a:t>
            </a:r>
            <a:endParaRPr lang="en-US" baseline="0" dirty="0"/>
          </a:p>
          <a:p>
            <a:endParaRPr lang="en-US" b="1" baseline="0" dirty="0"/>
          </a:p>
          <a:p>
            <a:pPr>
              <a:lnSpc>
                <a:spcPct val="108000"/>
              </a:lnSpc>
              <a:spcBef>
                <a:spcPts val="0"/>
              </a:spcBef>
              <a:spcAft>
                <a:spcPts val="600"/>
              </a:spcAft>
            </a:pPr>
            <a:r>
              <a:rPr lang="en-US" b="1" baseline="0" dirty="0"/>
              <a:t>Read Slide</a:t>
            </a:r>
          </a:p>
          <a:p>
            <a:pPr>
              <a:lnSpc>
                <a:spcPct val="108000"/>
              </a:lnSpc>
              <a:spcBef>
                <a:spcPts val="0"/>
              </a:spcBef>
              <a:spcAft>
                <a:spcPts val="600"/>
              </a:spcAft>
            </a:pPr>
            <a:r>
              <a:rPr lang="en-US" b="0" baseline="0" dirty="0"/>
              <a:t>The CPI measures a basket of goods and services and the price change in these goods over the course of a year. These include food products, gasoline, clothing, medical care and housing</a:t>
            </a:r>
          </a:p>
          <a:p>
            <a:pPr>
              <a:lnSpc>
                <a:spcPct val="108000"/>
              </a:lnSpc>
              <a:spcBef>
                <a:spcPts val="0"/>
              </a:spcBef>
              <a:spcAft>
                <a:spcPts val="600"/>
              </a:spcAft>
            </a:pPr>
            <a:r>
              <a:rPr lang="en-US" b="0" baseline="0" dirty="0"/>
              <a:t>The CPI-Elderly is a measure of the increase in costs for a basket of goods and services that are more commonly used by the elderly.  </a:t>
            </a:r>
          </a:p>
          <a:p>
            <a:pPr marL="171450" indent="-171450">
              <a:lnSpc>
                <a:spcPct val="108000"/>
              </a:lnSpc>
              <a:spcBef>
                <a:spcPts val="0"/>
              </a:spcBef>
              <a:spcAft>
                <a:spcPts val="600"/>
              </a:spcAft>
              <a:buFont typeface="Arial" panose="020B0604020202020204" pitchFamily="34" charset="0"/>
              <a:buChar char="•"/>
            </a:pPr>
            <a:r>
              <a:rPr lang="en-US" b="0" baseline="0" dirty="0"/>
              <a:t>It more heavily weights housing and healthcare, with less emphasis on gasoline, education and apparel.</a:t>
            </a:r>
          </a:p>
          <a:p>
            <a:pPr marL="0" indent="0">
              <a:buFont typeface="Arial" panose="020B0604020202020204" pitchFamily="34" charset="0"/>
              <a:buNone/>
            </a:pPr>
            <a:r>
              <a:rPr lang="en-US" b="0" baseline="0" dirty="0"/>
              <a:t>With a roughly 3% inflation rate, the cost of living will double in 24 years.  A person retiring on $70k at 65 will need approx. $140k in annual income at 89 to spend the same</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KEY QUESTIONS</a:t>
            </a:r>
          </a:p>
          <a:p>
            <a:pPr marL="171450" indent="-171450">
              <a:buFont typeface="Arial" panose="020B0604020202020204" pitchFamily="34" charset="0"/>
              <a:buChar char="•"/>
            </a:pPr>
            <a:r>
              <a:rPr lang="en-US" b="0" baseline="0" dirty="0"/>
              <a:t>Have I taken inflation into account in determining whether my income will be sufficient 20 or 30 years from now? </a:t>
            </a:r>
          </a:p>
          <a:p>
            <a:pPr marL="171450" indent="-171450">
              <a:buFont typeface="Arial" panose="020B0604020202020204" pitchFamily="34" charset="0"/>
              <a:buChar char="•"/>
            </a:pPr>
            <a:r>
              <a:rPr lang="en-US" b="0" baseline="0" dirty="0"/>
              <a:t>Which of my income sources are subject to losing purchasing power from inflation?</a:t>
            </a:r>
          </a:p>
          <a:p>
            <a:pPr marL="171450" indent="-171450">
              <a:buFont typeface="Arial" panose="020B0604020202020204" pitchFamily="34" charset="0"/>
              <a:buChar char="•"/>
            </a:pPr>
            <a:r>
              <a:rPr lang="en-US" b="0" baseline="0" dirty="0"/>
              <a:t>Which of our income sources will allow for increases in income over time?</a:t>
            </a:r>
          </a:p>
          <a:p>
            <a:pPr marL="171450" indent="-171450">
              <a:buFont typeface="Arial" panose="020B0604020202020204" pitchFamily="34" charset="0"/>
              <a:buChar char="•"/>
            </a:pPr>
            <a:r>
              <a:rPr lang="en-US" b="0" baseline="0" dirty="0"/>
              <a:t>How will I respond if inflation is much greater than expected during my retirement?</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b="1" i="0" dirty="0">
                <a:solidFill>
                  <a:srgbClr val="5F6368"/>
                </a:solidFill>
                <a:effectLst/>
                <a:latin typeface="+mn-lt"/>
              </a:rPr>
              <a:t>T</a:t>
            </a:r>
            <a:r>
              <a:rPr lang="en-US" b="1" i="0" dirty="0">
                <a:solidFill>
                  <a:srgbClr val="4D5156"/>
                </a:solidFill>
                <a:effectLst/>
                <a:latin typeface="+mn-lt"/>
              </a:rPr>
              <a:t>he risk that retirees will live long enough that they will deplete their retirement savings</a:t>
            </a:r>
          </a:p>
          <a:p>
            <a:r>
              <a:rPr lang="en-US" baseline="0" dirty="0">
                <a:latin typeface="+mn-lt"/>
              </a:rPr>
              <a:t>One of the issues that married couples need to deal with is longevity.  </a:t>
            </a:r>
          </a:p>
          <a:p>
            <a:r>
              <a:rPr lang="en-US" baseline="0" dirty="0">
                <a:latin typeface="+mn-lt"/>
              </a:rPr>
              <a:t>If you are a relatively healthy 65-year old couple, there is a 50% chance that one of you will live to age 93.  That’s almost 30 years.  How do you ensure you are able to generate rising income for this period?</a:t>
            </a:r>
          </a:p>
          <a:p>
            <a:endParaRPr lang="en-US" baseline="0" dirty="0">
              <a:latin typeface="+mn-lt"/>
            </a:endParaRPr>
          </a:p>
          <a:p>
            <a:pPr>
              <a:lnSpc>
                <a:spcPct val="108000"/>
              </a:lnSpc>
              <a:spcBef>
                <a:spcPts val="0"/>
              </a:spcBef>
              <a:spcAft>
                <a:spcPts val="600"/>
              </a:spcAft>
            </a:pPr>
            <a:r>
              <a:rPr lang="en-US" b="1" baseline="0" dirty="0">
                <a:latin typeface="+mn-lt"/>
              </a:rPr>
              <a:t>FOR WOMEN:</a:t>
            </a:r>
          </a:p>
          <a:p>
            <a:pPr marL="237127" indent="-237127">
              <a:lnSpc>
                <a:spcPct val="108000"/>
              </a:lnSpc>
              <a:spcBef>
                <a:spcPts val="0"/>
              </a:spcBef>
              <a:spcAft>
                <a:spcPts val="600"/>
              </a:spcAft>
              <a:buFont typeface="Arial" pitchFamily="34" charset="0"/>
              <a:buChar char="•"/>
            </a:pPr>
            <a:r>
              <a:rPr lang="en-US" dirty="0">
                <a:latin typeface="+mn-lt"/>
                <a:ea typeface="ＭＳ Ｐゴシック" charset="-128"/>
                <a:cs typeface="ＭＳ Ｐゴシック"/>
              </a:rPr>
              <a:t>More than two-thirds of American age 85 or older are women. </a:t>
            </a:r>
          </a:p>
          <a:p>
            <a:pPr marL="237127" indent="-237127">
              <a:lnSpc>
                <a:spcPct val="108000"/>
              </a:lnSpc>
              <a:spcBef>
                <a:spcPts val="0"/>
              </a:spcBef>
              <a:spcAft>
                <a:spcPts val="600"/>
              </a:spcAft>
              <a:buFont typeface="Arial" pitchFamily="34" charset="0"/>
              <a:buChar char="•"/>
            </a:pPr>
            <a:r>
              <a:rPr lang="en-US" dirty="0">
                <a:latin typeface="+mn-lt"/>
                <a:ea typeface="ＭＳ Ｐゴシック" charset="-128"/>
                <a:cs typeface="ＭＳ Ｐゴシック"/>
              </a:rPr>
              <a:t>Eight out of 10 centenarians are women. </a:t>
            </a:r>
          </a:p>
          <a:p>
            <a:pPr marL="237127" indent="-237127">
              <a:lnSpc>
                <a:spcPct val="108000"/>
              </a:lnSpc>
              <a:spcBef>
                <a:spcPts val="0"/>
              </a:spcBef>
              <a:spcAft>
                <a:spcPts val="600"/>
              </a:spcAft>
              <a:buFont typeface="Arial" pitchFamily="34" charset="0"/>
              <a:buChar char="•"/>
            </a:pPr>
            <a:r>
              <a:rPr lang="en-US" dirty="0">
                <a:latin typeface="+mn-lt"/>
                <a:ea typeface="ＭＳ Ｐゴシック" charset="-128"/>
                <a:cs typeface="ＭＳ Ｐゴシック"/>
              </a:rPr>
              <a:t>50% of women will live past 90, 25% of women will live past 95. Half of women over age 65 will outlive their husband by 15 years</a:t>
            </a:r>
          </a:p>
          <a:p>
            <a:pPr marL="237127" indent="-237127">
              <a:lnSpc>
                <a:spcPct val="108000"/>
              </a:lnSpc>
              <a:spcBef>
                <a:spcPts val="0"/>
              </a:spcBef>
              <a:spcAft>
                <a:spcPts val="600"/>
              </a:spcAft>
              <a:buFont typeface="Arial" pitchFamily="34" charset="0"/>
              <a:buChar char="•"/>
            </a:pPr>
            <a:endParaRPr lang="en-US" dirty="0">
              <a:latin typeface="+mn-lt"/>
              <a:ea typeface="ＭＳ Ｐゴシック" charset="-128"/>
            </a:endParaRPr>
          </a:p>
          <a:p>
            <a:pPr marL="0" indent="0">
              <a:lnSpc>
                <a:spcPct val="108000"/>
              </a:lnSpc>
              <a:spcBef>
                <a:spcPts val="0"/>
              </a:spcBef>
              <a:spcAft>
                <a:spcPts val="600"/>
              </a:spcAft>
              <a:buFont typeface="Arial" pitchFamily="34" charset="0"/>
              <a:buNone/>
            </a:pPr>
            <a:r>
              <a:rPr lang="en-US" dirty="0">
                <a:latin typeface="+mn-lt"/>
                <a:ea typeface="ＭＳ Ｐゴシック" charset="-128"/>
              </a:rPr>
              <a:t>KEY QUESTIONS</a:t>
            </a:r>
          </a:p>
          <a:p>
            <a:pPr marL="171450" indent="-171450">
              <a:lnSpc>
                <a:spcPct val="108000"/>
              </a:lnSpc>
              <a:spcBef>
                <a:spcPts val="0"/>
              </a:spcBef>
              <a:spcAft>
                <a:spcPts val="600"/>
              </a:spcAft>
              <a:buFont typeface="Arial" panose="020B0604020202020204" pitchFamily="34" charset="0"/>
              <a:buChar char="•"/>
            </a:pPr>
            <a:r>
              <a:rPr lang="en-US" dirty="0">
                <a:latin typeface="+mn-lt"/>
                <a:ea typeface="ＭＳ Ｐゴシック" charset="-128"/>
              </a:rPr>
              <a:t>Will the income to the surviving spouse be sufficient to continue their lifestyle?</a:t>
            </a:r>
          </a:p>
          <a:p>
            <a:pPr marL="171450" indent="-171450">
              <a:lnSpc>
                <a:spcPct val="108000"/>
              </a:lnSpc>
              <a:spcBef>
                <a:spcPts val="0"/>
              </a:spcBef>
              <a:spcAft>
                <a:spcPts val="600"/>
              </a:spcAft>
              <a:buFont typeface="Arial" panose="020B0604020202020204" pitchFamily="34" charset="0"/>
              <a:buChar char="•"/>
            </a:pPr>
            <a:r>
              <a:rPr lang="en-US" dirty="0">
                <a:latin typeface="+mn-lt"/>
                <a:ea typeface="ＭＳ Ｐゴシック" charset="-128"/>
              </a:rPr>
              <a:t>Do we have pensions or annuities that may only pay out over one lifetime?</a:t>
            </a:r>
          </a:p>
          <a:p>
            <a:pPr marL="171450" indent="-171450">
              <a:lnSpc>
                <a:spcPct val="108000"/>
              </a:lnSpc>
              <a:spcBef>
                <a:spcPts val="0"/>
              </a:spcBef>
              <a:spcAft>
                <a:spcPts val="600"/>
              </a:spcAft>
              <a:buFont typeface="Arial" panose="020B0604020202020204" pitchFamily="34" charset="0"/>
              <a:buChar char="•"/>
            </a:pPr>
            <a:r>
              <a:rPr lang="en-US" dirty="0">
                <a:latin typeface="+mn-lt"/>
                <a:ea typeface="ＭＳ Ｐゴシック" charset="-128"/>
              </a:rPr>
              <a:t>Can we maximize guaranteed income sources now to ensure the surviving spouse is protected?  (SS at age 70 for primary breadwinner?)</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2EFFC23F-5FC2-43E2-B6DE-57C98F9F4DE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08000"/>
              </a:lnSpc>
              <a:spcBef>
                <a:spcPts val="0"/>
              </a:spcBef>
              <a:spcAft>
                <a:spcPts val="600"/>
              </a:spcAft>
            </a:pPr>
            <a:r>
              <a:rPr lang="en-US" b="1" dirty="0"/>
              <a:t>The risk that retirees will withdraw too much (or too little) and deplete their assets</a:t>
            </a:r>
          </a:p>
          <a:p>
            <a:pPr marL="171450" indent="-171450">
              <a:lnSpc>
                <a:spcPct val="108000"/>
              </a:lnSpc>
              <a:spcBef>
                <a:spcPts val="0"/>
              </a:spcBef>
              <a:spcAft>
                <a:spcPts val="600"/>
              </a:spcAft>
              <a:buFont typeface="Arial" panose="020B0604020202020204" pitchFamily="34" charset="0"/>
              <a:buChar char="•"/>
            </a:pPr>
            <a:r>
              <a:rPr lang="en-US" b="0" dirty="0"/>
              <a:t>Withdrawing too much causes obvious problems.  Withdrawing too little due to fear about running out of money can cause retirees to unnecessarily limit their spending and lifestyle</a:t>
            </a:r>
          </a:p>
          <a:p>
            <a:pPr>
              <a:lnSpc>
                <a:spcPct val="108000"/>
              </a:lnSpc>
              <a:spcBef>
                <a:spcPts val="0"/>
              </a:spcBef>
              <a:spcAft>
                <a:spcPts val="600"/>
              </a:spcAft>
            </a:pPr>
            <a:r>
              <a:rPr lang="en-US" dirty="0"/>
              <a:t>In order to determine if you are in position to retire, you will need to make some assumptions about how much you can safely withdraw from investments each year.</a:t>
            </a:r>
          </a:p>
          <a:p>
            <a:pPr>
              <a:lnSpc>
                <a:spcPct val="108000"/>
              </a:lnSpc>
              <a:spcBef>
                <a:spcPts val="0"/>
              </a:spcBef>
              <a:spcAft>
                <a:spcPts val="600"/>
              </a:spcAft>
            </a:pPr>
            <a:r>
              <a:rPr lang="en-US" dirty="0"/>
              <a:t>There has been a long debate about the amount you can safely withdraw from your portfolio so it lasts for the rest of your life  </a:t>
            </a:r>
          </a:p>
          <a:p>
            <a:pPr>
              <a:lnSpc>
                <a:spcPct val="108000"/>
              </a:lnSpc>
              <a:spcBef>
                <a:spcPts val="0"/>
              </a:spcBef>
              <a:spcAft>
                <a:spcPts val="600"/>
              </a:spcAft>
            </a:pPr>
            <a:r>
              <a:rPr lang="en-US" dirty="0"/>
              <a:t>In theory, a safe withdrawal rate is the maximum amount of money you can withdraw from a retirement portfolio with zero probability of depleting these savings during your lifetime.</a:t>
            </a:r>
            <a:r>
              <a:rPr lang="en-US" baseline="0" dirty="0"/>
              <a:t> </a:t>
            </a:r>
          </a:p>
          <a:p>
            <a:pPr marL="171450" indent="-171450">
              <a:lnSpc>
                <a:spcPct val="108000"/>
              </a:lnSpc>
              <a:spcBef>
                <a:spcPts val="0"/>
              </a:spcBef>
              <a:spcAft>
                <a:spcPts val="600"/>
              </a:spcAft>
              <a:buFont typeface="Arial" panose="020B0604020202020204" pitchFamily="34" charset="0"/>
              <a:buChar char="•"/>
            </a:pPr>
            <a:r>
              <a:rPr lang="en-US" baseline="0" dirty="0"/>
              <a:t>Also referred to as a “Sustainable Withdrawal Rate.” </a:t>
            </a:r>
          </a:p>
          <a:p>
            <a:pPr>
              <a:lnSpc>
                <a:spcPct val="108000"/>
              </a:lnSpc>
              <a:spcBef>
                <a:spcPts val="0"/>
              </a:spcBef>
              <a:spcAft>
                <a:spcPts val="600"/>
              </a:spcAft>
            </a:pPr>
            <a:r>
              <a:rPr lang="en-US" dirty="0"/>
              <a:t>As you can see, over time, financial experts</a:t>
            </a:r>
            <a:r>
              <a:rPr lang="en-US" baseline="0" dirty="0"/>
              <a:t> have had different opinions on what a safe withdrawal rate is, depending on the current market conditions. </a:t>
            </a:r>
          </a:p>
          <a:p>
            <a:pPr>
              <a:lnSpc>
                <a:spcPct val="108000"/>
              </a:lnSpc>
              <a:spcBef>
                <a:spcPts val="0"/>
              </a:spcBef>
              <a:spcAft>
                <a:spcPts val="600"/>
              </a:spcAft>
            </a:pPr>
            <a:r>
              <a:rPr lang="en-US" dirty="0"/>
              <a:t>In the past, a safe withdrawal rate has been viewed as being as high as almost 6%. </a:t>
            </a:r>
          </a:p>
          <a:p>
            <a:pPr>
              <a:lnSpc>
                <a:spcPct val="108000"/>
              </a:lnSpc>
              <a:spcBef>
                <a:spcPts val="0"/>
              </a:spcBef>
              <a:spcAft>
                <a:spcPts val="600"/>
              </a:spcAft>
            </a:pPr>
            <a:r>
              <a:rPr lang="en-US" dirty="0"/>
              <a:t>In today’s low interest rate environment, the latest estimates are actually lower than 3%. </a:t>
            </a:r>
          </a:p>
          <a:p>
            <a:r>
              <a:rPr lang="en-US" dirty="0"/>
              <a:t>This may change again as bond yields increase over time</a:t>
            </a:r>
          </a:p>
        </p:txBody>
      </p:sp>
      <p:sp>
        <p:nvSpPr>
          <p:cNvPr id="4" name="Slide Number Placeholder 3"/>
          <p:cNvSpPr>
            <a:spLocks noGrp="1"/>
          </p:cNvSpPr>
          <p:nvPr>
            <p:ph type="sldNum" sz="quarter" idx="10"/>
          </p:nvPr>
        </p:nvSpPr>
        <p:spPr/>
        <p:txBody>
          <a:bodyPr/>
          <a:lstStyle/>
          <a:p>
            <a:pPr defTabSz="920435">
              <a:defRPr/>
            </a:pPr>
            <a:fld id="{14E192E1-6B38-474B-ABF4-82229EA59B63}" type="slidenum">
              <a:rPr lang="en-US">
                <a:solidFill>
                  <a:prstClr val="black"/>
                </a:solidFill>
                <a:latin typeface="Arial"/>
              </a:rPr>
              <a:pPr defTabSz="920435">
                <a:defRPr/>
              </a:pPr>
              <a:t>25</a:t>
            </a:fld>
            <a:endParaRPr lang="en-US" dirty="0">
              <a:solidFill>
                <a:prstClr val="black"/>
              </a:solidFill>
              <a:latin typeface="Arial"/>
            </a:endParaRPr>
          </a:p>
        </p:txBody>
      </p:sp>
    </p:spTree>
    <p:extLst>
      <p:ext uri="{BB962C8B-B14F-4D97-AF65-F5344CB8AC3E}">
        <p14:creationId xmlns:p14="http://schemas.microsoft.com/office/powerpoint/2010/main" val="436073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Bef>
                <a:spcPts val="0"/>
              </a:spcBef>
              <a:spcAft>
                <a:spcPts val="600"/>
              </a:spcAft>
            </a:pPr>
            <a:r>
              <a:rPr lang="en-US" dirty="0"/>
              <a:t>T. Rowe Price did some research of their own on this topic and tried to help investors identify the optimal stock to bond mix for their retirement portfolio.</a:t>
            </a:r>
          </a:p>
          <a:p>
            <a:pPr>
              <a:lnSpc>
                <a:spcPct val="108000"/>
              </a:lnSpc>
              <a:spcBef>
                <a:spcPts val="0"/>
              </a:spcBef>
              <a:spcAft>
                <a:spcPts val="600"/>
              </a:spcAft>
            </a:pPr>
            <a:r>
              <a:rPr lang="en-US" dirty="0"/>
              <a:t>As you can see, there is no one right solution for everybody.  Generally speaking, the higher the withdrawal rate the higher the allocation should be to stocks.</a:t>
            </a:r>
          </a:p>
          <a:p>
            <a:pPr>
              <a:lnSpc>
                <a:spcPct val="108000"/>
              </a:lnSpc>
              <a:spcBef>
                <a:spcPts val="0"/>
              </a:spcBef>
              <a:spcAft>
                <a:spcPts val="600"/>
              </a:spcAft>
            </a:pPr>
            <a:r>
              <a:rPr lang="en-US" dirty="0"/>
              <a:t>While this chart shows the PERCENTAGE of times that success (or failure) occurred, it does not show the MAGNITUDE of the results.  </a:t>
            </a:r>
          </a:p>
          <a:p>
            <a:r>
              <a:rPr lang="en-US" dirty="0"/>
              <a:t>In portfolios with higher allocations to equities, the failures were often far more severe than in cases where the investor had a large allocation to bonds.</a:t>
            </a:r>
          </a:p>
          <a:p>
            <a:endParaRPr lang="en-US" dirty="0"/>
          </a:p>
          <a:p>
            <a:r>
              <a:rPr lang="en-US" b="1"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26</a:t>
            </a:fld>
            <a:endParaRPr lang="en-US" dirty="0"/>
          </a:p>
        </p:txBody>
      </p:sp>
    </p:spTree>
    <p:extLst>
      <p:ext uri="{BB962C8B-B14F-4D97-AF65-F5344CB8AC3E}">
        <p14:creationId xmlns:p14="http://schemas.microsoft.com/office/powerpoint/2010/main" val="1063023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think about safe withdrawal rate, we need to consider the RMDs we will be forced to take at age 72</a:t>
            </a:r>
          </a:p>
          <a:p>
            <a:r>
              <a:rPr lang="en-US" dirty="0"/>
              <a:t>According to the IRS tables, at age 72 those with IRAs and 401(k)s will need to withdraw a minimum of </a:t>
            </a:r>
            <a:r>
              <a:rPr lang="en-US" baseline="0" dirty="0"/>
              <a:t>3.9% of the value of the IRA.  </a:t>
            </a:r>
          </a:p>
          <a:p>
            <a:r>
              <a:rPr lang="en-US" baseline="0" dirty="0"/>
              <a:t>As you can see, the withdrawal quickly increases and very quickly exceeds what is considered a sustainable withdrawal rates.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CF83923C-AEDE-40D2-8C43-00487DEC1771}" type="slidenum">
              <a:rPr lang="en-US" smtClean="0"/>
              <a:pPr/>
              <a:t>27</a:t>
            </a:fld>
            <a:endParaRPr lang="en-US"/>
          </a:p>
        </p:txBody>
      </p:sp>
    </p:spTree>
    <p:extLst>
      <p:ext uri="{BB962C8B-B14F-4D97-AF65-F5344CB8AC3E}">
        <p14:creationId xmlns:p14="http://schemas.microsoft.com/office/powerpoint/2010/main" val="3560313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422461"/>
            <a:ext cx="5617208" cy="4419277"/>
          </a:xfrm>
        </p:spPr>
        <p:txBody>
          <a:bodyPr>
            <a:noAutofit/>
          </a:bodyPr>
          <a:lstStyle/>
          <a:p>
            <a:pPr>
              <a:lnSpc>
                <a:spcPct val="108000"/>
              </a:lnSpc>
              <a:spcBef>
                <a:spcPts val="0"/>
              </a:spcBef>
              <a:spcAft>
                <a:spcPts val="600"/>
              </a:spcAft>
            </a:pPr>
            <a:r>
              <a:rPr lang="en-US" dirty="0">
                <a:latin typeface="+mn-lt"/>
              </a:rPr>
              <a:t>There are different ways to manage retirement risks.</a:t>
            </a:r>
          </a:p>
          <a:p>
            <a:pPr>
              <a:lnSpc>
                <a:spcPct val="108000"/>
              </a:lnSpc>
              <a:spcBef>
                <a:spcPts val="0"/>
              </a:spcBef>
              <a:spcAft>
                <a:spcPts val="600"/>
              </a:spcAft>
            </a:pPr>
            <a:r>
              <a:rPr lang="en-US" b="0" dirty="0">
                <a:latin typeface="+mn-lt"/>
              </a:rPr>
              <a:t>Try to </a:t>
            </a:r>
            <a:r>
              <a:rPr lang="en-US" b="1" dirty="0">
                <a:latin typeface="+mn-lt"/>
              </a:rPr>
              <a:t>Avoid</a:t>
            </a:r>
            <a:r>
              <a:rPr lang="en-US" dirty="0">
                <a:latin typeface="+mn-lt"/>
              </a:rPr>
              <a:t> it as much as possible.  </a:t>
            </a:r>
          </a:p>
          <a:p>
            <a:pPr marL="171450" indent="-171450">
              <a:lnSpc>
                <a:spcPct val="108000"/>
              </a:lnSpc>
              <a:spcBef>
                <a:spcPts val="0"/>
              </a:spcBef>
              <a:spcAft>
                <a:spcPts val="600"/>
              </a:spcAft>
              <a:buFont typeface="Arial" panose="020B0604020202020204" pitchFamily="34" charset="0"/>
              <a:buChar char="•"/>
            </a:pPr>
            <a:r>
              <a:rPr lang="en-US" dirty="0">
                <a:latin typeface="+mn-lt"/>
              </a:rPr>
              <a:t>Some do this by simply getting out of equities and investing in money market funds, CDs and Treasuries that are “low-risk” and offer security of principal. </a:t>
            </a:r>
          </a:p>
          <a:p>
            <a:pPr marL="171450" indent="-171450">
              <a:lnSpc>
                <a:spcPct val="108000"/>
              </a:lnSpc>
              <a:spcBef>
                <a:spcPts val="0"/>
              </a:spcBef>
              <a:spcAft>
                <a:spcPts val="600"/>
              </a:spcAft>
              <a:buFont typeface="Arial" panose="020B0604020202020204" pitchFamily="34" charset="0"/>
              <a:buChar char="•"/>
            </a:pPr>
            <a:r>
              <a:rPr lang="en-US" dirty="0">
                <a:latin typeface="+mn-lt"/>
              </a:rPr>
              <a:t>However, the cost of principal security is the risk that portfolio returns will be low, jeopardizing your financial goals and subjecting one to inflation risk. </a:t>
            </a:r>
          </a:p>
          <a:p>
            <a:pPr marL="171450" indent="-171450">
              <a:lnSpc>
                <a:spcPct val="108000"/>
              </a:lnSpc>
              <a:spcBef>
                <a:spcPts val="0"/>
              </a:spcBef>
              <a:spcAft>
                <a:spcPts val="600"/>
              </a:spcAft>
              <a:buFont typeface="Arial" panose="020B0604020202020204" pitchFamily="34" charset="0"/>
              <a:buChar char="•"/>
            </a:pPr>
            <a:r>
              <a:rPr lang="en-US" dirty="0">
                <a:latin typeface="+mn-lt"/>
              </a:rPr>
              <a:t>Acceptable option if assets or guaranteed income is great enough that no growth is required</a:t>
            </a:r>
          </a:p>
          <a:p>
            <a:pPr>
              <a:lnSpc>
                <a:spcPct val="108000"/>
              </a:lnSpc>
              <a:spcBef>
                <a:spcPts val="0"/>
              </a:spcBef>
              <a:spcAft>
                <a:spcPts val="600"/>
              </a:spcAft>
            </a:pPr>
            <a:r>
              <a:rPr lang="en-US" b="1" dirty="0">
                <a:latin typeface="+mn-lt"/>
              </a:rPr>
              <a:t>Retain</a:t>
            </a:r>
            <a:r>
              <a:rPr lang="en-US" dirty="0">
                <a:latin typeface="+mn-lt"/>
              </a:rPr>
              <a:t> it.  </a:t>
            </a:r>
          </a:p>
          <a:p>
            <a:pPr marL="171450" indent="-171450">
              <a:lnSpc>
                <a:spcPct val="108000"/>
              </a:lnSpc>
              <a:spcBef>
                <a:spcPts val="0"/>
              </a:spcBef>
              <a:spcAft>
                <a:spcPts val="600"/>
              </a:spcAft>
              <a:buFont typeface="Arial" panose="020B0604020202020204" pitchFamily="34" charset="0"/>
              <a:buChar char="•"/>
            </a:pPr>
            <a:r>
              <a:rPr lang="en-US" dirty="0">
                <a:latin typeface="+mn-lt"/>
              </a:rPr>
              <a:t>Investors who neither avoid nor transfer risk end up retaining risk and must manage their investment portfolios carefully. </a:t>
            </a:r>
          </a:p>
          <a:p>
            <a:pPr marL="171450" indent="-171450">
              <a:lnSpc>
                <a:spcPct val="108000"/>
              </a:lnSpc>
              <a:spcBef>
                <a:spcPts val="0"/>
              </a:spcBef>
              <a:spcAft>
                <a:spcPts val="600"/>
              </a:spcAft>
              <a:buFont typeface="Arial" panose="020B0604020202020204" pitchFamily="34" charset="0"/>
              <a:buChar char="•"/>
            </a:pPr>
            <a:r>
              <a:rPr lang="en-US" dirty="0">
                <a:latin typeface="+mn-lt"/>
              </a:rPr>
              <a:t>These retirees are subject to Market Risk, Sequence of Returns Risk, Interest Rate Risk, and the other risks we discussed. </a:t>
            </a:r>
          </a:p>
          <a:p>
            <a:pPr marL="171450" indent="-171450">
              <a:lnSpc>
                <a:spcPct val="108000"/>
              </a:lnSpc>
              <a:spcBef>
                <a:spcPts val="0"/>
              </a:spcBef>
              <a:spcAft>
                <a:spcPts val="600"/>
              </a:spcAft>
              <a:buFont typeface="Arial" panose="020B0604020202020204" pitchFamily="34" charset="0"/>
              <a:buChar char="•"/>
            </a:pPr>
            <a:r>
              <a:rPr lang="en-US" dirty="0">
                <a:latin typeface="+mn-lt"/>
              </a:rPr>
              <a:t>Investors who retain risk usually end up using investments such as equities, longer duration bonds or even alternative investments to generate the growth &amp; income needed to cover expenses. </a:t>
            </a:r>
          </a:p>
          <a:p>
            <a:pPr marL="171450" indent="-171450">
              <a:lnSpc>
                <a:spcPct val="108000"/>
              </a:lnSpc>
              <a:spcBef>
                <a:spcPts val="0"/>
              </a:spcBef>
              <a:spcAft>
                <a:spcPts val="600"/>
              </a:spcAft>
              <a:buFont typeface="Arial" panose="020B0604020202020204" pitchFamily="34" charset="0"/>
              <a:buChar char="•"/>
            </a:pPr>
            <a:r>
              <a:rPr lang="en-US" dirty="0">
                <a:latin typeface="+mn-lt"/>
              </a:rPr>
              <a:t>This strategy can work but there will be risk to capital and no guarantees.  Poor luck, unexpected market corrections, higher than planned inflation can disrupt the plan.</a:t>
            </a:r>
          </a:p>
          <a:p>
            <a:pPr>
              <a:lnSpc>
                <a:spcPct val="108000"/>
              </a:lnSpc>
              <a:spcBef>
                <a:spcPts val="0"/>
              </a:spcBef>
              <a:spcAft>
                <a:spcPts val="600"/>
              </a:spcAft>
            </a:pPr>
            <a:endParaRPr lang="en-US" dirty="0">
              <a:latin typeface="+mn-lt"/>
            </a:endParaRPr>
          </a:p>
          <a:p>
            <a:pPr>
              <a:lnSpc>
                <a:spcPct val="108000"/>
              </a:lnSpc>
              <a:spcBef>
                <a:spcPts val="0"/>
              </a:spcBef>
              <a:spcAft>
                <a:spcPts val="600"/>
              </a:spcAft>
            </a:pPr>
            <a:endParaRPr lang="en-US" dirty="0">
              <a:latin typeface="+mn-lt"/>
            </a:endParaRPr>
          </a:p>
          <a:p>
            <a:pPr>
              <a:lnSpc>
                <a:spcPct val="108000"/>
              </a:lnSpc>
              <a:spcBef>
                <a:spcPts val="0"/>
              </a:spcBef>
              <a:spcAft>
                <a:spcPts val="600"/>
              </a:spcAft>
            </a:pPr>
            <a:r>
              <a:rPr lang="en-US" b="1" dirty="0">
                <a:latin typeface="+mn-lt"/>
              </a:rPr>
              <a:t>[Click:]</a:t>
            </a:r>
          </a:p>
          <a:p>
            <a:pPr>
              <a:lnSpc>
                <a:spcPct val="108000"/>
              </a:lnSpc>
              <a:spcBef>
                <a:spcPts val="0"/>
              </a:spcBef>
              <a:spcAft>
                <a:spcPts val="600"/>
              </a:spcAft>
            </a:pPr>
            <a:r>
              <a:rPr lang="en-US" b="1" dirty="0">
                <a:latin typeface="+mn-lt"/>
              </a:rPr>
              <a:t>Transfer</a:t>
            </a:r>
            <a:r>
              <a:rPr lang="en-US" dirty="0">
                <a:latin typeface="+mn-lt"/>
              </a:rPr>
              <a:t> as much as possible.  </a:t>
            </a:r>
          </a:p>
          <a:p>
            <a:pPr marL="171450" indent="-171450">
              <a:lnSpc>
                <a:spcPct val="108000"/>
              </a:lnSpc>
              <a:spcBef>
                <a:spcPts val="0"/>
              </a:spcBef>
              <a:spcAft>
                <a:spcPts val="600"/>
              </a:spcAft>
              <a:buFont typeface="Arial" panose="020B0604020202020204" pitchFamily="34" charset="0"/>
              <a:buChar char="•"/>
            </a:pPr>
            <a:r>
              <a:rPr lang="en-US" dirty="0">
                <a:latin typeface="+mn-lt"/>
              </a:rPr>
              <a:t>It is possible to reduce your by transferring some of it to those better able to handle it. </a:t>
            </a:r>
          </a:p>
          <a:p>
            <a:pPr marL="171450" indent="-171450">
              <a:lnSpc>
                <a:spcPct val="108000"/>
              </a:lnSpc>
              <a:spcBef>
                <a:spcPts val="0"/>
              </a:spcBef>
              <a:spcAft>
                <a:spcPts val="600"/>
              </a:spcAft>
              <a:buFont typeface="Arial" panose="020B0604020202020204" pitchFamily="34" charset="0"/>
              <a:buChar char="•"/>
            </a:pPr>
            <a:r>
              <a:rPr lang="en-US" dirty="0">
                <a:latin typeface="+mn-lt"/>
              </a:rPr>
              <a:t>Each of us are different.  You know your personality.  In this strategy, you would work with your financial professional to identity risks of greatest concern and try to transfer them. </a:t>
            </a:r>
          </a:p>
          <a:p>
            <a:pPr marL="171450" indent="-171450">
              <a:lnSpc>
                <a:spcPct val="108000"/>
              </a:lnSpc>
              <a:spcBef>
                <a:spcPts val="0"/>
              </a:spcBef>
              <a:spcAft>
                <a:spcPts val="600"/>
              </a:spcAft>
              <a:buFont typeface="Arial" panose="020B0604020202020204" pitchFamily="34" charset="0"/>
              <a:buChar char="•"/>
            </a:pPr>
            <a:r>
              <a:rPr lang="en-US" dirty="0">
                <a:latin typeface="+mn-lt"/>
              </a:rPr>
              <a:t>Some risk can be offloaded for no cost:</a:t>
            </a:r>
          </a:p>
          <a:p>
            <a:pPr marL="628650" lvl="1" indent="-171450">
              <a:lnSpc>
                <a:spcPct val="108000"/>
              </a:lnSpc>
              <a:spcBef>
                <a:spcPts val="0"/>
              </a:spcBef>
              <a:spcAft>
                <a:spcPts val="600"/>
              </a:spcAft>
              <a:buFont typeface="Arial" panose="020B0604020202020204" pitchFamily="34" charset="0"/>
              <a:buChar char="•"/>
            </a:pPr>
            <a:r>
              <a:rPr lang="en-US" dirty="0">
                <a:latin typeface="+mn-lt"/>
              </a:rPr>
              <a:t>Taking SS at 70 to transfer longevity risk to the Fed. Gov.  </a:t>
            </a:r>
          </a:p>
          <a:p>
            <a:pPr marL="171450" lvl="0" indent="-171450">
              <a:lnSpc>
                <a:spcPct val="108000"/>
              </a:lnSpc>
              <a:spcBef>
                <a:spcPts val="0"/>
              </a:spcBef>
              <a:spcAft>
                <a:spcPts val="600"/>
              </a:spcAft>
              <a:buFont typeface="Arial" panose="020B0604020202020204" pitchFamily="34" charset="0"/>
              <a:buChar char="•"/>
            </a:pPr>
            <a:r>
              <a:rPr lang="en-US" dirty="0">
                <a:latin typeface="+mn-lt"/>
              </a:rPr>
              <a:t>In some cases, there will be a fee associated with this risk transfer:</a:t>
            </a:r>
          </a:p>
          <a:p>
            <a:pPr marL="628650" lvl="1" indent="-171450">
              <a:lnSpc>
                <a:spcPct val="108000"/>
              </a:lnSpc>
              <a:spcBef>
                <a:spcPts val="0"/>
              </a:spcBef>
              <a:spcAft>
                <a:spcPts val="600"/>
              </a:spcAft>
              <a:buFont typeface="Arial" panose="020B0604020202020204" pitchFamily="34" charset="0"/>
              <a:buChar char="•"/>
            </a:pPr>
            <a:r>
              <a:rPr lang="en-US" dirty="0">
                <a:latin typeface="+mn-lt"/>
              </a:rPr>
              <a:t>Using a reverse mortgage or annuity to provide additional guaranteed income (fees to insurance company and/or mortgage company)</a:t>
            </a:r>
          </a:p>
          <a:p>
            <a:pPr marL="171450" indent="-171450">
              <a:lnSpc>
                <a:spcPct val="108000"/>
              </a:lnSpc>
              <a:spcBef>
                <a:spcPts val="0"/>
              </a:spcBef>
              <a:spcAft>
                <a:spcPts val="600"/>
              </a:spcAft>
              <a:buFont typeface="Arial" panose="020B0604020202020204" pitchFamily="34" charset="0"/>
              <a:buChar char="•"/>
            </a:pPr>
            <a:r>
              <a:rPr lang="en-US" dirty="0">
                <a:latin typeface="+mn-lt"/>
              </a:rPr>
              <a:t>However, by transferring risk, an investor may achieve higher returns than are possible by avoiding risk, and with less volatility than if the risk was retained.</a:t>
            </a:r>
          </a:p>
          <a:p>
            <a:pPr marL="628650" lvl="1" indent="-171450">
              <a:buFont typeface="Arial" panose="020B0604020202020204" pitchFamily="34" charset="0"/>
              <a:buChar char="•"/>
            </a:pPr>
            <a:r>
              <a:rPr lang="en-US" dirty="0">
                <a:latin typeface="+mn-lt"/>
              </a:rPr>
              <a:t>Covering fixed expenses with guaranteed income sources may allow you to take more risk in your investment portfolio, with the possibility of higher returns, without worrying about market or sequence of return risk</a:t>
            </a:r>
          </a:p>
          <a:p>
            <a:pPr marL="628650" lvl="1" indent="-171450">
              <a:buFont typeface="Arial" panose="020B0604020202020204" pitchFamily="34" charset="0"/>
              <a:buChar char="•"/>
            </a:pPr>
            <a:endParaRPr lang="en-US" dirty="0">
              <a:latin typeface="+mn-lt"/>
            </a:endParaRPr>
          </a:p>
          <a:p>
            <a:pPr marL="0" lvl="1" indent="0">
              <a:buFont typeface="Arial" panose="020B0604020202020204" pitchFamily="34" charset="0"/>
              <a:buNone/>
            </a:pPr>
            <a:r>
              <a:rPr lang="en-US" dirty="0">
                <a:latin typeface="+mn-lt"/>
              </a:rPr>
              <a:t>Although we have clients that utilize all three approaches, the one that seems to provide the greatest peace of mind to our clients (any the one I recommend) is to transfer risk when possible.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95394F-3ACB-4A71-ACE6-D95FE9B42A9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72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b="1" dirty="0"/>
              <a:t>[Optional slide for use in the protection version of the deck only]</a:t>
            </a:r>
            <a:endParaRPr lang="en-US" dirty="0"/>
          </a:p>
          <a:p>
            <a:pPr marL="172582" indent="-172582">
              <a:buFont typeface="Arial" panose="020B0604020202020204" pitchFamily="34" charset="0"/>
              <a:buChar char="•"/>
            </a:pPr>
            <a:endParaRPr lang="en-US" dirty="0"/>
          </a:p>
          <a:p>
            <a:pPr marL="172582" indent="-172582">
              <a:buFont typeface="Arial" panose="020B0604020202020204" pitchFamily="34" charset="0"/>
              <a:buChar char="•"/>
            </a:pPr>
            <a:r>
              <a:rPr lang="en-US" dirty="0"/>
              <a:t>Let’s discuss how the typical index-linked variable annuity works. This is an illustration of the typical cap and buffer strategy. Most index-linked variable annuities are going to offer caps with a buffer. There are four outcomes in this strategy: </a:t>
            </a:r>
            <a:r>
              <a:rPr lang="en-US" b="1" dirty="0"/>
              <a:t>[click]</a:t>
            </a:r>
          </a:p>
          <a:p>
            <a:pPr marL="172582" indent="-172582">
              <a:buFont typeface="Arial" panose="020B0604020202020204" pitchFamily="34" charset="0"/>
              <a:buChar char="•"/>
            </a:pPr>
            <a:r>
              <a:rPr lang="en-US" dirty="0"/>
              <a:t>In an up market, if the index value grows less than the cap, the account is credited 100% of the gains at the end of the term.  If the index value grows more than the cap, the account is credited 100% up to that performance cap, this is the same method as in fixed indexed annuities. </a:t>
            </a:r>
            <a:r>
              <a:rPr lang="en-US" b="1" dirty="0"/>
              <a:t>[click]</a:t>
            </a:r>
          </a:p>
          <a:p>
            <a:pPr marL="172582" indent="-172582">
              <a:buFont typeface="Arial" panose="020B0604020202020204" pitchFamily="34" charset="0"/>
              <a:buChar char="•"/>
            </a:pPr>
            <a:r>
              <a:rPr lang="en-US" dirty="0"/>
              <a:t>Where it differs from FIAs is in down markets. Whereas FIAs provides 100% downside protection, with an index-linked variable annuity with a buffer, when the index value declines less than the buffer the client does not experience a loss. However, if the index value declines more than the buffer, the insurance company covers the loss up to the buffer, the account will be credited negative performance for losses beyond the buffer.</a:t>
            </a:r>
          </a:p>
          <a:p>
            <a:pPr marL="172582" indent="-172582">
              <a:buFont typeface="Arial" panose="020B0604020202020204" pitchFamily="34" charset="0"/>
              <a:buChar char="•"/>
            </a:pPr>
            <a:r>
              <a:rPr lang="en-US" dirty="0"/>
              <a:t>In this example you will notice that the account value outside of the index-linked variable annuity was just over $143,500. The index-linked variable annuity return $135,500.   Cap strategies do create a ceiling when the index performs well. Some of the new innovations that we will talk about offer 100% participation strategies, even strategies that have the opportunity to outperform the index. </a:t>
            </a:r>
          </a:p>
          <a:p>
            <a:endParaRPr lang="en-US" dirty="0"/>
          </a:p>
        </p:txBody>
      </p:sp>
      <p:sp>
        <p:nvSpPr>
          <p:cNvPr id="4" name="Slide Number Placeholder 3"/>
          <p:cNvSpPr>
            <a:spLocks noGrp="1"/>
          </p:cNvSpPr>
          <p:nvPr>
            <p:ph type="sldNum" sz="quarter" idx="5"/>
          </p:nvPr>
        </p:nvSpPr>
        <p:spPr/>
        <p:txBody>
          <a:bodyPr/>
          <a:lstStyle/>
          <a:p>
            <a:fld id="{6295394F-3ACB-4A71-ACE6-D95FE9B42A9E}" type="slidenum">
              <a:rPr lang="en-US" smtClean="0"/>
              <a:pPr/>
              <a:t>29</a:t>
            </a:fld>
            <a:endParaRPr lang="en-US"/>
          </a:p>
        </p:txBody>
      </p:sp>
    </p:spTree>
    <p:extLst>
      <p:ext uri="{BB962C8B-B14F-4D97-AF65-F5344CB8AC3E}">
        <p14:creationId xmlns:p14="http://schemas.microsoft.com/office/powerpoint/2010/main" val="363187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8000"/>
              </a:lnSpc>
              <a:spcBef>
                <a:spcPts val="0"/>
              </a:spcBef>
              <a:spcAft>
                <a:spcPts val="600"/>
              </a:spcAft>
            </a:pPr>
            <a:r>
              <a:rPr lang="en-US" dirty="0">
                <a:ea typeface="ＭＳ Ｐゴシック" pitchFamily="34" charset="-128"/>
              </a:rPr>
              <a:t>Check out our website and follow us on LinkedIn for regular market updates, as well as tips, strategies and information to help you get the most out of your retirement.</a:t>
            </a:r>
          </a:p>
          <a:p>
            <a:pPr>
              <a:lnSpc>
                <a:spcPct val="108000"/>
              </a:lnSpc>
              <a:spcBef>
                <a:spcPts val="0"/>
              </a:spcBef>
              <a:spcAft>
                <a:spcPts val="600"/>
              </a:spcAft>
            </a:pPr>
            <a:r>
              <a:rPr lang="en-US" dirty="0">
                <a:ea typeface="ＭＳ Ｐゴシック" pitchFamily="34" charset="-128"/>
              </a:rPr>
              <a:t>Handing out a survey post meeting.  Provide feedback, let me know what you would like to learn more about.  </a:t>
            </a:r>
          </a:p>
          <a:p>
            <a:pPr>
              <a:lnSpc>
                <a:spcPct val="108000"/>
              </a:lnSpc>
              <a:spcBef>
                <a:spcPts val="0"/>
              </a:spcBef>
              <a:spcAft>
                <a:spcPts val="600"/>
              </a:spcAft>
            </a:pPr>
            <a:r>
              <a:rPr lang="en-US" dirty="0">
                <a:ea typeface="ＭＳ Ｐゴシック" pitchFamily="34" charset="-128"/>
              </a:rPr>
              <a:t>If you would like to be added to our email newsletter to hear about future workshops and get our tips &amp; strategies in your inbox</a:t>
            </a:r>
          </a:p>
          <a:p>
            <a:pPr>
              <a:lnSpc>
                <a:spcPct val="108000"/>
              </a:lnSpc>
              <a:spcBef>
                <a:spcPts val="0"/>
              </a:spcBef>
              <a:spcAft>
                <a:spcPts val="600"/>
              </a:spcAft>
            </a:pPr>
            <a:r>
              <a:rPr lang="en-US" dirty="0">
                <a:ea typeface="ＭＳ Ｐゴシック" pitchFamily="34" charset="-128"/>
              </a:rPr>
              <a:t>Schedule a consult with us.  Why:</a:t>
            </a:r>
          </a:p>
          <a:p>
            <a:pPr marL="228600" indent="-228600">
              <a:lnSpc>
                <a:spcPct val="108000"/>
              </a:lnSpc>
              <a:spcBef>
                <a:spcPts val="0"/>
              </a:spcBef>
              <a:spcAft>
                <a:spcPts val="600"/>
              </a:spcAft>
              <a:buAutoNum type="arabicPeriod"/>
            </a:pPr>
            <a:r>
              <a:rPr lang="en-US" dirty="0">
                <a:ea typeface="ＭＳ Ｐゴシック" pitchFamily="34" charset="-128"/>
              </a:rPr>
              <a:t>You want to see if you are track to retire </a:t>
            </a:r>
          </a:p>
          <a:p>
            <a:pPr marL="228600" indent="-228600">
              <a:lnSpc>
                <a:spcPct val="108000"/>
              </a:lnSpc>
              <a:spcBef>
                <a:spcPts val="0"/>
              </a:spcBef>
              <a:spcAft>
                <a:spcPts val="600"/>
              </a:spcAft>
              <a:buAutoNum type="arabicPeriod"/>
            </a:pPr>
            <a:r>
              <a:rPr lang="en-US" dirty="0">
                <a:ea typeface="ＭＳ Ｐゴシック" pitchFamily="34" charset="-128"/>
              </a:rPr>
              <a:t>Get guidance for all the decisions you will need to make (SS, </a:t>
            </a:r>
            <a:r>
              <a:rPr lang="en-US" dirty="0" err="1">
                <a:ea typeface="ＭＳ Ｐゴシック" pitchFamily="34" charset="-128"/>
              </a:rPr>
              <a:t>roth</a:t>
            </a:r>
            <a:r>
              <a:rPr lang="en-US" dirty="0">
                <a:ea typeface="ＭＳ Ｐゴシック" pitchFamily="34" charset="-128"/>
              </a:rPr>
              <a:t> conversions, tax-efficient income generation, healthcare, etc.)</a:t>
            </a:r>
          </a:p>
          <a:p>
            <a:pPr marL="228600" indent="-228600">
              <a:buAutoNum type="arabicPeriod"/>
            </a:pPr>
            <a:r>
              <a:rPr lang="en-US" dirty="0">
                <a:ea typeface="ＭＳ Ｐゴシック" pitchFamily="34" charset="-128"/>
              </a:rPr>
              <a:t>Stress test your plan and portfolio to see if you have addressed the risks we are discussing today and create the best possible income strategy for you</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681">
              <a:defRPr sz="2000" b="1">
                <a:solidFill>
                  <a:srgbClr val="FFFFFF"/>
                </a:solidFill>
                <a:latin typeface="Arial" pitchFamily="34" charset="0"/>
                <a:ea typeface="ＭＳ Ｐゴシック" pitchFamily="34" charset="-128"/>
              </a:defRPr>
            </a:lvl1pPr>
            <a:lvl2pPr marL="748865" indent="-288026" defTabSz="937681">
              <a:defRPr sz="2000" b="1">
                <a:solidFill>
                  <a:srgbClr val="FFFFFF"/>
                </a:solidFill>
                <a:latin typeface="Arial" pitchFamily="34" charset="0"/>
                <a:ea typeface="ＭＳ Ｐゴシック" pitchFamily="34" charset="-128"/>
              </a:defRPr>
            </a:lvl2pPr>
            <a:lvl3pPr marL="1152101" indent="-230421" defTabSz="937681">
              <a:defRPr sz="2000" b="1">
                <a:solidFill>
                  <a:srgbClr val="FFFFFF"/>
                </a:solidFill>
                <a:latin typeface="Arial" pitchFamily="34" charset="0"/>
                <a:ea typeface="ＭＳ Ｐゴシック" pitchFamily="34" charset="-128"/>
              </a:defRPr>
            </a:lvl3pPr>
            <a:lvl4pPr marL="1612941" indent="-230421" defTabSz="937681">
              <a:defRPr sz="2000" b="1">
                <a:solidFill>
                  <a:srgbClr val="FFFFFF"/>
                </a:solidFill>
                <a:latin typeface="Arial" pitchFamily="34" charset="0"/>
                <a:ea typeface="ＭＳ Ｐゴシック" pitchFamily="34" charset="-128"/>
              </a:defRPr>
            </a:lvl4pPr>
            <a:lvl5pPr marL="2073782" indent="-230421" defTabSz="937681">
              <a:defRPr sz="2000" b="1">
                <a:solidFill>
                  <a:srgbClr val="FFFFFF"/>
                </a:solidFill>
                <a:latin typeface="Arial" pitchFamily="34" charset="0"/>
                <a:ea typeface="ＭＳ Ｐゴシック" pitchFamily="34" charset="-128"/>
              </a:defRPr>
            </a:lvl5pPr>
            <a:lvl6pPr marL="2534622" indent="-230421" defTabSz="937681" fontAlgn="base">
              <a:spcBef>
                <a:spcPct val="0"/>
              </a:spcBef>
              <a:spcAft>
                <a:spcPct val="0"/>
              </a:spcAft>
              <a:defRPr sz="2000" b="1">
                <a:solidFill>
                  <a:srgbClr val="FFFFFF"/>
                </a:solidFill>
                <a:latin typeface="Arial" pitchFamily="34" charset="0"/>
                <a:ea typeface="ＭＳ Ｐゴシック" pitchFamily="34" charset="-128"/>
              </a:defRPr>
            </a:lvl6pPr>
            <a:lvl7pPr marL="2995461" indent="-230421" defTabSz="937681" fontAlgn="base">
              <a:spcBef>
                <a:spcPct val="0"/>
              </a:spcBef>
              <a:spcAft>
                <a:spcPct val="0"/>
              </a:spcAft>
              <a:defRPr sz="2000" b="1">
                <a:solidFill>
                  <a:srgbClr val="FFFFFF"/>
                </a:solidFill>
                <a:latin typeface="Arial" pitchFamily="34" charset="0"/>
                <a:ea typeface="ＭＳ Ｐゴシック" pitchFamily="34" charset="-128"/>
              </a:defRPr>
            </a:lvl7pPr>
            <a:lvl8pPr marL="3456303" indent="-230421" defTabSz="937681" fontAlgn="base">
              <a:spcBef>
                <a:spcPct val="0"/>
              </a:spcBef>
              <a:spcAft>
                <a:spcPct val="0"/>
              </a:spcAft>
              <a:defRPr sz="2000" b="1">
                <a:solidFill>
                  <a:srgbClr val="FFFFFF"/>
                </a:solidFill>
                <a:latin typeface="Arial" pitchFamily="34" charset="0"/>
                <a:ea typeface="ＭＳ Ｐゴシック" pitchFamily="34" charset="-128"/>
              </a:defRPr>
            </a:lvl8pPr>
            <a:lvl9pPr marL="3917142" indent="-230421" defTabSz="937681" fontAlgn="base">
              <a:spcBef>
                <a:spcPct val="0"/>
              </a:spcBef>
              <a:spcAft>
                <a:spcPct val="0"/>
              </a:spcAft>
              <a:defRPr sz="2000" b="1">
                <a:solidFill>
                  <a:srgbClr val="FFFFFF"/>
                </a:solidFill>
                <a:latin typeface="Arial" pitchFamily="34" charset="0"/>
                <a:ea typeface="ＭＳ Ｐゴシック" pitchFamily="34" charset="-128"/>
              </a:defRPr>
            </a:lvl9pPr>
          </a:lstStyle>
          <a:p>
            <a:fld id="{4EC8C223-7E25-4DAC-9113-678E73C10C44}" type="slidenum">
              <a:rPr lang="en-US" sz="1200" b="0" smtClean="0">
                <a:solidFill>
                  <a:schemeClr val="tx1"/>
                </a:solidFill>
              </a:rPr>
              <a:pPr/>
              <a:t>3</a:t>
            </a:fld>
            <a:endParaRPr lang="en-US" sz="1200" b="0" dirty="0">
              <a:solidFill>
                <a:schemeClr val="tx1"/>
              </a:solidFill>
            </a:endParaRPr>
          </a:p>
        </p:txBody>
      </p:sp>
    </p:spTree>
    <p:extLst>
      <p:ext uri="{BB962C8B-B14F-4D97-AF65-F5344CB8AC3E}">
        <p14:creationId xmlns:p14="http://schemas.microsoft.com/office/powerpoint/2010/main" val="3996591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b="1" dirty="0"/>
              <a:t>[Optional slide for use in the protection version of the deck only]</a:t>
            </a:r>
            <a:endParaRPr lang="en-US" dirty="0"/>
          </a:p>
          <a:p>
            <a:endParaRPr lang="en-US" dirty="0"/>
          </a:p>
          <a:p>
            <a:r>
              <a:rPr lang="en-US" dirty="0"/>
              <a:t>Read slide. </a:t>
            </a:r>
          </a:p>
        </p:txBody>
      </p:sp>
      <p:sp>
        <p:nvSpPr>
          <p:cNvPr id="4" name="Slide Number Placeholder 3"/>
          <p:cNvSpPr>
            <a:spLocks noGrp="1"/>
          </p:cNvSpPr>
          <p:nvPr>
            <p:ph type="sldNum" sz="quarter" idx="5"/>
          </p:nvPr>
        </p:nvSpPr>
        <p:spPr/>
        <p:txBody>
          <a:bodyPr/>
          <a:lstStyle/>
          <a:p>
            <a:fld id="{9D1C6593-BF16-3F45-BDFD-D350994E71E8}" type="slidenum">
              <a:rPr lang="en-US" smtClean="0"/>
              <a:pPr/>
              <a:t>30</a:t>
            </a:fld>
            <a:endParaRPr lang="en-US" dirty="0"/>
          </a:p>
        </p:txBody>
      </p:sp>
    </p:spTree>
    <p:extLst>
      <p:ext uri="{BB962C8B-B14F-4D97-AF65-F5344CB8AC3E}">
        <p14:creationId xmlns:p14="http://schemas.microsoft.com/office/powerpoint/2010/main" val="3807901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b="1" dirty="0"/>
              <a:t>[Optional slide for use in the protection version of the deck only]</a:t>
            </a:r>
            <a:endParaRPr lang="en-US" b="0" dirty="0"/>
          </a:p>
          <a:p>
            <a:endParaRPr lang="en-US" b="0" dirty="0"/>
          </a:p>
          <a:p>
            <a:r>
              <a:rPr lang="en-US" b="0" dirty="0"/>
              <a:t>Index variable annuities offer various strategies for investors. Some of these strategies include </a:t>
            </a:r>
            <a:r>
              <a:rPr lang="en-US" b="1" dirty="0"/>
              <a:t>[Read Slide]</a:t>
            </a:r>
            <a:r>
              <a:rPr lang="en-US" b="0" dirty="0"/>
              <a:t>.</a:t>
            </a:r>
          </a:p>
          <a:p>
            <a:endParaRPr lang="en-US" b="0" dirty="0"/>
          </a:p>
          <a:p>
            <a:r>
              <a:rPr lang="en-US" b="0" dirty="0"/>
              <a:t>This slide does not list all of the strategies available on current indexed variable annuities, meaning these products offer a lot of options for clients to consider when determining which strategy aligns to their goals. </a:t>
            </a:r>
          </a:p>
        </p:txBody>
      </p:sp>
      <p:sp>
        <p:nvSpPr>
          <p:cNvPr id="4" name="Slide Number Placeholder 3"/>
          <p:cNvSpPr>
            <a:spLocks noGrp="1"/>
          </p:cNvSpPr>
          <p:nvPr>
            <p:ph type="sldNum" sz="quarter" idx="5"/>
          </p:nvPr>
        </p:nvSpPr>
        <p:spPr/>
        <p:txBody>
          <a:bodyPr/>
          <a:lstStyle/>
          <a:p>
            <a:fld id="{6295394F-3ACB-4A71-ACE6-D95FE9B42A9E}" type="slidenum">
              <a:rPr lang="en-US" smtClean="0"/>
              <a:pPr/>
              <a:t>31</a:t>
            </a:fld>
            <a:endParaRPr lang="en-US"/>
          </a:p>
        </p:txBody>
      </p:sp>
    </p:spTree>
    <p:extLst>
      <p:ext uri="{BB962C8B-B14F-4D97-AF65-F5344CB8AC3E}">
        <p14:creationId xmlns:p14="http://schemas.microsoft.com/office/powerpoint/2010/main" val="3798046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435">
              <a:defRPr/>
            </a:pPr>
            <a:r>
              <a:rPr lang="en-US" b="1" dirty="0"/>
              <a:t>[Optional slide for use in the protection version of the deck only]</a:t>
            </a:r>
            <a:endParaRPr lang="en-US" dirty="0"/>
          </a:p>
          <a:p>
            <a:endParaRPr lang="en-US" b="1" dirty="0"/>
          </a:p>
          <a:p>
            <a:r>
              <a:rPr lang="en-US" b="0" dirty="0"/>
              <a:t>Read Slide</a:t>
            </a:r>
          </a:p>
        </p:txBody>
      </p:sp>
      <p:sp>
        <p:nvSpPr>
          <p:cNvPr id="5" name="Slide Number Placeholder 4"/>
          <p:cNvSpPr>
            <a:spLocks noGrp="1"/>
          </p:cNvSpPr>
          <p:nvPr>
            <p:ph type="sldNum" sz="quarter" idx="10"/>
          </p:nvPr>
        </p:nvSpPr>
        <p:spPr/>
        <p:txBody>
          <a:bodyPr/>
          <a:lstStyle/>
          <a:p>
            <a:pPr defTabSz="460218">
              <a:defRPr/>
            </a:pPr>
            <a:fld id="{14E192E1-6B38-474B-ABF4-82229EA59B63}" type="slidenum">
              <a:rPr lang="en-US" sz="1100">
                <a:solidFill>
                  <a:prstClr val="black"/>
                </a:solidFill>
                <a:latin typeface="Calibri"/>
              </a:rPr>
              <a:pPr defTabSz="460218">
                <a:defRPr/>
              </a:pPr>
              <a:t>32</a:t>
            </a:fld>
            <a:endParaRPr lang="en-US" sz="1100" dirty="0">
              <a:solidFill>
                <a:prstClr val="black"/>
              </a:solidFill>
              <a:latin typeface="Calibri"/>
            </a:endParaRPr>
          </a:p>
        </p:txBody>
      </p:sp>
    </p:spTree>
    <p:extLst>
      <p:ext uri="{BB962C8B-B14F-4D97-AF65-F5344CB8AC3E}">
        <p14:creationId xmlns:p14="http://schemas.microsoft.com/office/powerpoint/2010/main" val="3326129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b="1" dirty="0"/>
              <a:t>[Optional slide for use in the protection version of the deck only]</a:t>
            </a:r>
            <a:endParaRPr lang="en-US" dirty="0"/>
          </a:p>
          <a:p>
            <a:endParaRPr lang="en-US" dirty="0"/>
          </a:p>
          <a:p>
            <a:r>
              <a:rPr lang="en-US" dirty="0"/>
              <a:t>Read Slide</a:t>
            </a:r>
          </a:p>
        </p:txBody>
      </p:sp>
      <p:sp>
        <p:nvSpPr>
          <p:cNvPr id="4" name="Slide Number Placeholder 3"/>
          <p:cNvSpPr>
            <a:spLocks noGrp="1"/>
          </p:cNvSpPr>
          <p:nvPr>
            <p:ph type="sldNum" sz="quarter" idx="5"/>
          </p:nvPr>
        </p:nvSpPr>
        <p:spPr/>
        <p:txBody>
          <a:bodyPr/>
          <a:lstStyle/>
          <a:p>
            <a:fld id="{6295394F-3ACB-4A71-ACE6-D95FE9B42A9E}" type="slidenum">
              <a:rPr lang="en-US" smtClean="0"/>
              <a:pPr/>
              <a:t>33</a:t>
            </a:fld>
            <a:endParaRPr lang="en-US"/>
          </a:p>
        </p:txBody>
      </p:sp>
    </p:spTree>
    <p:extLst>
      <p:ext uri="{BB962C8B-B14F-4D97-AF65-F5344CB8AC3E}">
        <p14:creationId xmlns:p14="http://schemas.microsoft.com/office/powerpoint/2010/main" val="2608881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634">
              <a:defRPr/>
            </a:pPr>
            <a:r>
              <a:rPr lang="en-US" b="1" dirty="0"/>
              <a:t>[Optional slide for use in the protection version of the deck only]</a:t>
            </a:r>
            <a:endParaRPr lang="en-US" dirty="0"/>
          </a:p>
          <a:p>
            <a:pPr defTabSz="936634">
              <a:defRPr/>
            </a:pPr>
            <a:endParaRPr lang="en-US" dirty="0"/>
          </a:p>
          <a:p>
            <a:pPr defTabSz="936634">
              <a:defRPr/>
            </a:pPr>
            <a:r>
              <a:rPr lang="en-US" dirty="0"/>
              <a:t>Read Slide</a:t>
            </a:r>
          </a:p>
          <a:p>
            <a:endParaRPr lang="en-US" dirty="0"/>
          </a:p>
        </p:txBody>
      </p:sp>
      <p:sp>
        <p:nvSpPr>
          <p:cNvPr id="4" name="Slide Number Placeholder 3"/>
          <p:cNvSpPr>
            <a:spLocks noGrp="1"/>
          </p:cNvSpPr>
          <p:nvPr>
            <p:ph type="sldNum" sz="quarter" idx="5"/>
          </p:nvPr>
        </p:nvSpPr>
        <p:spPr/>
        <p:txBody>
          <a:bodyPr/>
          <a:lstStyle/>
          <a:p>
            <a:pPr defTabSz="460218">
              <a:defRPr/>
            </a:pPr>
            <a:fld id="{6295394F-3ACB-4A71-ACE6-D95FE9B42A9E}" type="slidenum">
              <a:rPr lang="en-US" sz="1100">
                <a:solidFill>
                  <a:prstClr val="black"/>
                </a:solidFill>
                <a:latin typeface="Calibri"/>
              </a:rPr>
              <a:pPr defTabSz="460218">
                <a:defRPr/>
              </a:pPr>
              <a:t>34</a:t>
            </a:fld>
            <a:endParaRPr lang="en-US" sz="1100">
              <a:solidFill>
                <a:prstClr val="black"/>
              </a:solidFill>
              <a:latin typeface="Calibri"/>
            </a:endParaRPr>
          </a:p>
        </p:txBody>
      </p:sp>
    </p:spTree>
    <p:extLst>
      <p:ext uri="{BB962C8B-B14F-4D97-AF65-F5344CB8AC3E}">
        <p14:creationId xmlns:p14="http://schemas.microsoft.com/office/powerpoint/2010/main" val="3719809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a:defRPr/>
            </a:pPr>
            <a:r>
              <a:rPr lang="en-US" b="0" dirty="0"/>
              <a:t>Read Slide</a:t>
            </a:r>
          </a:p>
          <a:p>
            <a:endParaRPr lang="en-US" dirty="0"/>
          </a:p>
        </p:txBody>
      </p:sp>
      <p:sp>
        <p:nvSpPr>
          <p:cNvPr id="4" name="Slide Number Placeholder 3"/>
          <p:cNvSpPr>
            <a:spLocks noGrp="1"/>
          </p:cNvSpPr>
          <p:nvPr>
            <p:ph type="sldNum" sz="quarter" idx="5"/>
          </p:nvPr>
        </p:nvSpPr>
        <p:spPr/>
        <p:txBody>
          <a:bodyPr/>
          <a:lstStyle/>
          <a:p>
            <a:fld id="{6295394F-3ACB-4A71-ACE6-D95FE9B42A9E}" type="slidenum">
              <a:rPr lang="en-US" smtClean="0"/>
              <a:pPr/>
              <a:t>35</a:t>
            </a:fld>
            <a:endParaRPr lang="en-US"/>
          </a:p>
        </p:txBody>
      </p:sp>
    </p:spTree>
    <p:extLst>
      <p:ext uri="{BB962C8B-B14F-4D97-AF65-F5344CB8AC3E}">
        <p14:creationId xmlns:p14="http://schemas.microsoft.com/office/powerpoint/2010/main" val="4039235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prepare </a:t>
            </a:r>
            <a:r>
              <a:rPr lang="en-US" baseline="0" dirty="0"/>
              <a:t>for </a:t>
            </a:r>
            <a:r>
              <a:rPr lang="en-US" dirty="0"/>
              <a:t>retirement, it might be helpful to think about categorizing your income sources as</a:t>
            </a:r>
            <a:r>
              <a:rPr lang="en-US" baseline="0" dirty="0"/>
              <a:t> well as your expenses. </a:t>
            </a:r>
          </a:p>
          <a:p>
            <a:endParaRPr lang="en-US" baseline="0" dirty="0"/>
          </a:p>
          <a:p>
            <a:r>
              <a:rPr lang="en-US" baseline="0" dirty="0"/>
              <a:t>Once you understand what your fixed expenses are vs. your discretionary expenses, you can work to ensure you are covering the essentials with guaranteed income</a:t>
            </a:r>
          </a:p>
          <a:p>
            <a:endParaRPr lang="en-US" dirty="0"/>
          </a:p>
          <a:p>
            <a:r>
              <a:rPr lang="en-US" b="1" dirty="0"/>
              <a:t>Read slide</a:t>
            </a:r>
          </a:p>
          <a:p>
            <a:endParaRPr lang="en-US" dirty="0"/>
          </a:p>
        </p:txBody>
      </p:sp>
      <p:sp>
        <p:nvSpPr>
          <p:cNvPr id="4" name="Slide Number Placeholder 3"/>
          <p:cNvSpPr>
            <a:spLocks noGrp="1"/>
          </p:cNvSpPr>
          <p:nvPr>
            <p:ph type="sldNum" sz="quarter" idx="10"/>
          </p:nvPr>
        </p:nvSpPr>
        <p:spPr/>
        <p:txBody>
          <a:bodyPr/>
          <a:lstStyle/>
          <a:p>
            <a:pPr defTabSz="920435">
              <a:defRPr/>
            </a:pPr>
            <a:fld id="{3A346D35-56E9-4145-BDCB-322686CD756C}" type="slidenum">
              <a:rPr lang="en-US">
                <a:solidFill>
                  <a:prstClr val="black"/>
                </a:solidFill>
                <a:latin typeface="Calibri"/>
              </a:rPr>
              <a:pPr defTabSz="920435">
                <a:defRPr/>
              </a:pPr>
              <a:t>36</a:t>
            </a:fld>
            <a:endParaRPr lang="en-US">
              <a:solidFill>
                <a:prstClr val="black"/>
              </a:solidFill>
              <a:latin typeface="Calibri"/>
            </a:endParaRPr>
          </a:p>
        </p:txBody>
      </p:sp>
    </p:spTree>
    <p:extLst>
      <p:ext uri="{BB962C8B-B14F-4D97-AF65-F5344CB8AC3E}">
        <p14:creationId xmlns:p14="http://schemas.microsoft.com/office/powerpoint/2010/main" val="653025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A7D451-B922-4664-B689-2F2062BAB09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8006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8000"/>
              </a:lnSpc>
              <a:spcBef>
                <a:spcPts val="0"/>
              </a:spcBef>
              <a:spcAft>
                <a:spcPts val="600"/>
              </a:spcAft>
            </a:pPr>
            <a:r>
              <a:rPr lang="en-US" sz="1200" kern="1200" dirty="0">
                <a:solidFill>
                  <a:schemeClr val="tx1"/>
                </a:solidFill>
                <a:effectLst/>
                <a:latin typeface="+mn-lt"/>
                <a:ea typeface="+mn-ea"/>
                <a:cs typeface="+mn-cs"/>
              </a:rPr>
              <a:t>In our example, we need to cover an annual income gap of $20,000. Let's look at different investments that could potentially generate that $20,000.</a:t>
            </a:r>
          </a:p>
          <a:p>
            <a:pPr>
              <a:lnSpc>
                <a:spcPct val="108000"/>
              </a:lnSpc>
              <a:spcBef>
                <a:spcPts val="0"/>
              </a:spcBef>
              <a:spcAft>
                <a:spcPts val="600"/>
              </a:spcAft>
            </a:pP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If you put your retirement savings in a non-guaranteed investment and withdraw 3.50% annually, you would need to invest $571,429.  </a:t>
            </a:r>
          </a:p>
          <a:p>
            <a:pPr marL="171450" indent="-171450">
              <a:lnSpc>
                <a:spcPct val="108000"/>
              </a:lnSpc>
              <a:spcBef>
                <a:spcPts val="0"/>
              </a:spcBef>
              <a:spcAft>
                <a:spcPts val="600"/>
              </a:spcAft>
              <a:buFont typeface="Arial" panose="020B0604020202020204" pitchFamily="34" charset="0"/>
              <a:buChar char="•"/>
            </a:pPr>
            <a:r>
              <a:rPr lang="en-US" sz="1200" kern="1200" dirty="0">
                <a:solidFill>
                  <a:schemeClr val="tx1"/>
                </a:solidFill>
                <a:effectLst/>
                <a:latin typeface="+mn-lt"/>
                <a:ea typeface="+mn-ea"/>
                <a:cs typeface="+mn-cs"/>
              </a:rPr>
              <a:t>But that's not guaranteed income, and as we discussed earlier, 3.5% may not be a safe withdrawal rate. </a:t>
            </a:r>
          </a:p>
          <a:p>
            <a:pPr>
              <a:lnSpc>
                <a:spcPct val="108000"/>
              </a:lnSpc>
              <a:spcBef>
                <a:spcPts val="0"/>
              </a:spcBef>
              <a:spcAft>
                <a:spcPts val="600"/>
              </a:spcAft>
            </a:pPr>
            <a:r>
              <a:rPr lang="en-US" sz="1200" b="1" kern="1200" dirty="0">
                <a:solidFill>
                  <a:schemeClr val="tx1"/>
                </a:solidFill>
                <a:effectLst/>
                <a:latin typeface="+mn-lt"/>
                <a:ea typeface="+mn-ea"/>
                <a:cs typeface="+mn-cs"/>
              </a:rPr>
              <a:t>[Click.] I</a:t>
            </a:r>
            <a:r>
              <a:rPr lang="en-US" sz="1200" kern="1200" dirty="0">
                <a:solidFill>
                  <a:schemeClr val="tx1"/>
                </a:solidFill>
                <a:effectLst/>
                <a:latin typeface="+mn-lt"/>
                <a:ea typeface="+mn-ea"/>
                <a:cs typeface="+mn-cs"/>
              </a:rPr>
              <a:t>nvesting in a fixed annuity, you'll be able to do more with less --  at age 65 you'll need to invest [$392,157] to generate $20,000/year.</a:t>
            </a:r>
          </a:p>
          <a:p>
            <a:pPr>
              <a:lnSpc>
                <a:spcPct val="108000"/>
              </a:lnSpc>
              <a:spcBef>
                <a:spcPts val="0"/>
              </a:spcBef>
              <a:spcAft>
                <a:spcPts val="600"/>
              </a:spcAft>
            </a:pP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If you invest in a fixed annuity at age 60, you'll only need a little more than [$337,000]</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And if you invest in a fixed annuity at age 55, you'll need just [$309,717] to generate an income stream of $20,000/year.</a:t>
            </a:r>
          </a:p>
          <a:p>
            <a:r>
              <a:rPr lang="en-US" sz="1200" kern="1200" dirty="0">
                <a:solidFill>
                  <a:schemeClr val="tx1"/>
                </a:solidFill>
                <a:effectLst/>
                <a:latin typeface="+mn-lt"/>
                <a:ea typeface="+mn-ea"/>
                <a:cs typeface="+mn-cs"/>
              </a:rPr>
              <a:t>As interest rates rise, annuities become more attractive as their payouts are based on market interest rates.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Non-guaranteed withdrawal rate of 3.5% reflects a married couple age 65 with a moderate risk tolerance (50/50 equity /fixed income allocation with expectation that wealth in year 30 will be at least 15% of wealth in initial year), a 2% COLA and 5 years of buffer assets (for example, cash value life insurance or home equity line of credit).  Source: </a:t>
            </a:r>
            <a:r>
              <a:rPr lang="en-US" sz="1200" dirty="0">
                <a:solidFill>
                  <a:schemeClr val="accent4">
                    <a:lumMod val="25000"/>
                  </a:schemeClr>
                </a:solidFill>
                <a:latin typeface="Arial Narrow" panose="020B0606020202030204" pitchFamily="34" charset="0"/>
              </a:rPr>
              <a:t>“Retirement Income Dashboard For a Benchmark Couple Both Turning 65 in July 2020”; Moderate portfolio ;Wade Pfau at </a:t>
            </a:r>
            <a:r>
              <a:rPr lang="en-US" sz="1200" dirty="0">
                <a:solidFill>
                  <a:srgbClr val="0C0C0C"/>
                </a:solidFill>
                <a:latin typeface="Arial Narrow" panose="020B0606020202030204" pitchFamily="34" charset="0"/>
                <a:hlinkClick r:id="rId3"/>
              </a:rPr>
              <a:t>https://retirementresearcher.com/dashboard/</a:t>
            </a:r>
            <a:r>
              <a:rPr lang="en-US" sz="1200" dirty="0">
                <a:solidFill>
                  <a:srgbClr val="0C0C0C"/>
                </a:solidFill>
                <a:latin typeface="Arial Narrow" panose="020B0606020202030204"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38</a:t>
            </a:fld>
            <a:endParaRPr lang="en-US" dirty="0"/>
          </a:p>
        </p:txBody>
      </p:sp>
    </p:spTree>
    <p:extLst>
      <p:ext uri="{BB962C8B-B14F-4D97-AF65-F5344CB8AC3E}">
        <p14:creationId xmlns:p14="http://schemas.microsoft.com/office/powerpoint/2010/main" val="3112141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Bef>
                <a:spcPts val="0"/>
              </a:spcBef>
              <a:spcAft>
                <a:spcPts val="600"/>
              </a:spcAft>
            </a:pPr>
            <a:r>
              <a:rPr lang="en-US" dirty="0"/>
              <a:t>Let’s say you</a:t>
            </a:r>
            <a:r>
              <a:rPr lang="en-US" baseline="0" dirty="0"/>
              <a:t> have $1,000,000 in assets and a need for immediate income of $40,000 per year to supplement your other sources of retirement income. </a:t>
            </a:r>
          </a:p>
          <a:p>
            <a:pPr>
              <a:lnSpc>
                <a:spcPct val="108000"/>
              </a:lnSpc>
              <a:spcBef>
                <a:spcPts val="0"/>
              </a:spcBef>
              <a:spcAft>
                <a:spcPts val="600"/>
              </a:spcAft>
            </a:pPr>
            <a:r>
              <a:rPr lang="en-US" baseline="0" dirty="0"/>
              <a:t>One option </a:t>
            </a:r>
            <a:r>
              <a:rPr lang="en-US" dirty="0"/>
              <a:t>would be to allocate the entire $1,000,000 into a portfolio of equities and bonds, and take a 4% annual withdrawal to create the $40,000 per year of income she needs. </a:t>
            </a:r>
          </a:p>
          <a:p>
            <a:r>
              <a:rPr lang="en-US" dirty="0"/>
              <a:t>This strategy may work fine, but remember the income would not be guaranteed and would be susceptible to the ups and downs of the market.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option would be to split the difference and transfer some of the risk while maintaining the rest.</a:t>
            </a:r>
          </a:p>
          <a:p>
            <a:endParaRPr lang="en-US"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39</a:t>
            </a:fld>
            <a:endParaRPr lang="en-US"/>
          </a:p>
        </p:txBody>
      </p:sp>
    </p:spTree>
    <p:extLst>
      <p:ext uri="{BB962C8B-B14F-4D97-AF65-F5344CB8AC3E}">
        <p14:creationId xmlns:p14="http://schemas.microsoft.com/office/powerpoint/2010/main" val="195905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fld id="{106011FF-05C4-452F-9670-DA1725AE99F4}" type="slidenum">
              <a:rPr lang="en-US" smtClean="0"/>
              <a:pPr/>
              <a:t>4</a:t>
            </a:fld>
            <a:endParaRPr lang="en-US" dirty="0"/>
          </a:p>
        </p:txBody>
      </p:sp>
    </p:spTree>
    <p:extLst>
      <p:ext uri="{BB962C8B-B14F-4D97-AF65-F5344CB8AC3E}">
        <p14:creationId xmlns:p14="http://schemas.microsoft.com/office/powerpoint/2010/main" val="940698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Part 1 – take $500,000 and allocate it to an annuity contract with a [5.2%] payout rate. This would generate [$26,000] annually.</a:t>
            </a:r>
          </a:p>
          <a:p>
            <a:r>
              <a:rPr lang="en-US" sz="1200" kern="1200" dirty="0">
                <a:solidFill>
                  <a:schemeClr val="tx1"/>
                </a:solidFill>
                <a:effectLst/>
                <a:latin typeface="+mn-lt"/>
                <a:ea typeface="+mn-ea"/>
                <a:cs typeface="+mn-cs"/>
              </a:rPr>
              <a:t>Now you only need to generate [$14,000] annually from the remainder of the portfolio.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2 – Invest the remaining $500,000 in a portfolio of equities and bonds to generate the remainder of the needed cash flow.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cash flow is now $40,000. Since you are only withdrawing [2.80%] of the portfolio the likelihood is great you will be able to sustain you income through retirement.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allocation also increases your income flexibility.  You could increase the withdrawal rate on the non-annuity portfolio to 4%, increasing your cash flow $40,000 to [$46,000] a [15%] increase.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also take on more investment risk in the portfolio, potentially earning a higher rate of return</a:t>
            </a:r>
          </a:p>
          <a:p>
            <a:endParaRPr lang="en-US" baseline="0" dirty="0"/>
          </a:p>
          <a:p>
            <a:r>
              <a:rPr lang="en-US" dirty="0"/>
              <a:t>This two-part strategy creates a more efficient retirement portfolio because the guaranteed income helps take the pressure off the portfolio. </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40</a:t>
            </a:fld>
            <a:endParaRPr lang="en-US" dirty="0"/>
          </a:p>
        </p:txBody>
      </p:sp>
    </p:spTree>
    <p:extLst>
      <p:ext uri="{BB962C8B-B14F-4D97-AF65-F5344CB8AC3E}">
        <p14:creationId xmlns:p14="http://schemas.microsoft.com/office/powerpoint/2010/main" val="1079638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41</a:t>
            </a:fld>
            <a:endParaRPr lang="en-US" dirty="0"/>
          </a:p>
        </p:txBody>
      </p:sp>
    </p:spTree>
    <p:extLst>
      <p:ext uri="{BB962C8B-B14F-4D97-AF65-F5344CB8AC3E}">
        <p14:creationId xmlns:p14="http://schemas.microsoft.com/office/powerpoint/2010/main" val="1125231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42</a:t>
            </a:fld>
            <a:endParaRPr lang="en-US" dirty="0"/>
          </a:p>
        </p:txBody>
      </p:sp>
    </p:spTree>
    <p:extLst>
      <p:ext uri="{BB962C8B-B14F-4D97-AF65-F5344CB8AC3E}">
        <p14:creationId xmlns:p14="http://schemas.microsoft.com/office/powerpoint/2010/main" val="3828142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43</a:t>
            </a:fld>
            <a:endParaRPr lang="en-US" dirty="0"/>
          </a:p>
        </p:txBody>
      </p:sp>
    </p:spTree>
    <p:extLst>
      <p:ext uri="{BB962C8B-B14F-4D97-AF65-F5344CB8AC3E}">
        <p14:creationId xmlns:p14="http://schemas.microsoft.com/office/powerpoint/2010/main" val="1174799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44</a:t>
            </a:fld>
            <a:endParaRPr lang="en-US" dirty="0"/>
          </a:p>
        </p:txBody>
      </p:sp>
    </p:spTree>
    <p:extLst>
      <p:ext uri="{BB962C8B-B14F-4D97-AF65-F5344CB8AC3E}">
        <p14:creationId xmlns:p14="http://schemas.microsoft.com/office/powerpoint/2010/main" val="3103268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45</a:t>
            </a:fld>
            <a:endParaRPr lang="en-US" dirty="0"/>
          </a:p>
        </p:txBody>
      </p:sp>
    </p:spTree>
    <p:extLst>
      <p:ext uri="{BB962C8B-B14F-4D97-AF65-F5344CB8AC3E}">
        <p14:creationId xmlns:p14="http://schemas.microsoft.com/office/powerpoint/2010/main" val="2387780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7D451-B922-4664-B689-2F2062BAB09A}" type="slidenum">
              <a:rPr lang="en-US" smtClean="0"/>
              <a:pPr>
                <a:defRPr/>
              </a:pPr>
              <a:t>46</a:t>
            </a:fld>
            <a:endParaRPr lang="en-US" dirty="0"/>
          </a:p>
        </p:txBody>
      </p:sp>
    </p:spTree>
    <p:extLst>
      <p:ext uri="{BB962C8B-B14F-4D97-AF65-F5344CB8AC3E}">
        <p14:creationId xmlns:p14="http://schemas.microsoft.com/office/powerpoint/2010/main" val="61807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let’s review what we will cover today…our agenda…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READ SLIDE</a:t>
            </a:r>
          </a:p>
          <a:p>
            <a:endParaRPr lang="en-US" dirty="0"/>
          </a:p>
        </p:txBody>
      </p:sp>
      <p:sp>
        <p:nvSpPr>
          <p:cNvPr id="4" name="Slide Number Placeholder 3"/>
          <p:cNvSpPr>
            <a:spLocks noGrp="1"/>
          </p:cNvSpPr>
          <p:nvPr>
            <p:ph type="sldNum" sz="quarter" idx="10"/>
          </p:nvPr>
        </p:nvSpPr>
        <p:spPr/>
        <p:txBody>
          <a:bodyPr/>
          <a:lstStyle/>
          <a:p>
            <a:fld id="{3A346D35-56E9-4145-BDCB-322686CD756C}" type="slidenum">
              <a:rPr lang="en-US" smtClean="0"/>
              <a:pPr/>
              <a:t>5</a:t>
            </a:fld>
            <a:endParaRPr lang="en-US"/>
          </a:p>
        </p:txBody>
      </p:sp>
    </p:spTree>
    <p:extLst>
      <p:ext uri="{BB962C8B-B14F-4D97-AF65-F5344CB8AC3E}">
        <p14:creationId xmlns:p14="http://schemas.microsoft.com/office/powerpoint/2010/main" val="216323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8000"/>
              </a:lnSpc>
              <a:spcBef>
                <a:spcPts val="0"/>
              </a:spcBef>
              <a:spcAft>
                <a:spcPts val="600"/>
              </a:spcAft>
            </a:pPr>
            <a:r>
              <a:rPr lang="en-US" sz="1200" b="0" i="0" u="none" strike="noStrike" kern="1200" baseline="0" dirty="0">
                <a:solidFill>
                  <a:schemeClr val="tx1"/>
                </a:solidFill>
                <a:latin typeface="+mn-lt"/>
                <a:ea typeface="+mn-ea"/>
                <a:cs typeface="+mn-cs"/>
              </a:rPr>
              <a:t>In the past, many of us could count on traditional, employer-funded, defined benefit pension plans to provide us with guaranteed income in retirement. </a:t>
            </a:r>
          </a:p>
          <a:p>
            <a:pPr>
              <a:lnSpc>
                <a:spcPct val="108000"/>
              </a:lnSpc>
              <a:spcBef>
                <a:spcPts val="0"/>
              </a:spcBef>
              <a:spcAft>
                <a:spcPts val="600"/>
              </a:spcAft>
            </a:pPr>
            <a:r>
              <a:rPr lang="en-US" sz="1200" b="0" i="0" u="none" strike="noStrike" kern="1200" baseline="0" dirty="0">
                <a:solidFill>
                  <a:schemeClr val="tx1"/>
                </a:solidFill>
                <a:latin typeface="+mn-lt"/>
                <a:ea typeface="+mn-ea"/>
                <a:cs typeface="+mn-cs"/>
              </a:rPr>
              <a:t>These plans provided a steady stream of income over the life of the retiree, and we transfer all the longevity and market risk associated with guaranteeing the payments.  </a:t>
            </a:r>
          </a:p>
          <a:p>
            <a:pPr>
              <a:lnSpc>
                <a:spcPct val="108000"/>
              </a:lnSpc>
              <a:spcBef>
                <a:spcPts val="0"/>
              </a:spcBef>
              <a:spcAft>
                <a:spcPts val="600"/>
              </a:spcAft>
            </a:pPr>
            <a:r>
              <a:rPr lang="en-US" sz="1200" b="0" i="0" u="none" strike="noStrike" kern="1200" baseline="0" dirty="0">
                <a:solidFill>
                  <a:schemeClr val="tx1"/>
                </a:solidFill>
                <a:latin typeface="+mn-lt"/>
                <a:ea typeface="+mn-ea"/>
                <a:cs typeface="+mn-cs"/>
              </a:rPr>
              <a:t>These plans also typically include a survivor benefit. With this option, a surviving spouse continues to receive pension benefits after the retired worker’s death.</a:t>
            </a:r>
          </a:p>
          <a:p>
            <a:pPr>
              <a:lnSpc>
                <a:spcPct val="108000"/>
              </a:lnSpc>
              <a:spcBef>
                <a:spcPts val="0"/>
              </a:spcBef>
              <a:spcAft>
                <a:spcPts val="600"/>
              </a:spcAft>
            </a:pPr>
            <a:r>
              <a:rPr lang="en-US" sz="1200" b="0" i="0" u="none" strike="noStrike" kern="1200" baseline="0" dirty="0">
                <a:solidFill>
                  <a:schemeClr val="tx1"/>
                </a:solidFill>
                <a:latin typeface="+mn-lt"/>
                <a:ea typeface="+mn-ea"/>
                <a:cs typeface="+mn-cs"/>
              </a:rPr>
              <a:t>Today, pension plans have almost completely disappeared in the private sector. They have been replaced by defined contributions plans—401(k) plans, where the employee is responsible for doing most of the saving.  </a:t>
            </a:r>
          </a:p>
          <a:p>
            <a:r>
              <a:rPr lang="en-US" sz="1200" b="0" i="0" u="none" strike="noStrike" kern="1200" baseline="0" dirty="0">
                <a:solidFill>
                  <a:schemeClr val="tx1"/>
                </a:solidFill>
                <a:latin typeface="+mn-lt"/>
                <a:ea typeface="+mn-ea"/>
                <a:cs typeface="+mn-cs"/>
              </a:rPr>
              <a:t>Of all employees that had access to a workplace retirement plan in 2016, only 27% had access to a defined benefit plan, down from 88% in 1983.  You can see that the percentage with access to a defined contribution plan during that period jumped to 83% from 38%.</a:t>
            </a:r>
            <a:endParaRPr lang="en-US" sz="1200"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7D451-B922-4664-B689-2F2062BAB09A}"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0627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a:t>
            </a:r>
            <a:br>
              <a:rPr lang="en-US" dirty="0"/>
            </a:br>
            <a:endParaRPr lang="en-US" dirty="0"/>
          </a:p>
          <a:p>
            <a:r>
              <a:rPr lang="en-US" dirty="0"/>
              <a:t>Read Slide</a:t>
            </a:r>
          </a:p>
        </p:txBody>
      </p:sp>
      <p:sp>
        <p:nvSpPr>
          <p:cNvPr id="4" name="Slide Number Placeholder 3"/>
          <p:cNvSpPr>
            <a:spLocks noGrp="1"/>
          </p:cNvSpPr>
          <p:nvPr>
            <p:ph type="sldNum" sz="quarter" idx="10"/>
          </p:nvPr>
        </p:nvSpPr>
        <p:spPr/>
        <p:txBody>
          <a:bodyPr/>
          <a:lstStyle/>
          <a:p>
            <a:fld id="{894C81DE-FDD3-4C17-9B04-47B72E72B499}" type="slidenum">
              <a:rPr lang="en-US" smtClean="0"/>
              <a:pPr/>
              <a:t>7</a:t>
            </a:fld>
            <a:endParaRPr lang="en-US"/>
          </a:p>
        </p:txBody>
      </p:sp>
    </p:spTree>
    <p:extLst>
      <p:ext uri="{BB962C8B-B14F-4D97-AF65-F5344CB8AC3E}">
        <p14:creationId xmlns:p14="http://schemas.microsoft.com/office/powerpoint/2010/main" val="366761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7">
              <a:defRPr/>
            </a:pPr>
            <a:r>
              <a:rPr lang="en-US" b="0" dirty="0"/>
              <a:t>For many of us, Social Security will be our only source of guaranteed income in retirement.</a:t>
            </a:r>
          </a:p>
          <a:p>
            <a:pPr defTabSz="914277">
              <a:defRPr/>
            </a:pPr>
            <a:endParaRPr lang="en-US" b="1" dirty="0"/>
          </a:p>
          <a:p>
            <a:r>
              <a:rPr lang="en-US" dirty="0"/>
              <a:t>There</a:t>
            </a:r>
            <a:r>
              <a:rPr lang="en-US" baseline="0" dirty="0"/>
              <a:t> has been a lot of discussion about the health of the Social Security system and how we can strengthen it.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[Read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baseline="0" dirty="0"/>
              <a:t>Based on the current estimates, the </a:t>
            </a:r>
            <a:r>
              <a:rPr lang="en-US" sz="1200" kern="1200" dirty="0">
                <a:solidFill>
                  <a:schemeClr val="tx1"/>
                </a:solidFill>
                <a:effectLst/>
                <a:latin typeface="+mn-lt"/>
                <a:ea typeface="+mn-ea"/>
                <a:cs typeface="+mn-cs"/>
              </a:rPr>
              <a:t>combined Social Security/Disability Trust Fund will be exhausted in 2035.  This means full benefits will no longer be paid. Receipts will be sufficient to pay 80% of scheduled benefits.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1DC2C8-6B2B-4A1C-AA09-D50B63E05D6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040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08000"/>
              </a:lnSpc>
              <a:spcBef>
                <a:spcPts val="0"/>
              </a:spcBef>
              <a:spcAft>
                <a:spcPts val="600"/>
              </a:spcAft>
            </a:pPr>
            <a:r>
              <a:rPr lang="en-US" sz="1200" baseline="0" dirty="0"/>
              <a:t>As you think about retirement income, its important to understand the role SS will play in your plan </a:t>
            </a:r>
          </a:p>
          <a:p>
            <a:pPr>
              <a:lnSpc>
                <a:spcPct val="108000"/>
              </a:lnSpc>
              <a:spcBef>
                <a:spcPts val="0"/>
              </a:spcBef>
              <a:spcAft>
                <a:spcPts val="600"/>
              </a:spcAft>
            </a:pPr>
            <a:r>
              <a:rPr lang="en-US" sz="1200" u="sng" baseline="0" dirty="0"/>
              <a:t>SS is the most valuable source of retirement income</a:t>
            </a:r>
            <a:r>
              <a:rPr lang="en-US" sz="1200" baseline="0" dirty="0"/>
              <a:t>.  </a:t>
            </a:r>
          </a:p>
          <a:p>
            <a:pPr>
              <a:lnSpc>
                <a:spcPct val="108000"/>
              </a:lnSpc>
              <a:spcBef>
                <a:spcPts val="0"/>
              </a:spcBef>
              <a:spcAft>
                <a:spcPts val="600"/>
              </a:spcAft>
            </a:pPr>
            <a:r>
              <a:rPr lang="en-US" sz="1200" baseline="0" dirty="0"/>
              <a:t>No other income source is as guaranteed, as tax efficient and as inflation proof as social security.  As such, its important to maximize this income source when you retire.</a:t>
            </a:r>
          </a:p>
          <a:p>
            <a:pPr>
              <a:lnSpc>
                <a:spcPct val="108000"/>
              </a:lnSpc>
              <a:spcBef>
                <a:spcPts val="0"/>
              </a:spcBef>
              <a:spcAft>
                <a:spcPts val="600"/>
              </a:spcAft>
            </a:pPr>
            <a:r>
              <a:rPr lang="en-US" sz="1200" kern="1200" dirty="0">
                <a:solidFill>
                  <a:schemeClr val="tx1"/>
                </a:solidFill>
                <a:effectLst/>
                <a:latin typeface="+mn-lt"/>
                <a:ea typeface="+mn-ea"/>
                <a:cs typeface="+mn-cs"/>
              </a:rPr>
              <a:t>This is what the Social Security Administration says about their own program on their statements:</a:t>
            </a:r>
          </a:p>
          <a:p>
            <a:pPr>
              <a:lnSpc>
                <a:spcPct val="108000"/>
              </a:lnSpc>
              <a:spcBef>
                <a:spcPts val="0"/>
              </a:spcBef>
              <a:spcAft>
                <a:spcPts val="600"/>
              </a:spcAft>
            </a:pP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 </a:t>
            </a:r>
          </a:p>
          <a:p>
            <a:pPr>
              <a:lnSpc>
                <a:spcPct val="108000"/>
              </a:lnSpc>
              <a:spcBef>
                <a:spcPts val="0"/>
              </a:spcBef>
              <a:spcAft>
                <a:spcPts val="600"/>
              </a:spcAft>
            </a:pPr>
            <a:r>
              <a:rPr lang="en-US" sz="1200" b="1" kern="1200" dirty="0">
                <a:solidFill>
                  <a:schemeClr val="tx1"/>
                </a:solidFill>
                <a:effectLst/>
                <a:latin typeface="+mn-lt"/>
                <a:ea typeface="+mn-ea"/>
                <a:cs typeface="+mn-cs"/>
              </a:rPr>
              <a:t>[READ]</a:t>
            </a:r>
            <a:endParaRPr lang="en-US" sz="1200" kern="1200" dirty="0">
              <a:solidFill>
                <a:schemeClr val="tx1"/>
              </a:solidFill>
              <a:effectLst/>
              <a:latin typeface="+mn-lt"/>
              <a:ea typeface="+mn-ea"/>
              <a:cs typeface="+mn-cs"/>
            </a:endParaRPr>
          </a:p>
          <a:p>
            <a:pPr>
              <a:lnSpc>
                <a:spcPct val="108000"/>
              </a:lnSpc>
              <a:spcBef>
                <a:spcPts val="0"/>
              </a:spcBef>
              <a:spcAft>
                <a:spcPts val="600"/>
              </a:spcAft>
            </a:pPr>
            <a:r>
              <a:rPr lang="en-US" sz="1200" kern="1200" dirty="0">
                <a:solidFill>
                  <a:schemeClr val="tx1"/>
                </a:solidFill>
                <a:effectLst/>
                <a:latin typeface="+mn-lt"/>
                <a:ea typeface="+mn-ea"/>
                <a:cs typeface="+mn-cs"/>
              </a:rPr>
              <a:t>According to the 2020 Trustees Report, without changes, in 2035 the Combined Social Security and Disability Trust Funds (OASDI) will be able to pay only about 80 cents for each dollar of scheduled benefits.</a:t>
            </a:r>
          </a:p>
          <a:p>
            <a:pPr>
              <a:lnSpc>
                <a:spcPct val="108000"/>
              </a:lnSpc>
              <a:spcBef>
                <a:spcPts val="0"/>
              </a:spcBef>
              <a:spcAft>
                <a:spcPts val="600"/>
              </a:spcAft>
            </a:pPr>
            <a:r>
              <a:rPr lang="en-US" sz="1200" kern="1200" dirty="0">
                <a:solidFill>
                  <a:schemeClr val="tx1"/>
                </a:solidFill>
                <a:effectLst/>
                <a:latin typeface="+mn-lt"/>
                <a:ea typeface="+mn-ea"/>
                <a:cs typeface="+mn-cs"/>
              </a:rPr>
              <a:t>This means that Congress will need to come up with a solution to address the issue soon.  </a:t>
            </a:r>
          </a:p>
          <a:p>
            <a:pPr>
              <a:lnSpc>
                <a:spcPct val="108000"/>
              </a:lnSpc>
              <a:spcBef>
                <a:spcPts val="0"/>
              </a:spcBef>
              <a:spcAft>
                <a:spcPts val="600"/>
              </a:spcAft>
            </a:pPr>
            <a:r>
              <a:rPr lang="en-US" sz="1200" kern="1200" dirty="0">
                <a:solidFill>
                  <a:schemeClr val="tx1"/>
                </a:solidFill>
                <a:effectLst/>
                <a:latin typeface="+mn-lt"/>
                <a:ea typeface="+mn-ea"/>
                <a:cs typeface="+mn-cs"/>
              </a:rPr>
              <a:t>Most likely the changes will be made to both the revenue and benefit sides of the equation.</a:t>
            </a:r>
          </a:p>
          <a:p>
            <a:pPr>
              <a:lnSpc>
                <a:spcPct val="108000"/>
              </a:lnSpc>
              <a:spcBef>
                <a:spcPts val="0"/>
              </a:spcBef>
              <a:spcAft>
                <a:spcPts val="600"/>
              </a:spcAft>
            </a:pPr>
            <a:r>
              <a:rPr lang="en-US" sz="1200" kern="1200" dirty="0">
                <a:solidFill>
                  <a:schemeClr val="tx1"/>
                </a:solidFill>
                <a:effectLst/>
                <a:latin typeface="+mn-lt"/>
                <a:ea typeface="+mn-ea"/>
                <a:cs typeface="+mn-cs"/>
              </a:rPr>
              <a:t>On the revenue side, they will be considering increasing payroll takes increasing from today’s 6.2% and probably raising the taxable wage to more than the current $137,700.</a:t>
            </a:r>
          </a:p>
          <a:p>
            <a:pPr>
              <a:lnSpc>
                <a:spcPct val="108000"/>
              </a:lnSpc>
              <a:spcBef>
                <a:spcPts val="0"/>
              </a:spcBef>
              <a:spcAft>
                <a:spcPts val="600"/>
              </a:spcAft>
            </a:pPr>
            <a:r>
              <a:rPr lang="en-US" sz="1200" kern="1200" dirty="0">
                <a:solidFill>
                  <a:schemeClr val="tx1"/>
                </a:solidFill>
                <a:effectLst/>
                <a:latin typeface="+mn-lt"/>
                <a:ea typeface="+mn-ea"/>
                <a:cs typeface="+mn-cs"/>
              </a:rPr>
              <a:t>On the benefit side, younger workers will likely see retirement ages increase.  </a:t>
            </a:r>
          </a:p>
          <a:p>
            <a:pPr>
              <a:lnSpc>
                <a:spcPct val="108000"/>
              </a:lnSpc>
              <a:spcBef>
                <a:spcPts val="0"/>
              </a:spcBef>
              <a:spcAft>
                <a:spcPts val="600"/>
              </a:spcAft>
            </a:pPr>
            <a:r>
              <a:rPr lang="en-US" sz="1200" kern="1200" dirty="0">
                <a:solidFill>
                  <a:schemeClr val="tx1"/>
                </a:solidFill>
                <a:effectLst/>
                <a:latin typeface="+mn-lt"/>
                <a:ea typeface="+mn-ea"/>
                <a:cs typeface="+mn-cs"/>
              </a:rPr>
              <a:t>Additionally, recipients could see changes to the way inflation COLA’s are calculated, resulting in smaller cost of living adjustments.  We might even see means testing of benefit payments.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83923C-AEDE-40D2-8C43-00487DEC177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25356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6_Image Title Slide - ISG TAG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35CB63-F866-1E4F-910D-BC3011455477}"/>
              </a:ext>
            </a:extLst>
          </p:cNvPr>
          <p:cNvPicPr>
            <a:picLocks/>
          </p:cNvPicPr>
          <p:nvPr/>
        </p:nvPicPr>
        <p:blipFill rotWithShape="1">
          <a:blip r:embed="rId2"/>
          <a:srcRect l="24981"/>
          <a:stretch/>
        </p:blipFill>
        <p:spPr>
          <a:xfrm>
            <a:off x="0" y="-1"/>
            <a:ext cx="9144000" cy="6858001"/>
          </a:xfrm>
          <a:prstGeom prst="rect">
            <a:avLst/>
          </a:prstGeom>
        </p:spPr>
      </p:pic>
      <p:sp>
        <p:nvSpPr>
          <p:cNvPr id="2" name="TextBox 1">
            <a:extLst>
              <a:ext uri="{FF2B5EF4-FFF2-40B4-BE49-F238E27FC236}">
                <a16:creationId xmlns:a16="http://schemas.microsoft.com/office/drawing/2014/main" id="{C4BCD58F-E657-F64A-B691-5D817E6922BE}"/>
              </a:ext>
            </a:extLst>
          </p:cNvPr>
          <p:cNvSpPr txBox="1"/>
          <p:nvPr/>
        </p:nvSpPr>
        <p:spPr>
          <a:xfrm>
            <a:off x="-188595" y="-34290"/>
            <a:ext cx="0" cy="0"/>
          </a:xfrm>
          <a:prstGeom prst="rect">
            <a:avLst/>
          </a:prstGeom>
        </p:spPr>
        <p:txBody>
          <a:bodyPr vert="horz" wrap="none" lIns="0" tIns="0" rIns="0" bIns="0" rtlCol="0" anchor="b" anchorCtr="0">
            <a:noAutofit/>
          </a:bodyPr>
          <a:lstStyle/>
          <a:p>
            <a:endParaRPr lang="en-US" sz="1200" spc="0" dirty="0"/>
          </a:p>
        </p:txBody>
      </p:sp>
      <p:sp>
        <p:nvSpPr>
          <p:cNvPr id="10" name="Rectangle 9">
            <a:extLst>
              <a:ext uri="{FF2B5EF4-FFF2-40B4-BE49-F238E27FC236}">
                <a16:creationId xmlns:a16="http://schemas.microsoft.com/office/drawing/2014/main" id="{37A7DD45-05F2-DB4B-8601-EE2378B51B7A}"/>
              </a:ext>
            </a:extLst>
          </p:cNvPr>
          <p:cNvSpPr/>
          <p:nvPr/>
        </p:nvSpPr>
        <p:spPr>
          <a:xfrm>
            <a:off x="1" y="2"/>
            <a:ext cx="210312" cy="919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E8AD9142-8278-C74C-AC65-A6BF9C7AC053}"/>
              </a:ext>
            </a:extLst>
          </p:cNvPr>
          <p:cNvSpPr txBox="1"/>
          <p:nvPr/>
        </p:nvSpPr>
        <p:spPr>
          <a:xfrm>
            <a:off x="9903759" y="6279776"/>
            <a:ext cx="0" cy="0"/>
          </a:xfrm>
          <a:prstGeom prst="rect">
            <a:avLst/>
          </a:prstGeom>
        </p:spPr>
        <p:txBody>
          <a:bodyPr vert="horz" wrap="none" lIns="0" tIns="0" rIns="0" bIns="0" rtlCol="0" anchor="b" anchorCtr="0">
            <a:noAutofit/>
          </a:bodyPr>
          <a:lstStyle/>
          <a:p>
            <a:endParaRPr lang="en-US" sz="1200" spc="0" dirty="0"/>
          </a:p>
        </p:txBody>
      </p:sp>
      <p:sp>
        <p:nvSpPr>
          <p:cNvPr id="17" name="Subtitle 8">
            <a:extLst>
              <a:ext uri="{FF2B5EF4-FFF2-40B4-BE49-F238E27FC236}">
                <a16:creationId xmlns:a16="http://schemas.microsoft.com/office/drawing/2014/main" id="{629060D6-54F4-8845-BAE6-76F5C3A1308E}"/>
              </a:ext>
            </a:extLst>
          </p:cNvPr>
          <p:cNvSpPr>
            <a:spLocks noGrp="1"/>
          </p:cNvSpPr>
          <p:nvPr>
            <p:ph type="subTitle" idx="1"/>
          </p:nvPr>
        </p:nvSpPr>
        <p:spPr>
          <a:xfrm>
            <a:off x="548640" y="3931920"/>
            <a:ext cx="6041873" cy="253916"/>
          </a:xfrm>
          <a:prstGeom prst="rect">
            <a:avLst/>
          </a:prstGeom>
        </p:spPr>
        <p:txBody>
          <a:bodyPr anchor="b"/>
          <a:lstStyle>
            <a:lvl1pPr marL="0" indent="0" algn="l">
              <a:buNone/>
              <a:tabLst/>
              <a:defRPr sz="1650" b="0" i="0">
                <a:solidFill>
                  <a:schemeClr val="tx2"/>
                </a:solidFill>
                <a:latin typeface="+mj-lt"/>
                <a:ea typeface="PrudentialModern Medium" charset="0"/>
                <a:cs typeface="PrudentialModern Medium"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9" name="Title 1">
            <a:extLst>
              <a:ext uri="{FF2B5EF4-FFF2-40B4-BE49-F238E27FC236}">
                <a16:creationId xmlns:a16="http://schemas.microsoft.com/office/drawing/2014/main" id="{8BA88EF7-546C-4E4B-B7EB-CC0AB2CA20B2}"/>
              </a:ext>
            </a:extLst>
          </p:cNvPr>
          <p:cNvSpPr>
            <a:spLocks noGrp="1"/>
          </p:cNvSpPr>
          <p:nvPr>
            <p:ph type="title"/>
          </p:nvPr>
        </p:nvSpPr>
        <p:spPr>
          <a:xfrm>
            <a:off x="548640" y="2468880"/>
            <a:ext cx="6509385" cy="1384995"/>
          </a:xfrm>
        </p:spPr>
        <p:txBody>
          <a:bodyPr/>
          <a:lstStyle>
            <a:lvl1pPr>
              <a:lnSpc>
                <a:spcPct val="100000"/>
              </a:lnSpc>
              <a:defRPr sz="45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8089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2_Image Title Slide - ISG TAG 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CD58F-E657-F64A-B691-5D817E6922BE}"/>
              </a:ext>
            </a:extLst>
          </p:cNvPr>
          <p:cNvSpPr txBox="1"/>
          <p:nvPr/>
        </p:nvSpPr>
        <p:spPr>
          <a:xfrm>
            <a:off x="-188595" y="-34290"/>
            <a:ext cx="0" cy="0"/>
          </a:xfrm>
          <a:prstGeom prst="rect">
            <a:avLst/>
          </a:prstGeom>
        </p:spPr>
        <p:txBody>
          <a:bodyPr vert="horz" wrap="none" lIns="0" tIns="0" rIns="0" bIns="0" rtlCol="0" anchor="b" anchorCtr="0">
            <a:noAutofit/>
          </a:bodyPr>
          <a:lstStyle/>
          <a:p>
            <a:endParaRPr lang="en-US" sz="1200" spc="0" dirty="0"/>
          </a:p>
        </p:txBody>
      </p:sp>
      <p:sp>
        <p:nvSpPr>
          <p:cNvPr id="14" name="Subtitle 8">
            <a:extLst>
              <a:ext uri="{FF2B5EF4-FFF2-40B4-BE49-F238E27FC236}">
                <a16:creationId xmlns:a16="http://schemas.microsoft.com/office/drawing/2014/main" id="{2FE7B3EA-AA01-084F-B366-F631B06A719C}"/>
              </a:ext>
            </a:extLst>
          </p:cNvPr>
          <p:cNvSpPr>
            <a:spLocks noGrp="1"/>
          </p:cNvSpPr>
          <p:nvPr>
            <p:ph type="subTitle" idx="1"/>
          </p:nvPr>
        </p:nvSpPr>
        <p:spPr>
          <a:xfrm>
            <a:off x="548640" y="3931920"/>
            <a:ext cx="6041873" cy="253916"/>
          </a:xfrm>
          <a:prstGeom prst="rect">
            <a:avLst/>
          </a:prstGeom>
        </p:spPr>
        <p:txBody>
          <a:bodyPr anchor="b"/>
          <a:lstStyle>
            <a:lvl1pPr marL="0" indent="0" algn="l">
              <a:buNone/>
              <a:tabLst/>
              <a:defRPr sz="1650" b="0" i="0">
                <a:solidFill>
                  <a:schemeClr val="tx2"/>
                </a:solidFill>
                <a:latin typeface="+mj-lt"/>
                <a:ea typeface="PrudentialModern Medium" charset="0"/>
                <a:cs typeface="PrudentialModern Medium"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5" name="Title 1">
            <a:extLst>
              <a:ext uri="{FF2B5EF4-FFF2-40B4-BE49-F238E27FC236}">
                <a16:creationId xmlns:a16="http://schemas.microsoft.com/office/drawing/2014/main" id="{62BD1E9E-1F66-8144-BD42-1B7E4E5B6B9F}"/>
              </a:ext>
            </a:extLst>
          </p:cNvPr>
          <p:cNvSpPr>
            <a:spLocks noGrp="1"/>
          </p:cNvSpPr>
          <p:nvPr>
            <p:ph type="title"/>
          </p:nvPr>
        </p:nvSpPr>
        <p:spPr>
          <a:xfrm>
            <a:off x="548640" y="2468880"/>
            <a:ext cx="6509385" cy="1384995"/>
          </a:xfrm>
        </p:spPr>
        <p:txBody>
          <a:bodyPr/>
          <a:lstStyle>
            <a:lvl1pPr>
              <a:lnSpc>
                <a:spcPct val="100000"/>
              </a:lnSpc>
              <a:defRPr sz="4500">
                <a:solidFill>
                  <a:schemeClr val="tx1"/>
                </a:solidFill>
                <a:latin typeface="+mj-lt"/>
              </a:defRPr>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4EFFEEC0-E7BC-FD4A-8FAA-C9C33C6DE2AD}"/>
              </a:ext>
            </a:extLst>
          </p:cNvPr>
          <p:cNvSpPr/>
          <p:nvPr/>
        </p:nvSpPr>
        <p:spPr>
          <a:xfrm>
            <a:off x="0" y="0"/>
            <a:ext cx="210312" cy="91958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Picture 4" descr="Logo, company name&#10;&#10;Description automatically generated">
            <a:extLst>
              <a:ext uri="{FF2B5EF4-FFF2-40B4-BE49-F238E27FC236}">
                <a16:creationId xmlns:a16="http://schemas.microsoft.com/office/drawing/2014/main" id="{9E83E3FC-596F-3AFD-C2D9-D00FDA88F6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363" y="4441058"/>
            <a:ext cx="2386462" cy="2386462"/>
          </a:xfrm>
          <a:prstGeom prst="rect">
            <a:avLst/>
          </a:prstGeom>
        </p:spPr>
      </p:pic>
    </p:spTree>
    <p:extLst>
      <p:ext uri="{BB962C8B-B14F-4D97-AF65-F5344CB8AC3E}">
        <p14:creationId xmlns:p14="http://schemas.microsoft.com/office/powerpoint/2010/main" val="83906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ntent pag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65760" y="1125498"/>
            <a:ext cx="8229600" cy="1323439"/>
          </a:xfrm>
        </p:spPr>
        <p:txBody>
          <a:bodyPr/>
          <a:lstStyle>
            <a:lvl2pPr>
              <a:lnSpc>
                <a:spcPts val="164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EF04FAC9-1BCA-6947-816C-D654A7BFCCDE}"/>
              </a:ext>
            </a:extLst>
          </p:cNvPr>
          <p:cNvSpPr txBox="1"/>
          <p:nvPr/>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8" name="TextBox 7">
            <a:extLst>
              <a:ext uri="{FF2B5EF4-FFF2-40B4-BE49-F238E27FC236}">
                <a16:creationId xmlns:a16="http://schemas.microsoft.com/office/drawing/2014/main" id="{0F5D0BED-0A14-B541-9C58-74E21B7CAC69}"/>
              </a:ext>
            </a:extLst>
          </p:cNvPr>
          <p:cNvSpPr txBox="1"/>
          <p:nvPr/>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Rectangle 11">
            <a:extLst>
              <a:ext uri="{FF2B5EF4-FFF2-40B4-BE49-F238E27FC236}">
                <a16:creationId xmlns:a16="http://schemas.microsoft.com/office/drawing/2014/main" id="{3DA7317B-98F8-2844-BAEC-9312B607276D}"/>
              </a:ext>
            </a:extLst>
          </p:cNvPr>
          <p:cNvSpPr/>
          <p:nvPr/>
        </p:nvSpPr>
        <p:spPr>
          <a:xfrm>
            <a:off x="8440459" y="6231367"/>
            <a:ext cx="171450" cy="6400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1A0700EE-1813-E743-B5A7-F10FE559E8D2}"/>
              </a:ext>
            </a:extLst>
          </p:cNvPr>
          <p:cNvSpPr txBox="1"/>
          <p:nvPr/>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3" name="Slide Number Placeholder 3">
            <a:extLst>
              <a:ext uri="{FF2B5EF4-FFF2-40B4-BE49-F238E27FC236}">
                <a16:creationId xmlns:a16="http://schemas.microsoft.com/office/drawing/2014/main" id="{F0A9BC4C-9F27-1849-8591-2E52AD5B9DBC}"/>
              </a:ext>
            </a:extLst>
          </p:cNvPr>
          <p:cNvSpPr>
            <a:spLocks noGrp="1"/>
          </p:cNvSpPr>
          <p:nvPr>
            <p:ph type="sldNum" sz="quarter" idx="11"/>
          </p:nvPr>
        </p:nvSpPr>
        <p:spPr>
          <a:xfrm>
            <a:off x="8628238" y="6185647"/>
            <a:ext cx="514350" cy="685800"/>
          </a:xfrm>
        </p:spPr>
        <p:txBody>
          <a:bodyPr/>
          <a:lstStyle>
            <a:lvl1pPr algn="ctr">
              <a:defRPr>
                <a:solidFill>
                  <a:schemeClr val="accent4">
                    <a:lumMod val="50000"/>
                  </a:schemeClr>
                </a:solidFill>
              </a:defRPr>
            </a:lvl1pPr>
          </a:lstStyle>
          <a:p>
            <a:fld id="{BB544E63-09F9-914E-B731-EB7D262F5FD2}" type="slidenum">
              <a:rPr lang="en-US" smtClean="0"/>
              <a:pPr/>
              <a:t>‹#›</a:t>
            </a:fld>
            <a:endParaRPr lang="en-US" dirty="0"/>
          </a:p>
        </p:txBody>
      </p:sp>
      <p:sp>
        <p:nvSpPr>
          <p:cNvPr id="14" name="TextBox 13">
            <a:extLst>
              <a:ext uri="{FF2B5EF4-FFF2-40B4-BE49-F238E27FC236}">
                <a16:creationId xmlns:a16="http://schemas.microsoft.com/office/drawing/2014/main" id="{F92D7D91-1A7F-E944-8649-17F36039D13D}"/>
              </a:ext>
            </a:extLst>
          </p:cNvPr>
          <p:cNvSpPr txBox="1"/>
          <p:nvPr/>
        </p:nvSpPr>
        <p:spPr>
          <a:xfrm>
            <a:off x="5772151" y="6185647"/>
            <a:ext cx="2464201" cy="685800"/>
          </a:xfrm>
          <a:prstGeom prst="rect">
            <a:avLst/>
          </a:prstGeom>
        </p:spPr>
        <p:txBody>
          <a:bodyPr vert="horz" wrap="square" lIns="0" tIns="0" rIns="0" bIns="0" rtlCol="0" anchor="ctr" anchorCtr="0">
            <a:noAutofit/>
          </a:bodyPr>
          <a:lstStyle/>
          <a:p>
            <a:pPr lvl="0" algn="r"/>
            <a:r>
              <a:rPr lang="en-US" sz="1100" b="1" dirty="0">
                <a:solidFill>
                  <a:schemeClr val="tx2"/>
                </a:solidFill>
                <a:latin typeface="+mj-lt"/>
              </a:rPr>
              <a:t>Retirement is a Journey not a destination</a:t>
            </a:r>
            <a:endParaRPr lang="en-US" sz="1100" b="1" dirty="0">
              <a:latin typeface="+mj-lt"/>
            </a:endParaRPr>
          </a:p>
        </p:txBody>
      </p:sp>
      <p:sp>
        <p:nvSpPr>
          <p:cNvPr id="11" name="Title Placeholder 13">
            <a:extLst>
              <a:ext uri="{FF2B5EF4-FFF2-40B4-BE49-F238E27FC236}">
                <a16:creationId xmlns:a16="http://schemas.microsoft.com/office/drawing/2014/main" id="{B396224E-9A3A-42C2-9B7E-FD5FE952BB2D}"/>
              </a:ext>
            </a:extLst>
          </p:cNvPr>
          <p:cNvSpPr>
            <a:spLocks noGrp="1"/>
          </p:cNvSpPr>
          <p:nvPr>
            <p:ph type="title"/>
          </p:nvPr>
        </p:nvSpPr>
        <p:spPr>
          <a:xfrm>
            <a:off x="365760" y="91440"/>
            <a:ext cx="8412480" cy="914400"/>
          </a:xfrm>
          <a:prstGeom prst="rect">
            <a:avLst/>
          </a:prstGeom>
        </p:spPr>
        <p:txBody>
          <a:bodyPr vert="horz" wrap="square" lIns="0" tIns="0" rIns="0" bIns="0" rtlCol="0" anchor="ctr" anchorCtr="0">
            <a:noAutofit/>
          </a:bodyPr>
          <a:lstStyle/>
          <a:p>
            <a:r>
              <a:rPr lang="en-US"/>
              <a:t>Click to edit Master title style</a:t>
            </a:r>
            <a:endParaRPr lang="en-US" dirty="0"/>
          </a:p>
        </p:txBody>
      </p:sp>
    </p:spTree>
    <p:extLst>
      <p:ext uri="{BB962C8B-B14F-4D97-AF65-F5344CB8AC3E}">
        <p14:creationId xmlns:p14="http://schemas.microsoft.com/office/powerpoint/2010/main" val="35750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ransition Pa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634175-8A8E-6745-9356-522422CBA344}"/>
              </a:ext>
            </a:extLst>
          </p:cNvPr>
          <p:cNvPicPr>
            <a:picLocks noChangeAspect="1"/>
          </p:cNvPicPr>
          <p:nvPr/>
        </p:nvPicPr>
        <p:blipFill rotWithShape="1">
          <a:blip r:embed="rId2">
            <a:extLst>
              <a:ext uri="{28A0092B-C50C-407E-A947-70E740481C1C}">
                <a14:useLocalDpi xmlns:a14="http://schemas.microsoft.com/office/drawing/2010/main" val="0"/>
              </a:ext>
            </a:extLst>
          </a:blip>
          <a:srcRect l="26345" t="32456" r="3300" b="5128"/>
          <a:stretch/>
        </p:blipFill>
        <p:spPr>
          <a:xfrm>
            <a:off x="0" y="0"/>
            <a:ext cx="9169664" cy="6232471"/>
          </a:xfrm>
          <a:prstGeom prst="rect">
            <a:avLst/>
          </a:prstGeom>
        </p:spPr>
      </p:pic>
      <p:sp>
        <p:nvSpPr>
          <p:cNvPr id="7" name="Text Placeholder 6"/>
          <p:cNvSpPr>
            <a:spLocks noGrp="1"/>
          </p:cNvSpPr>
          <p:nvPr>
            <p:ph type="body" sz="quarter" idx="14" hasCustomPrompt="1"/>
          </p:nvPr>
        </p:nvSpPr>
        <p:spPr>
          <a:xfrm>
            <a:off x="1053306" y="2817853"/>
            <a:ext cx="7037388" cy="461665"/>
          </a:xfrm>
        </p:spPr>
        <p:txBody>
          <a:bodyPr/>
          <a:lstStyle>
            <a:lvl1pPr>
              <a:defRPr sz="3000">
                <a:solidFill>
                  <a:schemeClr val="tx1"/>
                </a:solidFill>
              </a:defRPr>
            </a:lvl1pPr>
          </a:lstStyle>
          <a:p>
            <a:pPr lvl="0"/>
            <a:r>
              <a:rPr lang="en-US" dirty="0"/>
              <a:t>Click to edit Transition Page</a:t>
            </a:r>
          </a:p>
        </p:txBody>
      </p:sp>
      <p:sp>
        <p:nvSpPr>
          <p:cNvPr id="10" name="Slide Number Placeholder 3">
            <a:extLst>
              <a:ext uri="{FF2B5EF4-FFF2-40B4-BE49-F238E27FC236}">
                <a16:creationId xmlns:a16="http://schemas.microsoft.com/office/drawing/2014/main" id="{1EA2BAE6-C69B-3245-8A61-15B866475BBA}"/>
              </a:ext>
            </a:extLst>
          </p:cNvPr>
          <p:cNvSpPr>
            <a:spLocks noGrp="1"/>
          </p:cNvSpPr>
          <p:nvPr>
            <p:ph type="sldNum" sz="quarter" idx="11"/>
          </p:nvPr>
        </p:nvSpPr>
        <p:spPr>
          <a:xfrm>
            <a:off x="8628238" y="6185647"/>
            <a:ext cx="514350" cy="685800"/>
          </a:xfrm>
        </p:spPr>
        <p:txBody>
          <a:bodyPr/>
          <a:lstStyle>
            <a:lvl1pPr algn="l">
              <a:defRPr>
                <a:solidFill>
                  <a:schemeClr val="accent4">
                    <a:lumMod val="50000"/>
                  </a:schemeClr>
                </a:solidFill>
              </a:defRPr>
            </a:lvl1pPr>
          </a:lstStyle>
          <a:p>
            <a:pPr algn="ctr"/>
            <a:fld id="{BB544E63-09F9-914E-B731-EB7D262F5FD2}" type="slidenum">
              <a:rPr lang="en-US" smtClean="0"/>
              <a:pPr algn="ctr"/>
              <a:t>‹#›</a:t>
            </a:fld>
            <a:endParaRPr lang="en-US" dirty="0"/>
          </a:p>
        </p:txBody>
      </p:sp>
      <p:sp>
        <p:nvSpPr>
          <p:cNvPr id="12" name="TextBox 11">
            <a:extLst>
              <a:ext uri="{FF2B5EF4-FFF2-40B4-BE49-F238E27FC236}">
                <a16:creationId xmlns:a16="http://schemas.microsoft.com/office/drawing/2014/main" id="{38131E8B-3522-3040-9EA0-2B575D86F209}"/>
              </a:ext>
            </a:extLst>
          </p:cNvPr>
          <p:cNvSpPr txBox="1"/>
          <p:nvPr/>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13" name="TextBox 12">
            <a:extLst>
              <a:ext uri="{FF2B5EF4-FFF2-40B4-BE49-F238E27FC236}">
                <a16:creationId xmlns:a16="http://schemas.microsoft.com/office/drawing/2014/main" id="{8F8A2F65-4A30-3B43-98BF-7053398A920B}"/>
              </a:ext>
            </a:extLst>
          </p:cNvPr>
          <p:cNvSpPr txBox="1"/>
          <p:nvPr/>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4" name="TextBox 13">
            <a:extLst>
              <a:ext uri="{FF2B5EF4-FFF2-40B4-BE49-F238E27FC236}">
                <a16:creationId xmlns:a16="http://schemas.microsoft.com/office/drawing/2014/main" id="{D4DE7676-53DD-D74E-B9C8-275491047014}"/>
              </a:ext>
            </a:extLst>
          </p:cNvPr>
          <p:cNvSpPr txBox="1"/>
          <p:nvPr/>
        </p:nvSpPr>
        <p:spPr>
          <a:xfrm>
            <a:off x="5772151" y="6185647"/>
            <a:ext cx="2464201" cy="685800"/>
          </a:xfrm>
          <a:prstGeom prst="rect">
            <a:avLst/>
          </a:prstGeom>
        </p:spPr>
        <p:txBody>
          <a:bodyPr vert="horz" wrap="square" lIns="0" tIns="0" rIns="0" bIns="0" rtlCol="0" anchor="ctr" anchorCtr="0">
            <a:noAutofit/>
          </a:bodyPr>
          <a:lstStyle/>
          <a:p>
            <a:pPr lvl="0" algn="r"/>
            <a:r>
              <a:rPr lang="en-US" sz="1100" b="1" dirty="0">
                <a:solidFill>
                  <a:schemeClr val="tx2"/>
                </a:solidFill>
                <a:latin typeface="+mj-lt"/>
              </a:rPr>
              <a:t>Retirement is a Journey not a destination</a:t>
            </a:r>
            <a:endParaRPr lang="en-US" sz="1100" b="1" dirty="0">
              <a:latin typeface="+mj-lt"/>
            </a:endParaRPr>
          </a:p>
        </p:txBody>
      </p:sp>
      <p:sp>
        <p:nvSpPr>
          <p:cNvPr id="15" name="Rectangle 14">
            <a:extLst>
              <a:ext uri="{FF2B5EF4-FFF2-40B4-BE49-F238E27FC236}">
                <a16:creationId xmlns:a16="http://schemas.microsoft.com/office/drawing/2014/main" id="{1071E4B2-BDAA-5D42-A0E4-77269A59BC3E}"/>
              </a:ext>
            </a:extLst>
          </p:cNvPr>
          <p:cNvSpPr/>
          <p:nvPr/>
        </p:nvSpPr>
        <p:spPr>
          <a:xfrm>
            <a:off x="8440459" y="6217921"/>
            <a:ext cx="171450" cy="653527"/>
          </a:xfrm>
          <a:prstGeom prst="rect">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TextBox 15">
            <a:extLst>
              <a:ext uri="{FF2B5EF4-FFF2-40B4-BE49-F238E27FC236}">
                <a16:creationId xmlns:a16="http://schemas.microsoft.com/office/drawing/2014/main" id="{B1E3FA00-EDCE-2548-9332-C00420FD2978}"/>
              </a:ext>
            </a:extLst>
          </p:cNvPr>
          <p:cNvSpPr txBox="1"/>
          <p:nvPr/>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Tree>
    <p:extLst>
      <p:ext uri="{BB962C8B-B14F-4D97-AF65-F5344CB8AC3E}">
        <p14:creationId xmlns:p14="http://schemas.microsoft.com/office/powerpoint/2010/main" val="13393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04FAC9-1BCA-6947-816C-D654A7BFCCDE}"/>
              </a:ext>
            </a:extLst>
          </p:cNvPr>
          <p:cNvSpPr txBox="1"/>
          <p:nvPr/>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8" name="TextBox 7">
            <a:extLst>
              <a:ext uri="{FF2B5EF4-FFF2-40B4-BE49-F238E27FC236}">
                <a16:creationId xmlns:a16="http://schemas.microsoft.com/office/drawing/2014/main" id="{0F5D0BED-0A14-B541-9C58-74E21B7CAC69}"/>
              </a:ext>
            </a:extLst>
          </p:cNvPr>
          <p:cNvSpPr txBox="1"/>
          <p:nvPr/>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Rectangle 11">
            <a:extLst>
              <a:ext uri="{FF2B5EF4-FFF2-40B4-BE49-F238E27FC236}">
                <a16:creationId xmlns:a16="http://schemas.microsoft.com/office/drawing/2014/main" id="{3DA7317B-98F8-2844-BAEC-9312B607276D}"/>
              </a:ext>
            </a:extLst>
          </p:cNvPr>
          <p:cNvSpPr/>
          <p:nvPr/>
        </p:nvSpPr>
        <p:spPr>
          <a:xfrm>
            <a:off x="8440459" y="6231367"/>
            <a:ext cx="171450" cy="6400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1A0700EE-1813-E743-B5A7-F10FE559E8D2}"/>
              </a:ext>
            </a:extLst>
          </p:cNvPr>
          <p:cNvSpPr txBox="1"/>
          <p:nvPr/>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3" name="Slide Number Placeholder 3">
            <a:extLst>
              <a:ext uri="{FF2B5EF4-FFF2-40B4-BE49-F238E27FC236}">
                <a16:creationId xmlns:a16="http://schemas.microsoft.com/office/drawing/2014/main" id="{F0A9BC4C-9F27-1849-8591-2E52AD5B9DBC}"/>
              </a:ext>
            </a:extLst>
          </p:cNvPr>
          <p:cNvSpPr>
            <a:spLocks noGrp="1"/>
          </p:cNvSpPr>
          <p:nvPr>
            <p:ph type="sldNum" sz="quarter" idx="11"/>
          </p:nvPr>
        </p:nvSpPr>
        <p:spPr>
          <a:xfrm>
            <a:off x="8628238" y="6185647"/>
            <a:ext cx="514350" cy="685800"/>
          </a:xfrm>
        </p:spPr>
        <p:txBody>
          <a:bodyPr/>
          <a:lstStyle>
            <a:lvl1pPr algn="ctr">
              <a:defRPr>
                <a:solidFill>
                  <a:schemeClr val="accent4">
                    <a:lumMod val="50000"/>
                  </a:schemeClr>
                </a:solidFill>
              </a:defRPr>
            </a:lvl1pPr>
          </a:lstStyle>
          <a:p>
            <a:fld id="{BB544E63-09F9-914E-B731-EB7D262F5FD2}" type="slidenum">
              <a:rPr lang="en-US" smtClean="0"/>
              <a:pPr/>
              <a:t>‹#›</a:t>
            </a:fld>
            <a:endParaRPr lang="en-US" dirty="0"/>
          </a:p>
        </p:txBody>
      </p:sp>
      <p:sp>
        <p:nvSpPr>
          <p:cNvPr id="14" name="TextBox 13">
            <a:extLst>
              <a:ext uri="{FF2B5EF4-FFF2-40B4-BE49-F238E27FC236}">
                <a16:creationId xmlns:a16="http://schemas.microsoft.com/office/drawing/2014/main" id="{F92D7D91-1A7F-E944-8649-17F36039D13D}"/>
              </a:ext>
            </a:extLst>
          </p:cNvPr>
          <p:cNvSpPr txBox="1"/>
          <p:nvPr/>
        </p:nvSpPr>
        <p:spPr>
          <a:xfrm>
            <a:off x="5772151" y="6185647"/>
            <a:ext cx="2464201" cy="685800"/>
          </a:xfrm>
          <a:prstGeom prst="rect">
            <a:avLst/>
          </a:prstGeom>
        </p:spPr>
        <p:txBody>
          <a:bodyPr vert="horz" wrap="square" lIns="0" tIns="0" rIns="0" bIns="0" rtlCol="0" anchor="ctr" anchorCtr="0">
            <a:noAutofit/>
          </a:bodyPr>
          <a:lstStyle/>
          <a:p>
            <a:pPr lvl="0" algn="r"/>
            <a:r>
              <a:rPr lang="en-US" sz="1100" b="1" dirty="0">
                <a:solidFill>
                  <a:schemeClr val="tx2"/>
                </a:solidFill>
                <a:latin typeface="+mj-lt"/>
              </a:rPr>
              <a:t>Retirement is a Journey not a destination</a:t>
            </a:r>
            <a:endParaRPr lang="en-US" sz="1100" b="1" dirty="0">
              <a:latin typeface="+mj-lt"/>
            </a:endParaRPr>
          </a:p>
        </p:txBody>
      </p:sp>
      <p:sp>
        <p:nvSpPr>
          <p:cNvPr id="11" name="Title Placeholder 13">
            <a:extLst>
              <a:ext uri="{FF2B5EF4-FFF2-40B4-BE49-F238E27FC236}">
                <a16:creationId xmlns:a16="http://schemas.microsoft.com/office/drawing/2014/main" id="{B396224E-9A3A-42C2-9B7E-FD5FE952BB2D}"/>
              </a:ext>
            </a:extLst>
          </p:cNvPr>
          <p:cNvSpPr>
            <a:spLocks noGrp="1"/>
          </p:cNvSpPr>
          <p:nvPr>
            <p:ph type="title"/>
          </p:nvPr>
        </p:nvSpPr>
        <p:spPr>
          <a:xfrm>
            <a:off x="365760" y="91440"/>
            <a:ext cx="8412480" cy="914400"/>
          </a:xfrm>
          <a:prstGeom prst="rect">
            <a:avLst/>
          </a:prstGeom>
        </p:spPr>
        <p:txBody>
          <a:bodyPr vert="horz" wrap="square" lIns="0" tIns="0" rIns="0" bIns="0" rtlCol="0" anchor="ctr" anchorCtr="0">
            <a:noAutofit/>
          </a:bodyPr>
          <a:lstStyle/>
          <a:p>
            <a:r>
              <a:rPr lang="en-US"/>
              <a:t>Click to edit Master title style</a:t>
            </a:r>
            <a:endParaRPr lang="en-US" dirty="0"/>
          </a:p>
        </p:txBody>
      </p:sp>
    </p:spTree>
    <p:extLst>
      <p:ext uri="{BB962C8B-B14F-4D97-AF65-F5344CB8AC3E}">
        <p14:creationId xmlns:p14="http://schemas.microsoft.com/office/powerpoint/2010/main" val="353330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04FAC9-1BCA-6947-816C-D654A7BFCCDE}"/>
              </a:ext>
            </a:extLst>
          </p:cNvPr>
          <p:cNvSpPr txBox="1"/>
          <p:nvPr/>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8" name="TextBox 7">
            <a:extLst>
              <a:ext uri="{FF2B5EF4-FFF2-40B4-BE49-F238E27FC236}">
                <a16:creationId xmlns:a16="http://schemas.microsoft.com/office/drawing/2014/main" id="{0F5D0BED-0A14-B541-9C58-74E21B7CAC69}"/>
              </a:ext>
            </a:extLst>
          </p:cNvPr>
          <p:cNvSpPr txBox="1"/>
          <p:nvPr/>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Rectangle 11">
            <a:extLst>
              <a:ext uri="{FF2B5EF4-FFF2-40B4-BE49-F238E27FC236}">
                <a16:creationId xmlns:a16="http://schemas.microsoft.com/office/drawing/2014/main" id="{3DA7317B-98F8-2844-BAEC-9312B607276D}"/>
              </a:ext>
            </a:extLst>
          </p:cNvPr>
          <p:cNvSpPr/>
          <p:nvPr/>
        </p:nvSpPr>
        <p:spPr>
          <a:xfrm>
            <a:off x="8440459" y="6231367"/>
            <a:ext cx="171450" cy="6400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p>
        </p:txBody>
      </p:sp>
      <p:sp>
        <p:nvSpPr>
          <p:cNvPr id="7" name="TextBox 6">
            <a:extLst>
              <a:ext uri="{FF2B5EF4-FFF2-40B4-BE49-F238E27FC236}">
                <a16:creationId xmlns:a16="http://schemas.microsoft.com/office/drawing/2014/main" id="{1A0700EE-1813-E743-B5A7-F10FE559E8D2}"/>
              </a:ext>
            </a:extLst>
          </p:cNvPr>
          <p:cNvSpPr txBox="1"/>
          <p:nvPr/>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4" name="TextBox 13">
            <a:extLst>
              <a:ext uri="{FF2B5EF4-FFF2-40B4-BE49-F238E27FC236}">
                <a16:creationId xmlns:a16="http://schemas.microsoft.com/office/drawing/2014/main" id="{BD1B0711-4002-074E-AE61-DDCF2F0C091C}"/>
              </a:ext>
            </a:extLst>
          </p:cNvPr>
          <p:cNvSpPr txBox="1"/>
          <p:nvPr/>
        </p:nvSpPr>
        <p:spPr>
          <a:xfrm>
            <a:off x="5772151" y="6185647"/>
            <a:ext cx="2464201" cy="685800"/>
          </a:xfrm>
          <a:prstGeom prst="rect">
            <a:avLst/>
          </a:prstGeom>
        </p:spPr>
        <p:txBody>
          <a:bodyPr vert="horz" wrap="square" lIns="0" tIns="0" rIns="0" bIns="0" rtlCol="0" anchor="ctr" anchorCtr="0">
            <a:noAutofit/>
          </a:bodyPr>
          <a:lstStyle/>
          <a:p>
            <a:pPr lvl="0" algn="r"/>
            <a:r>
              <a:rPr lang="en-US" sz="1100" b="1" dirty="0">
                <a:solidFill>
                  <a:schemeClr val="tx2"/>
                </a:solidFill>
                <a:latin typeface="+mj-lt"/>
              </a:rPr>
              <a:t>Retirement is a Journey not a destination</a:t>
            </a:r>
            <a:endParaRPr lang="en-US" sz="1100" b="1" dirty="0">
              <a:latin typeface="+mj-lt"/>
            </a:endParaRPr>
          </a:p>
        </p:txBody>
      </p:sp>
      <p:sp>
        <p:nvSpPr>
          <p:cNvPr id="15" name="Slide Number Placeholder 3">
            <a:extLst>
              <a:ext uri="{FF2B5EF4-FFF2-40B4-BE49-F238E27FC236}">
                <a16:creationId xmlns:a16="http://schemas.microsoft.com/office/drawing/2014/main" id="{2C79A32A-00BF-A145-84FF-3EA317AAB2F6}"/>
              </a:ext>
            </a:extLst>
          </p:cNvPr>
          <p:cNvSpPr>
            <a:spLocks noGrp="1"/>
          </p:cNvSpPr>
          <p:nvPr>
            <p:ph type="sldNum" sz="quarter" idx="11"/>
          </p:nvPr>
        </p:nvSpPr>
        <p:spPr>
          <a:xfrm>
            <a:off x="8628238" y="6231367"/>
            <a:ext cx="514350" cy="640080"/>
          </a:xfrm>
          <a:prstGeom prst="rect">
            <a:avLst/>
          </a:prstGeom>
        </p:spPr>
        <p:txBody>
          <a:bodyPr anchor="ctr"/>
          <a:lstStyle>
            <a:lvl1pPr algn="ctr">
              <a:defRPr sz="900">
                <a:solidFill>
                  <a:schemeClr val="accent4">
                    <a:lumMod val="50000"/>
                  </a:schemeClr>
                </a:solidFill>
              </a:defRPr>
            </a:lvl1pPr>
          </a:lstStyle>
          <a:p>
            <a:fld id="{BB544E63-09F9-914E-B731-EB7D262F5FD2}" type="slidenum">
              <a:rPr lang="en-US" smtClean="0"/>
              <a:pPr/>
              <a:t>‹#›</a:t>
            </a:fld>
            <a:endParaRPr lang="en-US" dirty="0"/>
          </a:p>
        </p:txBody>
      </p:sp>
      <p:sp>
        <p:nvSpPr>
          <p:cNvPr id="11" name="Title Placeholder 13">
            <a:extLst>
              <a:ext uri="{FF2B5EF4-FFF2-40B4-BE49-F238E27FC236}">
                <a16:creationId xmlns:a16="http://schemas.microsoft.com/office/drawing/2014/main" id="{EC9186F8-AF55-43E9-8A0D-90A155DC1B7A}"/>
              </a:ext>
            </a:extLst>
          </p:cNvPr>
          <p:cNvSpPr>
            <a:spLocks noGrp="1"/>
          </p:cNvSpPr>
          <p:nvPr>
            <p:ph type="title"/>
          </p:nvPr>
        </p:nvSpPr>
        <p:spPr>
          <a:xfrm>
            <a:off x="304800" y="91440"/>
            <a:ext cx="8534400" cy="914400"/>
          </a:xfrm>
          <a:prstGeom prst="rect">
            <a:avLst/>
          </a:prstGeom>
        </p:spPr>
        <p:txBody>
          <a:bodyPr vert="horz" wrap="square" lIns="0" tIns="0" rIns="0" bIns="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3284C12-2D3F-4A39-B664-8995F30B9BC0}"/>
              </a:ext>
            </a:extLst>
          </p:cNvPr>
          <p:cNvSpPr>
            <a:spLocks noGrp="1"/>
          </p:cNvSpPr>
          <p:nvPr>
            <p:ph type="body" sz="quarter" idx="13" hasCustomPrompt="1"/>
          </p:nvPr>
        </p:nvSpPr>
        <p:spPr>
          <a:xfrm>
            <a:off x="7726764" y="6619876"/>
            <a:ext cx="509588" cy="150494"/>
          </a:xfrm>
          <a:prstGeom prst="rect">
            <a:avLst/>
          </a:prstGeom>
        </p:spPr>
        <p:txBody>
          <a:bodyPr vert="horz" wrap="none" lIns="0" tIns="0" rIns="0" bIns="0" rtlCol="0" anchor="ctr" anchorCtr="0">
            <a:noAutofit/>
          </a:bodyPr>
          <a:lstStyle>
            <a:lvl1pPr algn="r">
              <a:defRPr lang="en-US" sz="800" b="0" kern="1200" spc="0" dirty="0">
                <a:solidFill>
                  <a:schemeClr val="accent4">
                    <a:lumMod val="10000"/>
                  </a:schemeClr>
                </a:solidFill>
                <a:latin typeface="PrudentialModern Med Cond" pitchFamily="2" charset="0"/>
                <a:ea typeface="+mn-ea"/>
                <a:cs typeface="+mn-cs"/>
              </a:defRPr>
            </a:lvl1pPr>
          </a:lstStyle>
          <a:p>
            <a:pPr lvl="0" algn="r" defTabSz="457200"/>
            <a:r>
              <a:rPr lang="en-US" dirty="0"/>
              <a:t>SL</a:t>
            </a:r>
          </a:p>
        </p:txBody>
      </p:sp>
      <p:sp>
        <p:nvSpPr>
          <p:cNvPr id="17" name="Content Placeholder 5">
            <a:extLst>
              <a:ext uri="{FF2B5EF4-FFF2-40B4-BE49-F238E27FC236}">
                <a16:creationId xmlns:a16="http://schemas.microsoft.com/office/drawing/2014/main" id="{C4A0DAA3-A19B-4980-8BE7-729EA220E1C6}"/>
              </a:ext>
            </a:extLst>
          </p:cNvPr>
          <p:cNvSpPr>
            <a:spLocks noGrp="1"/>
          </p:cNvSpPr>
          <p:nvPr>
            <p:ph sz="quarter" idx="12"/>
          </p:nvPr>
        </p:nvSpPr>
        <p:spPr>
          <a:xfrm>
            <a:off x="304800" y="1371600"/>
            <a:ext cx="8534400" cy="4572000"/>
          </a:xfrm>
          <a:prstGeom prst="rect">
            <a:avLst/>
          </a:prstGeom>
        </p:spPr>
        <p:txBody>
          <a:bodyPr lIns="0" tIns="0" rIns="0" bIns="0"/>
          <a:lstStyle>
            <a:lvl1pPr>
              <a:spcBef>
                <a:spcPts val="900"/>
              </a:spcBef>
              <a:defRPr/>
            </a:lvl1pPr>
            <a:lvl2pPr marL="0">
              <a:spcBef>
                <a:spcPts val="900"/>
              </a:spcBef>
              <a:defRPr sz="1600">
                <a:solidFill>
                  <a:schemeClr val="accent2">
                    <a:lumMod val="75000"/>
                  </a:schemeClr>
                </a:solidFill>
              </a:defRPr>
            </a:lvl2pPr>
            <a:lvl3pPr marL="233363" indent="-233363">
              <a:spcBef>
                <a:spcPts val="900"/>
              </a:spcBef>
              <a:buFont typeface="Wingdings" panose="05000000000000000000" pitchFamily="2" charset="2"/>
              <a:buChar char="§"/>
              <a:defRPr sz="1600">
                <a:solidFill>
                  <a:schemeClr val="accent2">
                    <a:lumMod val="75000"/>
                  </a:schemeClr>
                </a:solidFill>
              </a:defRPr>
            </a:lvl3pPr>
            <a:lvl4pPr marL="465138" indent="-257175">
              <a:spcBef>
                <a:spcPts val="900"/>
              </a:spcBef>
              <a:defRPr sz="1600">
                <a:solidFill>
                  <a:schemeClr val="accent2">
                    <a:lumMod val="75000"/>
                  </a:schemeClr>
                </a:solidFill>
              </a:defRPr>
            </a:lvl4pPr>
            <a:lvl5pPr marL="681038" indent="-220663">
              <a:spcBef>
                <a:spcPts val="900"/>
              </a:spcBef>
              <a:buFont typeface="PrudentialModern Medium" pitchFamily="2" charset="0"/>
              <a:buChar char="–"/>
              <a:defRPr sz="1600">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2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6" name="Content Placeholder 5"/>
          <p:cNvSpPr>
            <a:spLocks noGrp="1"/>
          </p:cNvSpPr>
          <p:nvPr>
            <p:ph sz="quarter" idx="12"/>
          </p:nvPr>
        </p:nvSpPr>
        <p:spPr>
          <a:xfrm>
            <a:off x="457200" y="1125498"/>
            <a:ext cx="8229600" cy="164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a:extLst>
              <a:ext uri="{FF2B5EF4-FFF2-40B4-BE49-F238E27FC236}">
                <a16:creationId xmlns:a16="http://schemas.microsoft.com/office/drawing/2014/main" id="{78310FA2-83F6-404B-8250-61679FACF3BA}"/>
              </a:ext>
            </a:extLst>
          </p:cNvPr>
          <p:cNvSpPr>
            <a:spLocks noGrp="1"/>
          </p:cNvSpPr>
          <p:nvPr>
            <p:ph type="sldNum" sz="quarter" idx="11"/>
          </p:nvPr>
        </p:nvSpPr>
        <p:spPr>
          <a:xfrm>
            <a:off x="8628238" y="6185647"/>
            <a:ext cx="514350" cy="685800"/>
          </a:xfrm>
          <a:prstGeom prst="rect">
            <a:avLst/>
          </a:prstGeom>
        </p:spPr>
        <p:txBody>
          <a:bodyPr/>
          <a:lstStyle>
            <a:lvl1pPr algn="l">
              <a:defRPr>
                <a:solidFill>
                  <a:schemeClr val="accent4">
                    <a:lumMod val="50000"/>
                  </a:schemeClr>
                </a:solidFill>
              </a:defRPr>
            </a:lvl1pPr>
          </a:lstStyle>
          <a:p>
            <a:pPr algn="ctr"/>
            <a:fld id="{BB544E63-09F9-914E-B731-EB7D262F5FD2}" type="slidenum">
              <a:rPr lang="en-US" smtClean="0"/>
              <a:pPr algn="ctr"/>
              <a:t>‹#›</a:t>
            </a:fld>
            <a:endParaRPr lang="en-US" dirty="0"/>
          </a:p>
        </p:txBody>
      </p:sp>
      <p:sp>
        <p:nvSpPr>
          <p:cNvPr id="10" name="TextBox 9">
            <a:extLst>
              <a:ext uri="{FF2B5EF4-FFF2-40B4-BE49-F238E27FC236}">
                <a16:creationId xmlns:a16="http://schemas.microsoft.com/office/drawing/2014/main" id="{F76C8FA0-5AE2-7F4A-B587-54B94EAB7F3E}"/>
              </a:ext>
            </a:extLst>
          </p:cNvPr>
          <p:cNvSpPr txBox="1"/>
          <p:nvPr userDrawn="1"/>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11" name="TextBox 10">
            <a:extLst>
              <a:ext uri="{FF2B5EF4-FFF2-40B4-BE49-F238E27FC236}">
                <a16:creationId xmlns:a16="http://schemas.microsoft.com/office/drawing/2014/main" id="{F5FC6E40-A71F-0249-A77F-8CAAD0E08FC8}"/>
              </a:ext>
            </a:extLst>
          </p:cNvPr>
          <p:cNvSpPr txBox="1"/>
          <p:nvPr userDrawn="1"/>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TextBox 11">
            <a:extLst>
              <a:ext uri="{FF2B5EF4-FFF2-40B4-BE49-F238E27FC236}">
                <a16:creationId xmlns:a16="http://schemas.microsoft.com/office/drawing/2014/main" id="{6F4FDC54-7277-594C-B4FB-A1604617439F}"/>
              </a:ext>
            </a:extLst>
          </p:cNvPr>
          <p:cNvSpPr txBox="1"/>
          <p:nvPr userDrawn="1"/>
        </p:nvSpPr>
        <p:spPr>
          <a:xfrm>
            <a:off x="5772151" y="6185647"/>
            <a:ext cx="2464201" cy="685800"/>
          </a:xfrm>
          <a:prstGeom prst="rect">
            <a:avLst/>
          </a:prstGeom>
        </p:spPr>
        <p:txBody>
          <a:bodyPr vert="horz" wrap="square" lIns="0" tIns="0" rIns="0" bIns="0" rtlCol="0" anchor="ctr" anchorCtr="0">
            <a:noAutofit/>
          </a:bodyPr>
          <a:lstStyle/>
          <a:p>
            <a:pPr lvl="0" algn="r"/>
            <a:r>
              <a:rPr lang="en-US" sz="1100" b="1" dirty="0">
                <a:solidFill>
                  <a:schemeClr val="tx2"/>
                </a:solidFill>
                <a:latin typeface="+mj-lt"/>
              </a:rPr>
              <a:t>Retirement is a Journey not a destination</a:t>
            </a:r>
            <a:endParaRPr lang="en-US" sz="1100" b="1" dirty="0">
              <a:latin typeface="+mj-lt"/>
            </a:endParaRPr>
          </a:p>
        </p:txBody>
      </p:sp>
      <p:sp>
        <p:nvSpPr>
          <p:cNvPr id="13" name="Rectangle 12">
            <a:extLst>
              <a:ext uri="{FF2B5EF4-FFF2-40B4-BE49-F238E27FC236}">
                <a16:creationId xmlns:a16="http://schemas.microsoft.com/office/drawing/2014/main" id="{AC546A2D-BD5D-DF4C-B13F-0B186C7E79CE}"/>
              </a:ext>
            </a:extLst>
          </p:cNvPr>
          <p:cNvSpPr/>
          <p:nvPr userDrawn="1"/>
        </p:nvSpPr>
        <p:spPr>
          <a:xfrm>
            <a:off x="8511899" y="6217921"/>
            <a:ext cx="171450" cy="65352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TextBox 13">
            <a:extLst>
              <a:ext uri="{FF2B5EF4-FFF2-40B4-BE49-F238E27FC236}">
                <a16:creationId xmlns:a16="http://schemas.microsoft.com/office/drawing/2014/main" id="{433248FC-C55C-0140-96C1-A2955AF924B7}"/>
              </a:ext>
            </a:extLst>
          </p:cNvPr>
          <p:cNvSpPr txBox="1"/>
          <p:nvPr userDrawn="1"/>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Tree>
    <p:extLst>
      <p:ext uri="{BB962C8B-B14F-4D97-AF65-F5344CB8AC3E}">
        <p14:creationId xmlns:p14="http://schemas.microsoft.com/office/powerpoint/2010/main" val="44713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6" name="Content Placeholder 5"/>
          <p:cNvSpPr>
            <a:spLocks noGrp="1"/>
          </p:cNvSpPr>
          <p:nvPr>
            <p:ph sz="quarter" idx="12"/>
          </p:nvPr>
        </p:nvSpPr>
        <p:spPr>
          <a:xfrm>
            <a:off x="457200" y="1125498"/>
            <a:ext cx="8229600" cy="164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a:extLst>
              <a:ext uri="{FF2B5EF4-FFF2-40B4-BE49-F238E27FC236}">
                <a16:creationId xmlns:a16="http://schemas.microsoft.com/office/drawing/2014/main" id="{954E3012-E90D-2545-9918-C81821149289}"/>
              </a:ext>
            </a:extLst>
          </p:cNvPr>
          <p:cNvSpPr>
            <a:spLocks noGrp="1"/>
          </p:cNvSpPr>
          <p:nvPr>
            <p:ph type="sldNum" sz="quarter" idx="11"/>
          </p:nvPr>
        </p:nvSpPr>
        <p:spPr>
          <a:xfrm>
            <a:off x="8628238" y="6185647"/>
            <a:ext cx="514350" cy="685800"/>
          </a:xfrm>
          <a:prstGeom prst="rect">
            <a:avLst/>
          </a:prstGeom>
        </p:spPr>
        <p:txBody>
          <a:bodyPr/>
          <a:lstStyle>
            <a:lvl1pPr algn="l">
              <a:defRPr>
                <a:solidFill>
                  <a:schemeClr val="accent4">
                    <a:lumMod val="50000"/>
                  </a:schemeClr>
                </a:solidFill>
              </a:defRPr>
            </a:lvl1pPr>
          </a:lstStyle>
          <a:p>
            <a:pPr algn="ctr"/>
            <a:fld id="{BB544E63-09F9-914E-B731-EB7D262F5FD2}" type="slidenum">
              <a:rPr lang="en-US" smtClean="0"/>
              <a:pPr algn="ctr"/>
              <a:t>‹#›</a:t>
            </a:fld>
            <a:endParaRPr lang="en-US" dirty="0"/>
          </a:p>
        </p:txBody>
      </p:sp>
      <p:sp>
        <p:nvSpPr>
          <p:cNvPr id="10" name="TextBox 9">
            <a:extLst>
              <a:ext uri="{FF2B5EF4-FFF2-40B4-BE49-F238E27FC236}">
                <a16:creationId xmlns:a16="http://schemas.microsoft.com/office/drawing/2014/main" id="{D19F1B74-132F-F142-BDAB-D346670C6C02}"/>
              </a:ext>
            </a:extLst>
          </p:cNvPr>
          <p:cNvSpPr txBox="1"/>
          <p:nvPr userDrawn="1"/>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11" name="TextBox 10">
            <a:extLst>
              <a:ext uri="{FF2B5EF4-FFF2-40B4-BE49-F238E27FC236}">
                <a16:creationId xmlns:a16="http://schemas.microsoft.com/office/drawing/2014/main" id="{335A7AE9-8B1E-F047-8962-A125CCB86E27}"/>
              </a:ext>
            </a:extLst>
          </p:cNvPr>
          <p:cNvSpPr txBox="1"/>
          <p:nvPr userDrawn="1"/>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TextBox 11">
            <a:extLst>
              <a:ext uri="{FF2B5EF4-FFF2-40B4-BE49-F238E27FC236}">
                <a16:creationId xmlns:a16="http://schemas.microsoft.com/office/drawing/2014/main" id="{F1959B1C-B358-5E4D-A369-209B1A21664C}"/>
              </a:ext>
            </a:extLst>
          </p:cNvPr>
          <p:cNvSpPr txBox="1"/>
          <p:nvPr userDrawn="1"/>
        </p:nvSpPr>
        <p:spPr>
          <a:xfrm>
            <a:off x="5772151" y="6185647"/>
            <a:ext cx="2464201" cy="685800"/>
          </a:xfrm>
          <a:prstGeom prst="rect">
            <a:avLst/>
          </a:prstGeom>
        </p:spPr>
        <p:txBody>
          <a:bodyPr vert="horz" wrap="square" lIns="0" tIns="0" rIns="0" bIns="0" rtlCol="0" anchor="ctr" anchorCtr="0">
            <a:noAutofit/>
          </a:bodyPr>
          <a:lstStyle/>
          <a:p>
            <a:pPr lvl="0" algn="r"/>
            <a:r>
              <a:rPr lang="en-US" sz="1100" b="1" dirty="0">
                <a:solidFill>
                  <a:schemeClr val="tx2"/>
                </a:solidFill>
                <a:latin typeface="+mj-lt"/>
              </a:rPr>
              <a:t>Retirement is a Journey not a destination</a:t>
            </a:r>
            <a:endParaRPr lang="en-US" sz="1100" b="1" dirty="0">
              <a:latin typeface="+mj-lt"/>
            </a:endParaRPr>
          </a:p>
        </p:txBody>
      </p:sp>
      <p:sp>
        <p:nvSpPr>
          <p:cNvPr id="14" name="TextBox 13">
            <a:extLst>
              <a:ext uri="{FF2B5EF4-FFF2-40B4-BE49-F238E27FC236}">
                <a16:creationId xmlns:a16="http://schemas.microsoft.com/office/drawing/2014/main" id="{35C256A5-11BF-FF4C-B199-B5405DEBFECD}"/>
              </a:ext>
            </a:extLst>
          </p:cNvPr>
          <p:cNvSpPr txBox="1"/>
          <p:nvPr userDrawn="1"/>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6" name="Rectangle 15">
            <a:extLst>
              <a:ext uri="{FF2B5EF4-FFF2-40B4-BE49-F238E27FC236}">
                <a16:creationId xmlns:a16="http://schemas.microsoft.com/office/drawing/2014/main" id="{26B1DA56-ABC6-446C-AFAA-FAE2569807AC}"/>
              </a:ext>
            </a:extLst>
          </p:cNvPr>
          <p:cNvSpPr/>
          <p:nvPr userDrawn="1"/>
        </p:nvSpPr>
        <p:spPr>
          <a:xfrm>
            <a:off x="8497611" y="6231367"/>
            <a:ext cx="171450" cy="6400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875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4911D7-AE5A-416B-A4C7-7AA89F96D57E}"/>
              </a:ext>
            </a:extLst>
          </p:cNvPr>
          <p:cNvSpPr/>
          <p:nvPr userDrawn="1"/>
        </p:nvSpPr>
        <p:spPr>
          <a:xfrm>
            <a:off x="8440459" y="6231367"/>
            <a:ext cx="171450" cy="64008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2685F4AD-3A0F-4538-A945-1108F212349A}"/>
              </a:ext>
            </a:extLst>
          </p:cNvPr>
          <p:cNvSpPr txBox="1"/>
          <p:nvPr userDrawn="1"/>
        </p:nvSpPr>
        <p:spPr>
          <a:xfrm>
            <a:off x="8719457" y="6422571"/>
            <a:ext cx="0" cy="0"/>
          </a:xfrm>
          <a:prstGeom prst="rect">
            <a:avLst/>
          </a:prstGeom>
        </p:spPr>
        <p:txBody>
          <a:bodyPr vert="horz" wrap="none" lIns="0" tIns="0" rIns="0" bIns="0" rtlCol="0" anchor="b" anchorCtr="0">
            <a:noAutofit/>
          </a:bodyPr>
          <a:lstStyle/>
          <a:p>
            <a:endParaRPr lang="en-US" sz="1200" spc="0" dirty="0">
              <a:latin typeface="PrudentialModern SemCond" pitchFamily="2" charset="0"/>
            </a:endParaRPr>
          </a:p>
        </p:txBody>
      </p:sp>
      <p:sp>
        <p:nvSpPr>
          <p:cNvPr id="8" name="Slide Number Placeholder 3">
            <a:extLst>
              <a:ext uri="{FF2B5EF4-FFF2-40B4-BE49-F238E27FC236}">
                <a16:creationId xmlns:a16="http://schemas.microsoft.com/office/drawing/2014/main" id="{6A83F67E-3A2F-4B58-86FB-9F8CE8F82FCE}"/>
              </a:ext>
            </a:extLst>
          </p:cNvPr>
          <p:cNvSpPr>
            <a:spLocks noGrp="1"/>
          </p:cNvSpPr>
          <p:nvPr>
            <p:ph type="sldNum" sz="quarter" idx="11"/>
          </p:nvPr>
        </p:nvSpPr>
        <p:spPr>
          <a:xfrm>
            <a:off x="8628238" y="6185647"/>
            <a:ext cx="514350" cy="685800"/>
          </a:xfrm>
        </p:spPr>
        <p:txBody>
          <a:bodyPr/>
          <a:lstStyle>
            <a:lvl1pPr algn="ctr">
              <a:defRPr>
                <a:solidFill>
                  <a:schemeClr val="accent4">
                    <a:lumMod val="50000"/>
                  </a:schemeClr>
                </a:solidFill>
              </a:defRPr>
            </a:lvl1pPr>
          </a:lstStyle>
          <a:p>
            <a:fld id="{BB544E63-09F9-914E-B731-EB7D262F5FD2}" type="slidenum">
              <a:rPr lang="en-US" smtClean="0"/>
              <a:pPr/>
              <a:t>‹#›</a:t>
            </a:fld>
            <a:endParaRPr lang="en-US" dirty="0"/>
          </a:p>
        </p:txBody>
      </p:sp>
      <p:sp>
        <p:nvSpPr>
          <p:cNvPr id="9" name="TextBox 8">
            <a:extLst>
              <a:ext uri="{FF2B5EF4-FFF2-40B4-BE49-F238E27FC236}">
                <a16:creationId xmlns:a16="http://schemas.microsoft.com/office/drawing/2014/main" id="{944205DC-516C-48FC-BA77-05B9DA503318}"/>
              </a:ext>
            </a:extLst>
          </p:cNvPr>
          <p:cNvSpPr txBox="1"/>
          <p:nvPr userDrawn="1"/>
        </p:nvSpPr>
        <p:spPr>
          <a:xfrm>
            <a:off x="5772151" y="6185647"/>
            <a:ext cx="2464201" cy="685800"/>
          </a:xfrm>
          <a:prstGeom prst="rect">
            <a:avLst/>
          </a:prstGeom>
        </p:spPr>
        <p:txBody>
          <a:bodyPr vert="horz" wrap="square" lIns="0" tIns="0" rIns="0" bIns="0" rtlCol="0" anchor="ctr" anchorCtr="0">
            <a:noAutofit/>
          </a:bodyPr>
          <a:lstStyle/>
          <a:p>
            <a:pPr lvl="0" algn="r"/>
            <a:r>
              <a:rPr lang="en-US" sz="1100" b="1" dirty="0">
                <a:solidFill>
                  <a:schemeClr val="tx2"/>
                </a:solidFill>
                <a:latin typeface="+mj-lt"/>
              </a:rPr>
              <a:t>Retirement is a Journey not a destination</a:t>
            </a:r>
            <a:endParaRPr lang="en-US" sz="1100" b="1" dirty="0">
              <a:latin typeface="+mj-lt"/>
            </a:endParaRPr>
          </a:p>
        </p:txBody>
      </p:sp>
      <p:pic>
        <p:nvPicPr>
          <p:cNvPr id="3" name="Picture 2" descr="Logo, company name&#10;&#10;Description automatically generated">
            <a:extLst>
              <a:ext uri="{FF2B5EF4-FFF2-40B4-BE49-F238E27FC236}">
                <a16:creationId xmlns:a16="http://schemas.microsoft.com/office/drawing/2014/main" id="{44D13E29-0533-BAAB-CB4F-28B25423F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024" y="1219200"/>
            <a:ext cx="4210050" cy="4210050"/>
          </a:xfrm>
          <a:prstGeom prst="rect">
            <a:avLst/>
          </a:prstGeom>
        </p:spPr>
      </p:pic>
    </p:spTree>
    <p:extLst>
      <p:ext uri="{BB962C8B-B14F-4D97-AF65-F5344CB8AC3E}">
        <p14:creationId xmlns:p14="http://schemas.microsoft.com/office/powerpoint/2010/main" val="1968719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331201" y="6172200"/>
            <a:ext cx="355600" cy="685800"/>
          </a:xfrm>
          <a:prstGeom prst="rect">
            <a:avLst/>
          </a:prstGeom>
        </p:spPr>
        <p:txBody>
          <a:bodyPr vert="horz" lIns="0" tIns="0" rIns="0" bIns="0" rtlCol="0" anchor="ctr"/>
          <a:lstStyle>
            <a:lvl1pPr algn="r">
              <a:defRPr sz="900" b="0" i="0">
                <a:solidFill>
                  <a:schemeClr val="accent4">
                    <a:lumMod val="50000"/>
                  </a:schemeClr>
                </a:solidFill>
                <a:latin typeface="+mn-lt"/>
              </a:defRPr>
            </a:lvl1pPr>
          </a:lstStyle>
          <a:p>
            <a:pPr algn="ctr"/>
            <a:fld id="{BB544E63-09F9-914E-B731-EB7D262F5FD2}" type="slidenum">
              <a:rPr lang="en-US" smtClean="0"/>
              <a:pPr algn="ctr"/>
              <a:t>‹#›</a:t>
            </a:fld>
            <a:endParaRPr lang="en-US" dirty="0"/>
          </a:p>
        </p:txBody>
      </p:sp>
      <p:sp>
        <p:nvSpPr>
          <p:cNvPr id="11"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
        <p:nvSpPr>
          <p:cNvPr id="5" name="Text Placeholder 4"/>
          <p:cNvSpPr>
            <a:spLocks noGrp="1"/>
          </p:cNvSpPr>
          <p:nvPr>
            <p:ph type="body" idx="1"/>
          </p:nvPr>
        </p:nvSpPr>
        <p:spPr>
          <a:xfrm>
            <a:off x="365760" y="1147762"/>
            <a:ext cx="8223250" cy="1315745"/>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4"/>
            <a:r>
              <a:rPr lang="en-US" dirty="0"/>
              <a:t>Third level</a:t>
            </a:r>
          </a:p>
          <a:p>
            <a:pPr lvl="3"/>
            <a:r>
              <a:rPr lang="en-US" dirty="0"/>
              <a:t>Fourth level</a:t>
            </a:r>
          </a:p>
        </p:txBody>
      </p:sp>
      <p:sp>
        <p:nvSpPr>
          <p:cNvPr id="14" name="Title Placeholder 13"/>
          <p:cNvSpPr>
            <a:spLocks noGrp="1"/>
          </p:cNvSpPr>
          <p:nvPr>
            <p:ph type="title"/>
          </p:nvPr>
        </p:nvSpPr>
        <p:spPr>
          <a:xfrm>
            <a:off x="365760" y="91440"/>
            <a:ext cx="8412480" cy="914400"/>
          </a:xfrm>
          <a:prstGeom prst="rect">
            <a:avLst/>
          </a:prstGeom>
        </p:spPr>
        <p:txBody>
          <a:bodyPr vert="horz" wrap="square" lIns="0" tIns="0" rIns="0" bIns="0" rtlCol="0" anchor="ctr" anchorCtr="0">
            <a:noAutofit/>
          </a:bodyPr>
          <a:lstStyle/>
          <a:p>
            <a:r>
              <a:rPr lang="en-US"/>
              <a:t>Click to edit Master title style</a:t>
            </a:r>
            <a:endParaRPr lang="en-US" dirty="0"/>
          </a:p>
        </p:txBody>
      </p:sp>
      <p:sp>
        <p:nvSpPr>
          <p:cNvPr id="7"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
        <p:nvSpPr>
          <p:cNvPr id="8"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Tree>
    <p:extLst>
      <p:ext uri="{BB962C8B-B14F-4D97-AF65-F5344CB8AC3E}">
        <p14:creationId xmlns:p14="http://schemas.microsoft.com/office/powerpoint/2010/main" val="6652960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4" r:id="rId5"/>
    <p:sldLayoutId id="2147483735" r:id="rId6"/>
    <p:sldLayoutId id="2147483736" r:id="rId7"/>
    <p:sldLayoutId id="2147483737" r:id="rId8"/>
    <p:sldLayoutId id="2147483738" r:id="rId9"/>
  </p:sldLayoutIdLst>
  <p:transition>
    <p:fade/>
  </p:transition>
  <p:hf hdr="0" ftr="0" dt="0"/>
  <p:txStyles>
    <p:titleStyle>
      <a:lvl1pPr marL="0" algn="l" defTabSz="342900" rtl="0" eaLnBrk="1" latinLnBrk="0" hangingPunct="1">
        <a:spcBef>
          <a:spcPct val="0"/>
        </a:spcBef>
        <a:buNone/>
        <a:defRPr kumimoji="0" lang="en-US" sz="3400" b="1" i="0" kern="1200" spc="0" dirty="0">
          <a:solidFill>
            <a:schemeClr val="tx1"/>
          </a:solidFill>
          <a:latin typeface="+mj-lt"/>
          <a:ea typeface="PrudentialModern Bold SemiCondensed" charset="0"/>
          <a:cs typeface="PrudentialModern Bold SemiCondensed" charset="0"/>
        </a:defRPr>
      </a:lvl1pPr>
    </p:titleStyle>
    <p:body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88">
          <p15:clr>
            <a:srgbClr val="F26B43"/>
          </p15:clr>
        </p15:guide>
        <p15:guide id="9" orient="horz" pos="360">
          <p15:clr>
            <a:srgbClr val="F26B43"/>
          </p15:clr>
        </p15:guide>
        <p15:guide id="11" pos="5472">
          <p15:clr>
            <a:srgbClr val="F26B43"/>
          </p15:clr>
        </p15:guide>
        <p15:guide id="12"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retirementresearcher.com/dashboard/"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richard.hill@compassfinancialgrp.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compassfinancialgrp.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DA93974-30B8-4A4E-B844-3C60F17F6327}"/>
              </a:ext>
            </a:extLst>
          </p:cNvPr>
          <p:cNvSpPr>
            <a:spLocks noGrp="1"/>
          </p:cNvSpPr>
          <p:nvPr>
            <p:ph type="subTitle" idx="1"/>
          </p:nvPr>
        </p:nvSpPr>
        <p:spPr>
          <a:xfrm>
            <a:off x="451338" y="3248181"/>
            <a:ext cx="6041873" cy="307777"/>
          </a:xfrm>
        </p:spPr>
        <p:txBody>
          <a:bodyPr/>
          <a:lstStyle/>
          <a:p>
            <a:r>
              <a:rPr lang="en-US" sz="2000" dirty="0"/>
              <a:t>Common Risks to Retirement Assets &amp; Income</a:t>
            </a:r>
          </a:p>
        </p:txBody>
      </p:sp>
      <p:sp>
        <p:nvSpPr>
          <p:cNvPr id="3" name="Title 2">
            <a:extLst>
              <a:ext uri="{FF2B5EF4-FFF2-40B4-BE49-F238E27FC236}">
                <a16:creationId xmlns:a16="http://schemas.microsoft.com/office/drawing/2014/main" id="{D5CBAEA6-6FDB-4559-A201-4EB036E06D51}"/>
              </a:ext>
            </a:extLst>
          </p:cNvPr>
          <p:cNvSpPr>
            <a:spLocks noGrp="1"/>
          </p:cNvSpPr>
          <p:nvPr>
            <p:ph type="title"/>
          </p:nvPr>
        </p:nvSpPr>
        <p:spPr>
          <a:xfrm>
            <a:off x="457200" y="1828800"/>
            <a:ext cx="6509385" cy="1384995"/>
          </a:xfrm>
        </p:spPr>
        <p:txBody>
          <a:bodyPr/>
          <a:lstStyle/>
          <a:p>
            <a:r>
              <a:rPr lang="en-US" dirty="0"/>
              <a:t>Managing Risks in the Retirement Red Zone</a:t>
            </a:r>
          </a:p>
        </p:txBody>
      </p:sp>
      <p:sp>
        <p:nvSpPr>
          <p:cNvPr id="5" name="Subtitle 3">
            <a:extLst>
              <a:ext uri="{FF2B5EF4-FFF2-40B4-BE49-F238E27FC236}">
                <a16:creationId xmlns:a16="http://schemas.microsoft.com/office/drawing/2014/main" id="{F7CFDD23-799D-41FA-A555-0CE0A0618943}"/>
              </a:ext>
            </a:extLst>
          </p:cNvPr>
          <p:cNvSpPr txBox="1">
            <a:spLocks/>
          </p:cNvSpPr>
          <p:nvPr/>
        </p:nvSpPr>
        <p:spPr>
          <a:xfrm>
            <a:off x="451338" y="3644205"/>
            <a:ext cx="6041873" cy="253916"/>
          </a:xfrm>
          <a:prstGeom prst="rect">
            <a:avLst/>
          </a:prstGeom>
        </p:spPr>
        <p:txBody>
          <a:bodyPr vert="horz" wrap="square" lIns="0" tIns="0" rIns="0" bIns="0" rtlCol="0" anchor="b">
            <a:spAutoFit/>
          </a:bodyPr>
          <a:lstStyle>
            <a:lvl1pPr marL="0" indent="0" algn="l" defTabSz="342900" rtl="0" eaLnBrk="1" latinLnBrk="0" hangingPunct="1">
              <a:spcBef>
                <a:spcPts val="450"/>
              </a:spcBef>
              <a:buFontTx/>
              <a:buNone/>
              <a:tabLst/>
              <a:defRPr sz="1650" b="0" i="0" kern="1200" spc="0">
                <a:solidFill>
                  <a:schemeClr val="tx2"/>
                </a:solidFill>
                <a:latin typeface="+mj-lt"/>
                <a:ea typeface="PrudentialModern Medium" charset="0"/>
                <a:cs typeface="PrudentialModern Medium" charset="0"/>
              </a:defRPr>
            </a:lvl1pPr>
            <a:lvl2pPr marL="342900" indent="0" algn="ctr"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685800" indent="0" algn="ctr" defTabSz="342900" rtl="0" eaLnBrk="1" latinLnBrk="0" hangingPunct="1">
              <a:spcBef>
                <a:spcPts val="1050"/>
              </a:spcBef>
              <a:buFont typeface="Arial"/>
              <a:buNone/>
              <a:tabLst/>
              <a:defRPr sz="1200" b="0" i="0" kern="1200" spc="0">
                <a:solidFill>
                  <a:schemeClr val="accent2"/>
                </a:solidFill>
                <a:latin typeface="+mn-lt"/>
                <a:ea typeface="PrudentialModern Medium" charset="0"/>
                <a:cs typeface="PrudentialModern Medium" charset="0"/>
              </a:defRPr>
            </a:lvl3pPr>
            <a:lvl4pPr marL="1028700" indent="0" algn="ctr" defTabSz="342900" rtl="0" eaLnBrk="1" latinLnBrk="0" hangingPunct="1">
              <a:spcBef>
                <a:spcPts val="1050"/>
              </a:spcBef>
              <a:buFont typeface="Arial" panose="020B0604020202020204" pitchFamily="34" charset="0"/>
              <a:buNone/>
              <a:tabLst/>
              <a:defRPr sz="1200" b="0" i="0" kern="1200" spc="0">
                <a:solidFill>
                  <a:schemeClr val="accent4">
                    <a:lumMod val="25000"/>
                  </a:schemeClr>
                </a:solidFill>
                <a:latin typeface="+mn-lt"/>
                <a:ea typeface="PrudentialModern Medium" charset="0"/>
                <a:cs typeface="PrudentialModern Medium" charset="0"/>
              </a:defRPr>
            </a:lvl4pPr>
            <a:lvl5pPr marL="1371600" indent="0" algn="ctr" defTabSz="342900" rtl="0" eaLnBrk="1" latinLnBrk="0" hangingPunct="1">
              <a:spcBef>
                <a:spcPts val="1050"/>
              </a:spcBef>
              <a:buFont typeface="Arial" panose="020B0604020202020204" pitchFamily="34" charset="0"/>
              <a:buNone/>
              <a:tabLst/>
              <a:defRPr sz="1200" b="0" i="0" kern="1200" spc="0">
                <a:solidFill>
                  <a:schemeClr val="accent4">
                    <a:lumMod val="25000"/>
                  </a:schemeClr>
                </a:solidFill>
                <a:latin typeface="+mn-lt"/>
                <a:ea typeface="PrudentialModern Medium" charset="0"/>
                <a:cs typeface="PrudentialModern Medium" charset="0"/>
              </a:defRPr>
            </a:lvl5pPr>
            <a:lvl6pPr marL="1714500" indent="0" algn="ctr" defTabSz="342900" rtl="0" eaLnBrk="1" latinLnBrk="0" hangingPunct="1">
              <a:spcBef>
                <a:spcPct val="20000"/>
              </a:spcBef>
              <a:buFont typeface="Arial"/>
              <a:buNone/>
              <a:defRPr sz="15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solidFill>
                <a:latin typeface="+mn-lt"/>
                <a:ea typeface="+mn-ea"/>
                <a:cs typeface="+mn-cs"/>
              </a:defRPr>
            </a:lvl9pPr>
          </a:lstStyle>
          <a:p>
            <a:r>
              <a:rPr lang="en-US" dirty="0"/>
              <a:t>Richard Hill – Compass Financial Group</a:t>
            </a:r>
          </a:p>
        </p:txBody>
      </p:sp>
    </p:spTree>
    <p:extLst>
      <p:ext uri="{BB962C8B-B14F-4D97-AF65-F5344CB8AC3E}">
        <p14:creationId xmlns:p14="http://schemas.microsoft.com/office/powerpoint/2010/main" val="421891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Retirement Income Then and Now</a:t>
            </a:r>
          </a:p>
        </p:txBody>
      </p:sp>
      <p:grpSp>
        <p:nvGrpSpPr>
          <p:cNvPr id="2" name="Group 7"/>
          <p:cNvGrpSpPr/>
          <p:nvPr/>
        </p:nvGrpSpPr>
        <p:grpSpPr>
          <a:xfrm>
            <a:off x="533401" y="1600200"/>
            <a:ext cx="8077200" cy="3500747"/>
            <a:chOff x="457200" y="1600200"/>
            <a:chExt cx="8077199" cy="3500747"/>
          </a:xfrm>
        </p:grpSpPr>
        <p:pic>
          <p:nvPicPr>
            <p:cNvPr id="7" name="Picture 6" descr="slide 35a.png"/>
            <p:cNvPicPr>
              <a:picLocks noChangeAspect="1"/>
            </p:cNvPicPr>
            <p:nvPr/>
          </p:nvPicPr>
          <p:blipFill>
            <a:blip r:embed="rId3" cstate="print"/>
            <a:stretch>
              <a:fillRect/>
            </a:stretch>
          </p:blipFill>
          <p:spPr>
            <a:xfrm>
              <a:off x="457200" y="1641350"/>
              <a:ext cx="4267200" cy="3459597"/>
            </a:xfrm>
            <a:prstGeom prst="rect">
              <a:avLst/>
            </a:prstGeom>
          </p:spPr>
        </p:pic>
        <p:pic>
          <p:nvPicPr>
            <p:cNvPr id="10" name="Picture 9" descr="slide 35b.png"/>
            <p:cNvPicPr>
              <a:picLocks noChangeAspect="1"/>
            </p:cNvPicPr>
            <p:nvPr/>
          </p:nvPicPr>
          <p:blipFill>
            <a:blip r:embed="rId4" cstate="print"/>
            <a:stretch>
              <a:fillRect/>
            </a:stretch>
          </p:blipFill>
          <p:spPr>
            <a:xfrm>
              <a:off x="4267200" y="1676400"/>
              <a:ext cx="4267199" cy="3421399"/>
            </a:xfrm>
            <a:prstGeom prst="rect">
              <a:avLst/>
            </a:prstGeom>
          </p:spPr>
        </p:pic>
        <p:sp>
          <p:nvSpPr>
            <p:cNvPr id="11" name="TextBox 10"/>
            <p:cNvSpPr txBox="1"/>
            <p:nvPr/>
          </p:nvSpPr>
          <p:spPr>
            <a:xfrm>
              <a:off x="2133599" y="1600200"/>
              <a:ext cx="914399" cy="400110"/>
            </a:xfrm>
            <a:prstGeom prst="rect">
              <a:avLst/>
            </a:prstGeom>
            <a:solidFill>
              <a:schemeClr val="bg1"/>
            </a:solidFill>
          </p:spPr>
          <p:txBody>
            <a:bodyPr wrap="square" rtlCol="0">
              <a:spAutoFit/>
            </a:bodyPr>
            <a:lstStyle/>
            <a:p>
              <a:r>
                <a:rPr lang="en-US" sz="2000" b="1" dirty="0">
                  <a:latin typeface="+mj-lt"/>
                  <a:ea typeface="Tahoma" pitchFamily="34" charset="0"/>
                  <a:cs typeface="Tahoma" pitchFamily="34" charset="0"/>
                </a:rPr>
                <a:t>Then </a:t>
              </a:r>
            </a:p>
          </p:txBody>
        </p:sp>
        <p:sp>
          <p:nvSpPr>
            <p:cNvPr id="12" name="TextBox 11"/>
            <p:cNvSpPr txBox="1"/>
            <p:nvPr/>
          </p:nvSpPr>
          <p:spPr>
            <a:xfrm>
              <a:off x="6019800" y="1600200"/>
              <a:ext cx="1143000" cy="400110"/>
            </a:xfrm>
            <a:prstGeom prst="rect">
              <a:avLst/>
            </a:prstGeom>
            <a:solidFill>
              <a:schemeClr val="bg1"/>
            </a:solidFill>
          </p:spPr>
          <p:txBody>
            <a:bodyPr wrap="square" rtlCol="0">
              <a:spAutoFit/>
            </a:bodyPr>
            <a:lstStyle/>
            <a:p>
              <a:r>
                <a:rPr lang="en-US" sz="2000" b="1" dirty="0">
                  <a:latin typeface="+mj-lt"/>
                  <a:ea typeface="Tahoma" pitchFamily="34" charset="0"/>
                  <a:cs typeface="Tahoma" pitchFamily="34" charset="0"/>
                </a:rPr>
                <a:t>Now</a:t>
              </a:r>
            </a:p>
          </p:txBody>
        </p:sp>
      </p:grpSp>
      <p:sp>
        <p:nvSpPr>
          <p:cNvPr id="9" name="TextBox 8"/>
          <p:cNvSpPr txBox="1"/>
          <p:nvPr/>
        </p:nvSpPr>
        <p:spPr>
          <a:xfrm>
            <a:off x="7162800" y="6611112"/>
            <a:ext cx="1143000" cy="230832"/>
          </a:xfrm>
          <a:prstGeom prst="rect">
            <a:avLst/>
          </a:prstGeom>
          <a:noFill/>
        </p:spPr>
        <p:txBody>
          <a:bodyPr wrap="square" rtlCol="0">
            <a:spAutoFit/>
          </a:bodyPr>
          <a:lstStyle/>
          <a:p>
            <a:pPr algn="r"/>
            <a:r>
              <a:rPr lang="en-US" sz="900" dirty="0">
                <a:solidFill>
                  <a:schemeClr val="accent4">
                    <a:lumMod val="25000"/>
                  </a:schemeClr>
                </a:solidFill>
                <a:latin typeface="PrudentialModern Med Cond" pitchFamily="2" charset="0"/>
              </a:rPr>
              <a:t>SL 0028   11/2016</a:t>
            </a:r>
          </a:p>
        </p:txBody>
      </p:sp>
      <p:sp>
        <p:nvSpPr>
          <p:cNvPr id="5" name="Slide Number Placeholder 4">
            <a:extLst>
              <a:ext uri="{FF2B5EF4-FFF2-40B4-BE49-F238E27FC236}">
                <a16:creationId xmlns:a16="http://schemas.microsoft.com/office/drawing/2014/main" id="{F143DBDA-17BE-4904-B830-B23DEB73EB59}"/>
              </a:ext>
            </a:extLst>
          </p:cNvPr>
          <p:cNvSpPr>
            <a:spLocks noGrp="1"/>
          </p:cNvSpPr>
          <p:nvPr>
            <p:ph type="sldNum" sz="quarter" idx="11"/>
          </p:nvPr>
        </p:nvSpPr>
        <p:spPr/>
        <p:txBody>
          <a:bodyPr/>
          <a:lstStyle/>
          <a:p>
            <a:fld id="{BB544E63-09F9-914E-B731-EB7D262F5FD2}" type="slidenum">
              <a:rPr lang="en-US" smtClean="0"/>
              <a:pPr/>
              <a:t>10</a:t>
            </a:fld>
            <a:endParaRPr lang="en-US" dirty="0"/>
          </a:p>
        </p:txBody>
      </p:sp>
    </p:spTree>
    <p:extLst>
      <p:ext uri="{BB962C8B-B14F-4D97-AF65-F5344CB8AC3E}">
        <p14:creationId xmlns:p14="http://schemas.microsoft.com/office/powerpoint/2010/main" val="281028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txBox="1">
            <a:spLocks/>
          </p:cNvSpPr>
          <p:nvPr/>
        </p:nvSpPr>
        <p:spPr>
          <a:xfrm>
            <a:off x="1143000" y="1981200"/>
            <a:ext cx="5029200" cy="3657600"/>
          </a:xfrm>
          <a:prstGeom prst="rect">
            <a:avLst/>
          </a:prstGeom>
        </p:spPr>
        <p:txBody>
          <a:bodyPr>
            <a:noAutofit/>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fontAlgn="auto">
              <a:spcBef>
                <a:spcPts val="1200"/>
              </a:spcBef>
              <a:spcAft>
                <a:spcPts val="0"/>
              </a:spcAft>
              <a:buClr>
                <a:srgbClr val="0070C0"/>
              </a:buClr>
              <a:buSzPct val="125000"/>
              <a:buFont typeface="+mj-lt"/>
              <a:buAutoNum type="arabicPeriod"/>
            </a:pPr>
            <a:r>
              <a:rPr lang="en-US" sz="2400" b="0" dirty="0">
                <a:solidFill>
                  <a:schemeClr val="accent4">
                    <a:lumMod val="25000"/>
                  </a:schemeClr>
                </a:solidFill>
                <a:latin typeface="PrudentialModern SemCond" pitchFamily="2" charset="0"/>
              </a:rPr>
              <a:t>Market Risk</a:t>
            </a:r>
          </a:p>
          <a:p>
            <a:pPr marL="457200" lvl="1" indent="-457200" fontAlgn="auto">
              <a:spcBef>
                <a:spcPts val="1200"/>
              </a:spcBef>
              <a:spcAft>
                <a:spcPts val="0"/>
              </a:spcAft>
              <a:buClr>
                <a:srgbClr val="0070C0"/>
              </a:buClr>
              <a:buSzPct val="125000"/>
              <a:buFont typeface="+mj-lt"/>
              <a:buAutoNum type="arabicPeriod"/>
            </a:pPr>
            <a:r>
              <a:rPr lang="en-US" sz="2400" b="0" dirty="0">
                <a:solidFill>
                  <a:schemeClr val="accent4">
                    <a:lumMod val="25000"/>
                  </a:schemeClr>
                </a:solidFill>
                <a:latin typeface="PrudentialModern SemCond" pitchFamily="2" charset="0"/>
              </a:rPr>
              <a:t>Sequence of Returns Risk</a:t>
            </a:r>
          </a:p>
          <a:p>
            <a:pPr marL="457200" lvl="1" indent="-457200" fontAlgn="auto">
              <a:spcBef>
                <a:spcPts val="1200"/>
              </a:spcBef>
              <a:spcAft>
                <a:spcPts val="0"/>
              </a:spcAft>
              <a:buClr>
                <a:srgbClr val="0070C0"/>
              </a:buClr>
              <a:buSzPct val="125000"/>
              <a:buFont typeface="+mj-lt"/>
              <a:buAutoNum type="arabicPeriod"/>
            </a:pPr>
            <a:r>
              <a:rPr lang="en-US" sz="2400" b="0" dirty="0">
                <a:solidFill>
                  <a:schemeClr val="accent4">
                    <a:lumMod val="25000"/>
                  </a:schemeClr>
                </a:solidFill>
                <a:latin typeface="PrudentialModern SemCond" pitchFamily="2" charset="0"/>
              </a:rPr>
              <a:t>Interest Rate Risk</a:t>
            </a:r>
          </a:p>
          <a:p>
            <a:pPr marL="457200" lvl="1" indent="-457200" fontAlgn="auto">
              <a:spcBef>
                <a:spcPts val="1200"/>
              </a:spcBef>
              <a:spcAft>
                <a:spcPts val="0"/>
              </a:spcAft>
              <a:buClr>
                <a:srgbClr val="0070C0"/>
              </a:buClr>
              <a:buSzPct val="125000"/>
              <a:buFont typeface="+mj-lt"/>
              <a:buAutoNum type="arabicPeriod"/>
            </a:pPr>
            <a:r>
              <a:rPr lang="en-US" sz="2400" b="0" dirty="0">
                <a:solidFill>
                  <a:schemeClr val="accent4">
                    <a:lumMod val="25000"/>
                  </a:schemeClr>
                </a:solidFill>
                <a:latin typeface="PrudentialModern SemCond" pitchFamily="2" charset="0"/>
              </a:rPr>
              <a:t>Investor Behavior Risk</a:t>
            </a:r>
          </a:p>
          <a:p>
            <a:pPr marL="457200" lvl="1" indent="-457200" fontAlgn="auto">
              <a:spcBef>
                <a:spcPts val="1200"/>
              </a:spcBef>
              <a:spcAft>
                <a:spcPts val="0"/>
              </a:spcAft>
              <a:buClr>
                <a:srgbClr val="0070C0"/>
              </a:buClr>
              <a:buSzPct val="125000"/>
              <a:buFont typeface="+mj-lt"/>
              <a:buAutoNum type="arabicPeriod"/>
            </a:pPr>
            <a:r>
              <a:rPr lang="en-US" sz="2400" b="0" dirty="0">
                <a:solidFill>
                  <a:schemeClr val="accent4">
                    <a:lumMod val="25000"/>
                  </a:schemeClr>
                </a:solidFill>
                <a:latin typeface="PrudentialModern SemCond" pitchFamily="2" charset="0"/>
              </a:rPr>
              <a:t>Inflation Risk</a:t>
            </a:r>
          </a:p>
          <a:p>
            <a:pPr marL="457200" lvl="1" indent="-457200" fontAlgn="auto">
              <a:spcBef>
                <a:spcPts val="1200"/>
              </a:spcBef>
              <a:spcAft>
                <a:spcPts val="0"/>
              </a:spcAft>
              <a:buClr>
                <a:srgbClr val="0070C0"/>
              </a:buClr>
              <a:buSzPct val="125000"/>
              <a:buFont typeface="+mj-lt"/>
              <a:buAutoNum type="arabicPeriod"/>
            </a:pPr>
            <a:r>
              <a:rPr lang="en-US" sz="2400" b="0" dirty="0">
                <a:solidFill>
                  <a:schemeClr val="accent4">
                    <a:lumMod val="25000"/>
                  </a:schemeClr>
                </a:solidFill>
                <a:latin typeface="PrudentialModern SemCond" pitchFamily="2" charset="0"/>
              </a:rPr>
              <a:t>Longevity Risk</a:t>
            </a:r>
          </a:p>
          <a:p>
            <a:pPr marL="457200" lvl="1" indent="-457200" fontAlgn="auto">
              <a:spcBef>
                <a:spcPts val="1200"/>
              </a:spcBef>
              <a:spcAft>
                <a:spcPts val="0"/>
              </a:spcAft>
              <a:buClr>
                <a:srgbClr val="0070C0"/>
              </a:buClr>
              <a:buSzPct val="125000"/>
              <a:buFont typeface="+mj-lt"/>
              <a:buAutoNum type="arabicPeriod"/>
            </a:pPr>
            <a:r>
              <a:rPr lang="en-US" sz="2400" b="0" dirty="0">
                <a:solidFill>
                  <a:schemeClr val="accent4">
                    <a:lumMod val="25000"/>
                  </a:schemeClr>
                </a:solidFill>
                <a:latin typeface="PrudentialModern SemCond" pitchFamily="2" charset="0"/>
              </a:rPr>
              <a:t>Withdrawal Rate Risk</a:t>
            </a:r>
          </a:p>
        </p:txBody>
      </p:sp>
      <p:sp>
        <p:nvSpPr>
          <p:cNvPr id="6" name="Title 3"/>
          <p:cNvSpPr txBox="1">
            <a:spLocks/>
          </p:cNvSpPr>
          <p:nvPr/>
        </p:nvSpPr>
        <p:spPr>
          <a:xfrm>
            <a:off x="365760" y="91440"/>
            <a:ext cx="8412480" cy="914400"/>
          </a:xfrm>
          <a:prstGeom prst="rect">
            <a:avLst/>
          </a:prstGeom>
        </p:spPr>
        <p:txBody>
          <a:bodyPr anchor="ctr"/>
          <a:lst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a:lstStyle>
          <a:p>
            <a:pPr fontAlgn="auto">
              <a:spcAft>
                <a:spcPts val="0"/>
              </a:spcAft>
            </a:pPr>
            <a:r>
              <a:rPr lang="en-US" sz="3200" cap="none" dirty="0">
                <a:solidFill>
                  <a:srgbClr val="002060"/>
                </a:solidFill>
                <a:latin typeface="+mj-lt"/>
              </a:rPr>
              <a:t>Your Retirement is Your Responsibility</a:t>
            </a:r>
          </a:p>
        </p:txBody>
      </p:sp>
      <p:sp>
        <p:nvSpPr>
          <p:cNvPr id="7" name="Rectangle 6"/>
          <p:cNvSpPr/>
          <p:nvPr/>
        </p:nvSpPr>
        <p:spPr>
          <a:xfrm>
            <a:off x="457200" y="1248693"/>
            <a:ext cx="5468164" cy="523220"/>
          </a:xfrm>
          <a:prstGeom prst="rect">
            <a:avLst/>
          </a:prstGeom>
        </p:spPr>
        <p:txBody>
          <a:bodyPr wrap="none">
            <a:spAutoFit/>
          </a:bodyPr>
          <a:lstStyle/>
          <a:p>
            <a:r>
              <a:rPr lang="en-US" sz="2800" dirty="0">
                <a:solidFill>
                  <a:schemeClr val="accent4">
                    <a:lumMod val="25000"/>
                  </a:schemeClr>
                </a:solidFill>
                <a:latin typeface="PrudentialModern SemCond" pitchFamily="2" charset="0"/>
                <a:cs typeface="Arial" pitchFamily="34" charset="0"/>
              </a:rPr>
              <a:t>Common Risks to Retirement Assets</a:t>
            </a:r>
          </a:p>
        </p:txBody>
      </p:sp>
      <p:sp>
        <p:nvSpPr>
          <p:cNvPr id="4" name="Slide Number Placeholder 3">
            <a:extLst>
              <a:ext uri="{FF2B5EF4-FFF2-40B4-BE49-F238E27FC236}">
                <a16:creationId xmlns:a16="http://schemas.microsoft.com/office/drawing/2014/main" id="{941124F1-F0E0-4086-B64C-18025C4F1735}"/>
              </a:ext>
            </a:extLst>
          </p:cNvPr>
          <p:cNvSpPr>
            <a:spLocks noGrp="1"/>
          </p:cNvSpPr>
          <p:nvPr>
            <p:ph type="sldNum" sz="quarter" idx="11"/>
          </p:nvPr>
        </p:nvSpPr>
        <p:spPr/>
        <p:txBody>
          <a:bodyPr/>
          <a:lstStyle/>
          <a:p>
            <a:fld id="{BB544E63-09F9-914E-B731-EB7D262F5FD2}" type="slidenum">
              <a:rPr lang="en-US" smtClean="0"/>
              <a:pPr/>
              <a:t>11</a:t>
            </a:fld>
            <a:endParaRPr lang="en-US" dirty="0"/>
          </a:p>
        </p:txBody>
      </p:sp>
    </p:spTree>
    <p:extLst>
      <p:ext uri="{BB962C8B-B14F-4D97-AF65-F5344CB8AC3E}">
        <p14:creationId xmlns:p14="http://schemas.microsoft.com/office/powerpoint/2010/main" val="114757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7A6-BA62-4B23-8174-93CDD22D2C55}"/>
              </a:ext>
            </a:extLst>
          </p:cNvPr>
          <p:cNvSpPr>
            <a:spLocks noGrp="1"/>
          </p:cNvSpPr>
          <p:nvPr>
            <p:ph type="title"/>
          </p:nvPr>
        </p:nvSpPr>
        <p:spPr>
          <a:xfrm>
            <a:off x="365760" y="91440"/>
            <a:ext cx="8412480" cy="914400"/>
          </a:xfrm>
        </p:spPr>
        <p:txBody>
          <a:bodyPr/>
          <a:lstStyle/>
          <a:p>
            <a:r>
              <a:rPr lang="en-US" dirty="0"/>
              <a:t>1.  Market Risks</a:t>
            </a:r>
          </a:p>
        </p:txBody>
      </p:sp>
      <p:grpSp>
        <p:nvGrpSpPr>
          <p:cNvPr id="18" name="Group 17"/>
          <p:cNvGrpSpPr/>
          <p:nvPr/>
        </p:nvGrpSpPr>
        <p:grpSpPr>
          <a:xfrm>
            <a:off x="942292" y="2473503"/>
            <a:ext cx="7214872" cy="914400"/>
            <a:chOff x="964558" y="1719070"/>
            <a:chExt cx="7214872" cy="731712"/>
          </a:xfrm>
          <a:solidFill>
            <a:schemeClr val="accent4"/>
          </a:solidFill>
        </p:grpSpPr>
        <p:sp>
          <p:nvSpPr>
            <p:cNvPr id="35" name="Rectangle 34"/>
            <p:cNvSpPr/>
            <p:nvPr/>
          </p:nvSpPr>
          <p:spPr>
            <a:xfrm>
              <a:off x="8042270" y="1719070"/>
              <a:ext cx="137160" cy="731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34" name="Rectangle: Rounded Corners 13">
              <a:extLst>
                <a:ext uri="{FF2B5EF4-FFF2-40B4-BE49-F238E27FC236}">
                  <a16:creationId xmlns:a16="http://schemas.microsoft.com/office/drawing/2014/main" id="{5318E397-884D-49F2-8F5A-4DE1DE5C5E9E}"/>
                </a:ext>
              </a:extLst>
            </p:cNvPr>
            <p:cNvSpPr/>
            <p:nvPr/>
          </p:nvSpPr>
          <p:spPr>
            <a:xfrm>
              <a:off x="1330328" y="1719071"/>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What is a bear market?</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20% loss from the most recent market peak*</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11 bear markets since 1945*</a:t>
              </a:r>
            </a:p>
          </p:txBody>
        </p:sp>
        <p:grpSp>
          <p:nvGrpSpPr>
            <p:cNvPr id="8" name="Group 7"/>
            <p:cNvGrpSpPr/>
            <p:nvPr/>
          </p:nvGrpSpPr>
          <p:grpSpPr>
            <a:xfrm>
              <a:off x="964558" y="1765401"/>
              <a:ext cx="615643" cy="585370"/>
              <a:chOff x="964720" y="1765498"/>
              <a:chExt cx="615643" cy="585370"/>
            </a:xfrm>
            <a:grpFill/>
          </p:grpSpPr>
          <p:sp>
            <p:nvSpPr>
              <p:cNvPr id="33" name="Freeform 32"/>
              <p:cNvSpPr>
                <a:spLocks/>
              </p:cNvSpPr>
              <p:nvPr/>
            </p:nvSpPr>
            <p:spPr>
              <a:xfrm>
                <a:off x="964720" y="1765498"/>
                <a:ext cx="365770" cy="58537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30" name="Oval 29"/>
              <p:cNvSpPr>
                <a:spLocks/>
              </p:cNvSpPr>
              <p:nvPr/>
            </p:nvSpPr>
            <p:spPr>
              <a:xfrm>
                <a:off x="1080617" y="1848103"/>
                <a:ext cx="499746" cy="4212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PrudentialModern SemCond"/>
                  </a:rPr>
                  <a:t>2</a:t>
                </a:r>
                <a:endParaRPr kumimoji="0" lang="en-US" sz="2000" b="1" i="0" u="none" strike="noStrike" kern="1200" cap="none" spc="0" normalizeH="0" baseline="0" noProof="0" dirty="0">
                  <a:ln>
                    <a:noFill/>
                  </a:ln>
                  <a:solidFill>
                    <a:schemeClr val="bg1"/>
                  </a:solidFill>
                  <a:effectLst/>
                  <a:uLnTx/>
                  <a:uFillTx/>
                  <a:latin typeface="PrudentialModern SemCond"/>
                  <a:ea typeface="+mn-ea"/>
                  <a:cs typeface="+mn-cs"/>
                </a:endParaRPr>
              </a:p>
            </p:txBody>
          </p:sp>
        </p:grpSp>
      </p:grpSp>
      <p:grpSp>
        <p:nvGrpSpPr>
          <p:cNvPr id="16" name="Group 15"/>
          <p:cNvGrpSpPr/>
          <p:nvPr/>
        </p:nvGrpSpPr>
        <p:grpSpPr>
          <a:xfrm>
            <a:off x="964570" y="4239232"/>
            <a:ext cx="7214860" cy="764532"/>
            <a:chOff x="964570" y="3363426"/>
            <a:chExt cx="7214860" cy="764532"/>
          </a:xfrm>
          <a:solidFill>
            <a:schemeClr val="accent4"/>
          </a:solidFill>
        </p:grpSpPr>
        <p:sp>
          <p:nvSpPr>
            <p:cNvPr id="44" name="Rectangle 43"/>
            <p:cNvSpPr/>
            <p:nvPr/>
          </p:nvSpPr>
          <p:spPr>
            <a:xfrm>
              <a:off x="8042270" y="3363426"/>
              <a:ext cx="137160" cy="7317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45" name="Rectangle: Rounded Corners 13">
              <a:extLst>
                <a:ext uri="{FF2B5EF4-FFF2-40B4-BE49-F238E27FC236}">
                  <a16:creationId xmlns:a16="http://schemas.microsoft.com/office/drawing/2014/main" id="{5318E397-884D-49F2-8F5A-4DE1DE5C5E9E}"/>
                </a:ext>
              </a:extLst>
            </p:cNvPr>
            <p:cNvSpPr/>
            <p:nvPr/>
          </p:nvSpPr>
          <p:spPr>
            <a:xfrm>
              <a:off x="1342703" y="3396247"/>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How many bear markets will a retiree face on average?</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a:t>
              </a: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a:t>
              </a:r>
              <a:r>
                <a:rPr lang="en-US" sz="1600" dirty="0">
                  <a:solidFill>
                    <a:schemeClr val="accent4">
                      <a:lumMod val="25000"/>
                    </a:schemeClr>
                  </a:solidFill>
                  <a:latin typeface="PrudentialModern SemCond"/>
                </a:rPr>
                <a:t>4</a:t>
              </a: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bear markets**</a:t>
              </a:r>
            </a:p>
          </p:txBody>
        </p:sp>
        <p:grpSp>
          <p:nvGrpSpPr>
            <p:cNvPr id="6" name="Group 5"/>
            <p:cNvGrpSpPr/>
            <p:nvPr/>
          </p:nvGrpSpPr>
          <p:grpSpPr>
            <a:xfrm>
              <a:off x="964570" y="3363522"/>
              <a:ext cx="615633" cy="731520"/>
              <a:chOff x="964732" y="3271779"/>
              <a:chExt cx="615633" cy="731520"/>
            </a:xfrm>
            <a:grpFill/>
          </p:grpSpPr>
          <p:sp>
            <p:nvSpPr>
              <p:cNvPr id="46" name="Freeform 45"/>
              <p:cNvSpPr>
                <a:spLocks noChangeAspect="1"/>
              </p:cNvSpPr>
              <p:nvPr/>
            </p:nvSpPr>
            <p:spPr>
              <a:xfrm>
                <a:off x="964732" y="3271779"/>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51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47" name="Oval 46"/>
              <p:cNvSpPr>
                <a:spLocks noChangeAspect="1"/>
              </p:cNvSpPr>
              <p:nvPr/>
            </p:nvSpPr>
            <p:spPr>
              <a:xfrm>
                <a:off x="1080619" y="3387666"/>
                <a:ext cx="499746" cy="499746"/>
              </a:xfrm>
              <a:prstGeom prst="ellipse">
                <a:avLst/>
              </a:prstGeom>
              <a:solidFill>
                <a:srgbClr val="43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PrudentialModern SemCond"/>
                  </a:rPr>
                  <a:t>4</a:t>
                </a:r>
                <a:endParaRPr kumimoji="0" lang="en-US" sz="2000" b="1" i="0" u="none" strike="noStrike" kern="1200" cap="none" spc="0" normalizeH="0" baseline="0" noProof="0" dirty="0">
                  <a:ln>
                    <a:noFill/>
                  </a:ln>
                  <a:solidFill>
                    <a:schemeClr val="bg1"/>
                  </a:solidFill>
                  <a:effectLst/>
                  <a:uLnTx/>
                  <a:uFillTx/>
                  <a:latin typeface="PrudentialModern SemCond"/>
                  <a:ea typeface="+mn-ea"/>
                  <a:cs typeface="+mn-cs"/>
                </a:endParaRPr>
              </a:p>
            </p:txBody>
          </p:sp>
        </p:grpSp>
      </p:grpSp>
      <p:grpSp>
        <p:nvGrpSpPr>
          <p:cNvPr id="15" name="Group 14"/>
          <p:cNvGrpSpPr/>
          <p:nvPr/>
        </p:nvGrpSpPr>
        <p:grpSpPr>
          <a:xfrm>
            <a:off x="964570" y="5090623"/>
            <a:ext cx="7214860" cy="731712"/>
            <a:chOff x="964570" y="4185604"/>
            <a:chExt cx="7214860" cy="731712"/>
          </a:xfrm>
          <a:solidFill>
            <a:schemeClr val="accent4"/>
          </a:solidFill>
        </p:grpSpPr>
        <p:sp>
          <p:nvSpPr>
            <p:cNvPr id="48" name="Rectangle 47"/>
            <p:cNvSpPr/>
            <p:nvPr/>
          </p:nvSpPr>
          <p:spPr>
            <a:xfrm>
              <a:off x="8042270" y="4185604"/>
              <a:ext cx="137160" cy="73171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49" name="Rectangle: Rounded Corners 13">
              <a:extLst>
                <a:ext uri="{FF2B5EF4-FFF2-40B4-BE49-F238E27FC236}">
                  <a16:creationId xmlns:a16="http://schemas.microsoft.com/office/drawing/2014/main" id="{5318E397-884D-49F2-8F5A-4DE1DE5C5E9E}"/>
                </a:ext>
              </a:extLst>
            </p:cNvPr>
            <p:cNvSpPr/>
            <p:nvPr/>
          </p:nvSpPr>
          <p:spPr>
            <a:xfrm>
              <a:off x="1330328" y="4185605"/>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How long does the average bear market last?</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17 months*</a:t>
              </a:r>
            </a:p>
          </p:txBody>
        </p:sp>
        <p:grpSp>
          <p:nvGrpSpPr>
            <p:cNvPr id="5" name="Group 4"/>
            <p:cNvGrpSpPr/>
            <p:nvPr/>
          </p:nvGrpSpPr>
          <p:grpSpPr>
            <a:xfrm>
              <a:off x="964570" y="4185700"/>
              <a:ext cx="615633" cy="731520"/>
              <a:chOff x="952665" y="4040389"/>
              <a:chExt cx="615633" cy="731520"/>
            </a:xfrm>
            <a:grpFill/>
          </p:grpSpPr>
          <p:sp>
            <p:nvSpPr>
              <p:cNvPr id="50" name="Freeform 49"/>
              <p:cNvSpPr>
                <a:spLocks noChangeAspect="1"/>
              </p:cNvSpPr>
              <p:nvPr/>
            </p:nvSpPr>
            <p:spPr>
              <a:xfrm>
                <a:off x="952665" y="4040389"/>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1A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51" name="Oval 50"/>
              <p:cNvSpPr>
                <a:spLocks noChangeAspect="1"/>
              </p:cNvSpPr>
              <p:nvPr/>
            </p:nvSpPr>
            <p:spPr>
              <a:xfrm>
                <a:off x="1068552" y="4156276"/>
                <a:ext cx="499746" cy="499746"/>
              </a:xfrm>
              <a:prstGeom prst="ellipse">
                <a:avLst/>
              </a:prstGeom>
              <a:solidFill>
                <a:srgbClr val="1AA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PrudentialModern SemCond"/>
                  </a:rPr>
                  <a:t>5</a:t>
                </a:r>
                <a:endParaRPr kumimoji="0" lang="en-US" sz="2000" b="1" i="0" u="none" strike="noStrike" kern="1200" cap="none" spc="0" normalizeH="0" baseline="0" noProof="0" dirty="0">
                  <a:ln>
                    <a:noFill/>
                  </a:ln>
                  <a:solidFill>
                    <a:schemeClr val="bg1"/>
                  </a:solidFill>
                  <a:effectLst/>
                  <a:uLnTx/>
                  <a:uFillTx/>
                  <a:latin typeface="PrudentialModern SemCond"/>
                  <a:ea typeface="+mn-ea"/>
                  <a:cs typeface="+mn-cs"/>
                </a:endParaRPr>
              </a:p>
            </p:txBody>
          </p:sp>
        </p:grpSp>
      </p:grpSp>
      <p:grpSp>
        <p:nvGrpSpPr>
          <p:cNvPr id="17" name="Group 16"/>
          <p:cNvGrpSpPr/>
          <p:nvPr/>
        </p:nvGrpSpPr>
        <p:grpSpPr>
          <a:xfrm>
            <a:off x="942292" y="3427839"/>
            <a:ext cx="7237138" cy="764367"/>
            <a:chOff x="942292" y="2541248"/>
            <a:chExt cx="7237138" cy="764367"/>
          </a:xfrm>
          <a:solidFill>
            <a:schemeClr val="accent4"/>
          </a:solidFill>
        </p:grpSpPr>
        <p:sp>
          <p:nvSpPr>
            <p:cNvPr id="23" name="Rectangle 22"/>
            <p:cNvSpPr/>
            <p:nvPr/>
          </p:nvSpPr>
          <p:spPr>
            <a:xfrm>
              <a:off x="8042270" y="2541248"/>
              <a:ext cx="137160" cy="731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24" name="Rectangle: Rounded Corners 13">
              <a:extLst>
                <a:ext uri="{FF2B5EF4-FFF2-40B4-BE49-F238E27FC236}">
                  <a16:creationId xmlns:a16="http://schemas.microsoft.com/office/drawing/2014/main" id="{5318E397-884D-49F2-8F5A-4DE1DE5C5E9E}"/>
                </a:ext>
              </a:extLst>
            </p:cNvPr>
            <p:cNvSpPr/>
            <p:nvPr/>
          </p:nvSpPr>
          <p:spPr>
            <a:xfrm>
              <a:off x="1308062" y="2573904"/>
              <a:ext cx="6720840" cy="731711"/>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What is the average bear market loss since 1945?</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35%*</a:t>
              </a:r>
            </a:p>
          </p:txBody>
        </p:sp>
        <p:grpSp>
          <p:nvGrpSpPr>
            <p:cNvPr id="7" name="Group 6"/>
            <p:cNvGrpSpPr/>
            <p:nvPr/>
          </p:nvGrpSpPr>
          <p:grpSpPr>
            <a:xfrm>
              <a:off x="942292" y="2550240"/>
              <a:ext cx="637911" cy="731520"/>
              <a:chOff x="930387" y="2504320"/>
              <a:chExt cx="637911" cy="731520"/>
            </a:xfrm>
            <a:grpFill/>
          </p:grpSpPr>
          <p:sp>
            <p:nvSpPr>
              <p:cNvPr id="25" name="Freeform 24"/>
              <p:cNvSpPr>
                <a:spLocks noChangeAspect="1"/>
              </p:cNvSpPr>
              <p:nvPr/>
            </p:nvSpPr>
            <p:spPr>
              <a:xfrm>
                <a:off x="930387" y="2504320"/>
                <a:ext cx="365770" cy="73152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26" name="Oval 25"/>
              <p:cNvSpPr>
                <a:spLocks noChangeAspect="1"/>
              </p:cNvSpPr>
              <p:nvPr/>
            </p:nvSpPr>
            <p:spPr>
              <a:xfrm>
                <a:off x="1068552" y="2611311"/>
                <a:ext cx="499746" cy="49974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PrudentialModern SemCond"/>
                  </a:rPr>
                  <a:t>3</a:t>
                </a:r>
                <a:endParaRPr kumimoji="0" lang="en-US" sz="2000" b="1" i="0" u="none" strike="noStrike" kern="1200" cap="none" spc="0" normalizeH="0" baseline="0" noProof="0" dirty="0">
                  <a:ln>
                    <a:noFill/>
                  </a:ln>
                  <a:solidFill>
                    <a:schemeClr val="bg1"/>
                  </a:solidFill>
                  <a:effectLst/>
                  <a:uLnTx/>
                  <a:uFillTx/>
                  <a:latin typeface="PrudentialModern SemCond"/>
                  <a:ea typeface="+mn-ea"/>
                  <a:cs typeface="+mn-cs"/>
                </a:endParaRPr>
              </a:p>
            </p:txBody>
          </p:sp>
        </p:grpSp>
      </p:grpSp>
      <p:sp>
        <p:nvSpPr>
          <p:cNvPr id="36" name="TextBox 35">
            <a:extLst>
              <a:ext uri="{FF2B5EF4-FFF2-40B4-BE49-F238E27FC236}">
                <a16:creationId xmlns:a16="http://schemas.microsoft.com/office/drawing/2014/main" id="{C282BE32-32CB-6345-81B9-00F9675B9E7C}"/>
              </a:ext>
            </a:extLst>
          </p:cNvPr>
          <p:cNvSpPr txBox="1"/>
          <p:nvPr/>
        </p:nvSpPr>
        <p:spPr>
          <a:xfrm>
            <a:off x="334534" y="5933401"/>
            <a:ext cx="8122024" cy="307777"/>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 JP Morgan “Guide to the Markets</a:t>
            </a:r>
            <a:r>
              <a:rPr kumimoji="0" lang="en-US" sz="1000" b="0" i="0" u="none" strike="noStrike" kern="1200" cap="none" spc="0" normalizeH="0" baseline="3000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a:t>
            </a: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 4Q 2020; based on market activity post-WWII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Arial" panose="020B0604020202020204" pitchFamily="34" charset="0"/>
              </a:rPr>
              <a:t> ** Assumes retiree age 65 with anticipated death at age 90, and an average 6.8 years between market peaks in the post-WWII era.</a:t>
            </a:r>
          </a:p>
        </p:txBody>
      </p:sp>
      <p:sp>
        <p:nvSpPr>
          <p:cNvPr id="37" name="TextBox 36">
            <a:extLst>
              <a:ext uri="{FF2B5EF4-FFF2-40B4-BE49-F238E27FC236}">
                <a16:creationId xmlns:a16="http://schemas.microsoft.com/office/drawing/2014/main" id="{7A15AFEF-689C-4735-8BFA-482C609E81AD}"/>
              </a:ext>
            </a:extLst>
          </p:cNvPr>
          <p:cNvSpPr txBox="1"/>
          <p:nvPr/>
        </p:nvSpPr>
        <p:spPr>
          <a:xfrm>
            <a:off x="7459133" y="6646862"/>
            <a:ext cx="9974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SL 00130d  02/2019</a:t>
            </a:r>
          </a:p>
        </p:txBody>
      </p:sp>
      <p:grpSp>
        <p:nvGrpSpPr>
          <p:cNvPr id="31" name="Group 30">
            <a:extLst>
              <a:ext uri="{FF2B5EF4-FFF2-40B4-BE49-F238E27FC236}">
                <a16:creationId xmlns:a16="http://schemas.microsoft.com/office/drawing/2014/main" id="{233675E7-17B2-4608-BB86-9A8879569140}"/>
              </a:ext>
            </a:extLst>
          </p:cNvPr>
          <p:cNvGrpSpPr/>
          <p:nvPr/>
        </p:nvGrpSpPr>
        <p:grpSpPr>
          <a:xfrm>
            <a:off x="932213" y="1243207"/>
            <a:ext cx="7224951" cy="1172307"/>
            <a:chOff x="954479" y="1447345"/>
            <a:chExt cx="7224951" cy="1003438"/>
          </a:xfrm>
          <a:solidFill>
            <a:schemeClr val="accent4"/>
          </a:solidFill>
        </p:grpSpPr>
        <p:sp>
          <p:nvSpPr>
            <p:cNvPr id="32" name="Rectangle 31">
              <a:extLst>
                <a:ext uri="{FF2B5EF4-FFF2-40B4-BE49-F238E27FC236}">
                  <a16:creationId xmlns:a16="http://schemas.microsoft.com/office/drawing/2014/main" id="{B05602D9-E696-448B-A23A-36554CC8ADED}"/>
                </a:ext>
              </a:extLst>
            </p:cNvPr>
            <p:cNvSpPr/>
            <p:nvPr/>
          </p:nvSpPr>
          <p:spPr>
            <a:xfrm>
              <a:off x="8042270" y="1447345"/>
              <a:ext cx="137160" cy="1003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38" name="Rectangle: Rounded Corners 13">
              <a:extLst>
                <a:ext uri="{FF2B5EF4-FFF2-40B4-BE49-F238E27FC236}">
                  <a16:creationId xmlns:a16="http://schemas.microsoft.com/office/drawing/2014/main" id="{F842DD7B-5371-443D-AA2B-48DCED1B2D79}"/>
                </a:ext>
              </a:extLst>
            </p:cNvPr>
            <p:cNvSpPr/>
            <p:nvPr/>
          </p:nvSpPr>
          <p:spPr>
            <a:xfrm>
              <a:off x="1330328" y="1447346"/>
              <a:ext cx="6720840" cy="1003437"/>
            </a:xfrm>
            <a:prstGeom prst="rect">
              <a:avLst/>
            </a:prstGeom>
            <a:grp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18288" tIns="18288" rIns="18288" bIns="18288" rtlCol="0" anchor="ctr">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What is a market correction?</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10% loss from the most recent market peak</a:t>
              </a:r>
            </a:p>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a:t>
              </a:r>
              <a:r>
                <a:rPr lang="en-US" sz="1600" dirty="0">
                  <a:solidFill>
                    <a:schemeClr val="accent4">
                      <a:lumMod val="25000"/>
                    </a:schemeClr>
                  </a:solidFill>
                  <a:latin typeface="PrudentialModern SemCond"/>
                </a:rPr>
                <a:t>26</a:t>
              </a:r>
              <a:r>
                <a:rPr kumimoji="0" lang="en-US" sz="1600" b="0" i="0" u="none" strike="noStrike" kern="1200" cap="none" spc="0" normalizeH="0" baseline="0" noProof="0" dirty="0">
                  <a:ln>
                    <a:noFill/>
                  </a:ln>
                  <a:solidFill>
                    <a:schemeClr val="accent4">
                      <a:lumMod val="25000"/>
                    </a:schemeClr>
                  </a:solidFill>
                  <a:effectLst/>
                  <a:uLnTx/>
                  <a:uFillTx/>
                  <a:latin typeface="PrudentialModern SemCond"/>
                  <a:ea typeface="+mn-ea"/>
                  <a:cs typeface="+mn-cs"/>
                </a:rPr>
                <a:t> markets corrections since 1945</a:t>
              </a:r>
            </a:p>
            <a:p>
              <a:pPr marL="365760" defTabSz="914400">
                <a:defRPr/>
              </a:pPr>
              <a:r>
                <a:rPr lang="en-US" sz="1600" dirty="0">
                  <a:solidFill>
                    <a:schemeClr val="accent4">
                      <a:lumMod val="25000"/>
                    </a:schemeClr>
                  </a:solidFill>
                  <a:latin typeface="PrudentialModern SemCond"/>
                </a:rPr>
                <a:t>– 42% of corrections became bear markets*</a:t>
              </a:r>
            </a:p>
          </p:txBody>
        </p:sp>
        <p:grpSp>
          <p:nvGrpSpPr>
            <p:cNvPr id="39" name="Group 38">
              <a:extLst>
                <a:ext uri="{FF2B5EF4-FFF2-40B4-BE49-F238E27FC236}">
                  <a16:creationId xmlns:a16="http://schemas.microsoft.com/office/drawing/2014/main" id="{C37AC483-A0EB-4CEA-8C00-DEFEC2B0CF3F}"/>
                </a:ext>
              </a:extLst>
            </p:cNvPr>
            <p:cNvGrpSpPr/>
            <p:nvPr/>
          </p:nvGrpSpPr>
          <p:grpSpPr>
            <a:xfrm>
              <a:off x="954479" y="1743888"/>
              <a:ext cx="605633" cy="585370"/>
              <a:chOff x="954641" y="1743985"/>
              <a:chExt cx="605633" cy="585370"/>
            </a:xfrm>
            <a:grpFill/>
          </p:grpSpPr>
          <p:sp>
            <p:nvSpPr>
              <p:cNvPr id="40" name="Freeform 32">
                <a:extLst>
                  <a:ext uri="{FF2B5EF4-FFF2-40B4-BE49-F238E27FC236}">
                    <a16:creationId xmlns:a16="http://schemas.microsoft.com/office/drawing/2014/main" id="{9AC49921-9481-4512-9209-A0FFB64CCC2C}"/>
                  </a:ext>
                </a:extLst>
              </p:cNvPr>
              <p:cNvSpPr>
                <a:spLocks/>
              </p:cNvSpPr>
              <p:nvPr/>
            </p:nvSpPr>
            <p:spPr>
              <a:xfrm>
                <a:off x="954641" y="1743985"/>
                <a:ext cx="365770" cy="585370"/>
              </a:xfrm>
              <a:custGeom>
                <a:avLst/>
                <a:gdLst>
                  <a:gd name="connsiteX0" fmla="*/ 365759 w 365770"/>
                  <a:gd name="connsiteY0" fmla="*/ 0 h 731520"/>
                  <a:gd name="connsiteX1" fmla="*/ 365759 w 365770"/>
                  <a:gd name="connsiteY1" fmla="*/ 71914 h 731520"/>
                  <a:gd name="connsiteX2" fmla="*/ 306540 w 365770"/>
                  <a:gd name="connsiteY2" fmla="*/ 77884 h 731520"/>
                  <a:gd name="connsiteX3" fmla="*/ 71914 w 365770"/>
                  <a:gd name="connsiteY3" fmla="*/ 365760 h 731520"/>
                  <a:gd name="connsiteX4" fmla="*/ 306540 w 365770"/>
                  <a:gd name="connsiteY4" fmla="*/ 653636 h 731520"/>
                  <a:gd name="connsiteX5" fmla="*/ 365759 w 365770"/>
                  <a:gd name="connsiteY5" fmla="*/ 659606 h 731520"/>
                  <a:gd name="connsiteX6" fmla="*/ 365759 w 365770"/>
                  <a:gd name="connsiteY6" fmla="*/ 731519 h 731520"/>
                  <a:gd name="connsiteX7" fmla="*/ 365770 w 365770"/>
                  <a:gd name="connsiteY7" fmla="*/ 731519 h 731520"/>
                  <a:gd name="connsiteX8" fmla="*/ 365760 w 365770"/>
                  <a:gd name="connsiteY8" fmla="*/ 731520 h 731520"/>
                  <a:gd name="connsiteX9" fmla="*/ 0 w 365770"/>
                  <a:gd name="connsiteY9" fmla="*/ 365760 h 731520"/>
                  <a:gd name="connsiteX10" fmla="*/ 292047 w 365770"/>
                  <a:gd name="connsiteY10" fmla="*/ 7431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70" h="731520">
                    <a:moveTo>
                      <a:pt x="365759" y="0"/>
                    </a:moveTo>
                    <a:lnTo>
                      <a:pt x="365759" y="71914"/>
                    </a:lnTo>
                    <a:lnTo>
                      <a:pt x="306540" y="77884"/>
                    </a:lnTo>
                    <a:cubicBezTo>
                      <a:pt x="172639" y="105284"/>
                      <a:pt x="71914" y="223759"/>
                      <a:pt x="71914" y="365760"/>
                    </a:cubicBezTo>
                    <a:cubicBezTo>
                      <a:pt x="71914" y="507761"/>
                      <a:pt x="172639" y="626236"/>
                      <a:pt x="306540" y="653636"/>
                    </a:cubicBezTo>
                    <a:lnTo>
                      <a:pt x="365759" y="659606"/>
                    </a:lnTo>
                    <a:lnTo>
                      <a:pt x="365759" y="731519"/>
                    </a:lnTo>
                    <a:lnTo>
                      <a:pt x="365770" y="731519"/>
                    </a:lnTo>
                    <a:lnTo>
                      <a:pt x="365760" y="731520"/>
                    </a:lnTo>
                    <a:cubicBezTo>
                      <a:pt x="163756" y="731520"/>
                      <a:pt x="0" y="567764"/>
                      <a:pt x="0" y="365760"/>
                    </a:cubicBezTo>
                    <a:cubicBezTo>
                      <a:pt x="0" y="189007"/>
                      <a:pt x="125376" y="41537"/>
                      <a:pt x="292047" y="7431"/>
                    </a:cubicBezTo>
                    <a:close/>
                  </a:path>
                </a:pathLst>
              </a:custGeom>
              <a:solidFill>
                <a:srgbClr val="00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25000"/>
                    </a:schemeClr>
                  </a:solidFill>
                  <a:effectLst/>
                  <a:uLnTx/>
                  <a:uFillTx/>
                  <a:latin typeface="PrudentialModern SemCond"/>
                  <a:ea typeface="+mn-ea"/>
                  <a:cs typeface="+mn-cs"/>
                </a:endParaRPr>
              </a:p>
            </p:txBody>
          </p:sp>
          <p:sp>
            <p:nvSpPr>
              <p:cNvPr id="41" name="Oval 40">
                <a:extLst>
                  <a:ext uri="{FF2B5EF4-FFF2-40B4-BE49-F238E27FC236}">
                    <a16:creationId xmlns:a16="http://schemas.microsoft.com/office/drawing/2014/main" id="{72DAF097-B775-49BF-BA52-A4D1BFC9CCF3}"/>
                  </a:ext>
                </a:extLst>
              </p:cNvPr>
              <p:cNvSpPr>
                <a:spLocks/>
              </p:cNvSpPr>
              <p:nvPr/>
            </p:nvSpPr>
            <p:spPr>
              <a:xfrm>
                <a:off x="1060528" y="1835449"/>
                <a:ext cx="499746" cy="402442"/>
              </a:xfrm>
              <a:prstGeom prst="ellipse">
                <a:avLst/>
              </a:prstGeom>
              <a:solidFill>
                <a:srgbClr val="001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udentialModern SemCond"/>
                    <a:ea typeface="+mn-ea"/>
                    <a:cs typeface="+mn-cs"/>
                  </a:rPr>
                  <a:t>1</a:t>
                </a:r>
              </a:p>
            </p:txBody>
          </p:sp>
        </p:grpSp>
      </p:grpSp>
    </p:spTree>
    <p:extLst>
      <p:ext uri="{BB962C8B-B14F-4D97-AF65-F5344CB8AC3E}">
        <p14:creationId xmlns:p14="http://schemas.microsoft.com/office/powerpoint/2010/main" val="190244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76550" y="4343400"/>
            <a:ext cx="1123950" cy="304800"/>
          </a:xfrm>
          <a:prstGeom prst="roundRect">
            <a:avLst/>
          </a:prstGeom>
          <a:solidFill>
            <a:srgbClr val="C00000"/>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5%</a:t>
            </a:r>
          </a:p>
        </p:txBody>
      </p:sp>
      <p:sp>
        <p:nvSpPr>
          <p:cNvPr id="5" name="Rounded Rectangle 4"/>
          <p:cNvSpPr/>
          <p:nvPr/>
        </p:nvSpPr>
        <p:spPr>
          <a:xfrm>
            <a:off x="2876550" y="3962400"/>
            <a:ext cx="1123950" cy="304800"/>
          </a:xfrm>
          <a:prstGeom prst="roundRect">
            <a:avLst/>
          </a:prstGeom>
          <a:solidFill>
            <a:schemeClr val="accent3">
              <a:lumMod val="7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PrudentialModern Cond" pitchFamily="2" charset="0"/>
              </a:rPr>
              <a:t>5.26%</a:t>
            </a:r>
          </a:p>
        </p:txBody>
      </p:sp>
      <p:sp>
        <p:nvSpPr>
          <p:cNvPr id="7" name="Rounded Rectangle 6"/>
          <p:cNvSpPr/>
          <p:nvPr/>
        </p:nvSpPr>
        <p:spPr>
          <a:xfrm>
            <a:off x="4114800" y="4343400"/>
            <a:ext cx="1123950" cy="533400"/>
          </a:xfrm>
          <a:prstGeom prst="roundRect">
            <a:avLst/>
          </a:prstGeom>
          <a:solidFill>
            <a:srgbClr val="C00000"/>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10%</a:t>
            </a:r>
          </a:p>
        </p:txBody>
      </p:sp>
      <p:sp>
        <p:nvSpPr>
          <p:cNvPr id="8" name="Rounded Rectangle 7"/>
          <p:cNvSpPr/>
          <p:nvPr/>
        </p:nvSpPr>
        <p:spPr>
          <a:xfrm>
            <a:off x="4114800" y="3733800"/>
            <a:ext cx="1123950" cy="533400"/>
          </a:xfrm>
          <a:prstGeom prst="roundRect">
            <a:avLst/>
          </a:prstGeom>
          <a:solidFill>
            <a:schemeClr val="accent1">
              <a:lumMod val="7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11.11%</a:t>
            </a:r>
          </a:p>
        </p:txBody>
      </p:sp>
      <p:sp>
        <p:nvSpPr>
          <p:cNvPr id="9" name="Rounded Rectangle 8"/>
          <p:cNvSpPr/>
          <p:nvPr/>
        </p:nvSpPr>
        <p:spPr>
          <a:xfrm>
            <a:off x="5334000" y="4343400"/>
            <a:ext cx="1123950" cy="914400"/>
          </a:xfrm>
          <a:prstGeom prst="roundRect">
            <a:avLst/>
          </a:prstGeom>
          <a:solidFill>
            <a:srgbClr val="C00000"/>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20%</a:t>
            </a:r>
          </a:p>
        </p:txBody>
      </p:sp>
      <p:sp>
        <p:nvSpPr>
          <p:cNvPr id="10" name="Rounded Rectangle 9"/>
          <p:cNvSpPr/>
          <p:nvPr/>
        </p:nvSpPr>
        <p:spPr>
          <a:xfrm>
            <a:off x="5334000" y="3352800"/>
            <a:ext cx="1123950" cy="914400"/>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25%</a:t>
            </a:r>
          </a:p>
        </p:txBody>
      </p:sp>
      <p:sp>
        <p:nvSpPr>
          <p:cNvPr id="11" name="Rounded Rectangle 10"/>
          <p:cNvSpPr/>
          <p:nvPr/>
        </p:nvSpPr>
        <p:spPr>
          <a:xfrm>
            <a:off x="6553200" y="4343400"/>
            <a:ext cx="1123950" cy="1066800"/>
          </a:xfrm>
          <a:prstGeom prst="roundRect">
            <a:avLst/>
          </a:prstGeom>
          <a:solidFill>
            <a:srgbClr val="C00000"/>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30%</a:t>
            </a:r>
          </a:p>
        </p:txBody>
      </p:sp>
      <p:sp>
        <p:nvSpPr>
          <p:cNvPr id="12" name="Rounded Rectangle 11"/>
          <p:cNvSpPr/>
          <p:nvPr/>
        </p:nvSpPr>
        <p:spPr>
          <a:xfrm>
            <a:off x="6553200" y="2895600"/>
            <a:ext cx="1123950" cy="1371600"/>
          </a:xfrm>
          <a:prstGeom prst="roundRect">
            <a:avLst/>
          </a:pr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42.86%</a:t>
            </a:r>
          </a:p>
        </p:txBody>
      </p:sp>
      <p:sp>
        <p:nvSpPr>
          <p:cNvPr id="13" name="Rounded Rectangle 12"/>
          <p:cNvSpPr/>
          <p:nvPr/>
        </p:nvSpPr>
        <p:spPr>
          <a:xfrm>
            <a:off x="7791450" y="4343400"/>
            <a:ext cx="1123950" cy="1371600"/>
          </a:xfrm>
          <a:prstGeom prst="roundRect">
            <a:avLst/>
          </a:prstGeom>
          <a:solidFill>
            <a:srgbClr val="C00000"/>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50%</a:t>
            </a:r>
          </a:p>
        </p:txBody>
      </p:sp>
      <p:sp>
        <p:nvSpPr>
          <p:cNvPr id="14" name="Rounded Rectangle 13"/>
          <p:cNvSpPr/>
          <p:nvPr/>
        </p:nvSpPr>
        <p:spPr>
          <a:xfrm>
            <a:off x="7791450" y="1447800"/>
            <a:ext cx="1123950" cy="2819400"/>
          </a:xfrm>
          <a:prstGeom prst="roundRect">
            <a:avLst/>
          </a:prstGeom>
          <a:solidFill>
            <a:schemeClr val="tx1"/>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udentialModern Cond" pitchFamily="2" charset="0"/>
              </a:rPr>
              <a:t>100%</a:t>
            </a:r>
          </a:p>
        </p:txBody>
      </p:sp>
      <p:cxnSp>
        <p:nvCxnSpPr>
          <p:cNvPr id="16" name="Straight Connector 15"/>
          <p:cNvCxnSpPr/>
          <p:nvPr/>
        </p:nvCxnSpPr>
        <p:spPr>
          <a:xfrm>
            <a:off x="381000" y="4305300"/>
            <a:ext cx="8534400" cy="0"/>
          </a:xfrm>
          <a:prstGeom prst="line">
            <a:avLst/>
          </a:prstGeom>
          <a:ln w="76200">
            <a:solidFill>
              <a:schemeClr val="accent2">
                <a:lumMod val="60000"/>
                <a:lumOff val="40000"/>
              </a:schemeClr>
            </a:solidFill>
          </a:ln>
          <a:scene3d>
            <a:camera prst="orthographicFront"/>
            <a:lightRig rig="balanced" dir="t">
              <a:rot lat="0" lon="0" rev="10800000"/>
            </a:lightRig>
          </a:scene3d>
          <a:sp3d>
            <a:bevelT/>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4343400"/>
            <a:ext cx="1905000" cy="400110"/>
          </a:xfrm>
          <a:prstGeom prst="rect">
            <a:avLst/>
          </a:prstGeom>
        </p:spPr>
        <p:txBody>
          <a:bodyPr wrap="square">
            <a:spAutoFit/>
          </a:bodyPr>
          <a:lstStyle/>
          <a:p>
            <a:pPr lvl="0" algn="ctr" eaLnBrk="0" fontAlgn="base" hangingPunct="0">
              <a:spcBef>
                <a:spcPct val="20000"/>
              </a:spcBef>
              <a:spcAft>
                <a:spcPct val="0"/>
              </a:spcAft>
            </a:pPr>
            <a:r>
              <a:rPr lang="en-US" sz="2000" b="1" dirty="0">
                <a:solidFill>
                  <a:srgbClr val="C00000"/>
                </a:solidFill>
                <a:latin typeface="PrudentialModern SemCond" pitchFamily="2" charset="0"/>
                <a:cs typeface="Arial" pitchFamily="34" charset="0"/>
              </a:rPr>
              <a:t>% Loss</a:t>
            </a:r>
          </a:p>
        </p:txBody>
      </p:sp>
      <p:sp>
        <p:nvSpPr>
          <p:cNvPr id="20" name="Rectangle 19"/>
          <p:cNvSpPr/>
          <p:nvPr/>
        </p:nvSpPr>
        <p:spPr>
          <a:xfrm>
            <a:off x="381000" y="3175337"/>
            <a:ext cx="1905000" cy="1015663"/>
          </a:xfrm>
          <a:prstGeom prst="rect">
            <a:avLst/>
          </a:prstGeom>
        </p:spPr>
        <p:txBody>
          <a:bodyPr wrap="square">
            <a:spAutoFit/>
          </a:bodyPr>
          <a:lstStyle/>
          <a:p>
            <a:pPr lvl="0" algn="ctr" eaLnBrk="0" fontAlgn="base" hangingPunct="0">
              <a:spcBef>
                <a:spcPct val="20000"/>
              </a:spcBef>
              <a:spcAft>
                <a:spcPct val="0"/>
              </a:spcAft>
            </a:pPr>
            <a:r>
              <a:rPr lang="en-US" sz="2000" b="1" dirty="0">
                <a:solidFill>
                  <a:schemeClr val="tx2"/>
                </a:solidFill>
                <a:latin typeface="PrudentialModern SemCond" pitchFamily="2" charset="0"/>
                <a:cs typeface="Arial" pitchFamily="34" charset="0"/>
              </a:rPr>
              <a:t>% of Gain Required to Break Even</a:t>
            </a:r>
          </a:p>
        </p:txBody>
      </p:sp>
      <p:sp>
        <p:nvSpPr>
          <p:cNvPr id="22" name="Title 21"/>
          <p:cNvSpPr>
            <a:spLocks noGrp="1"/>
          </p:cNvSpPr>
          <p:nvPr>
            <p:ph type="title"/>
          </p:nvPr>
        </p:nvSpPr>
        <p:spPr/>
        <p:txBody>
          <a:bodyPr anchor="ctr"/>
          <a:lstStyle/>
          <a:p>
            <a:r>
              <a:rPr lang="en-US" dirty="0"/>
              <a:t>Market Risk</a:t>
            </a:r>
            <a:br>
              <a:rPr lang="en-US" dirty="0">
                <a:solidFill>
                  <a:schemeClr val="accent5">
                    <a:lumMod val="75000"/>
                  </a:schemeClr>
                </a:solidFill>
              </a:rPr>
            </a:br>
            <a:r>
              <a:rPr lang="en-US" sz="2400" b="0" dirty="0">
                <a:solidFill>
                  <a:schemeClr val="tx2"/>
                </a:solidFill>
              </a:rPr>
              <a:t>Mathematics of loss in accumulation</a:t>
            </a:r>
          </a:p>
        </p:txBody>
      </p:sp>
      <p:sp>
        <p:nvSpPr>
          <p:cNvPr id="18" name="TextBox 17"/>
          <p:cNvSpPr txBox="1"/>
          <p:nvPr/>
        </p:nvSpPr>
        <p:spPr>
          <a:xfrm>
            <a:off x="7543800" y="6642556"/>
            <a:ext cx="914400" cy="215444"/>
          </a:xfrm>
          <a:prstGeom prst="rect">
            <a:avLst/>
          </a:prstGeom>
          <a:noFill/>
        </p:spPr>
        <p:txBody>
          <a:bodyPr wrap="square" rtlCol="0">
            <a:spAutoFit/>
          </a:bodyPr>
          <a:lstStyle/>
          <a:p>
            <a:r>
              <a:rPr lang="en-US" sz="800" dirty="0">
                <a:solidFill>
                  <a:schemeClr val="accent4">
                    <a:lumMod val="25000"/>
                  </a:schemeClr>
                </a:solidFill>
                <a:latin typeface="PrudentialModern Med Cond" pitchFamily="2" charset="0"/>
              </a:rPr>
              <a:t>SL 0084  10/2018</a:t>
            </a:r>
          </a:p>
        </p:txBody>
      </p:sp>
      <p:sp>
        <p:nvSpPr>
          <p:cNvPr id="2" name="Slide Number Placeholder 1">
            <a:extLst>
              <a:ext uri="{FF2B5EF4-FFF2-40B4-BE49-F238E27FC236}">
                <a16:creationId xmlns:a16="http://schemas.microsoft.com/office/drawing/2014/main" id="{9AEB4BF3-4300-4E5B-B47C-B5EF90611141}"/>
              </a:ext>
            </a:extLst>
          </p:cNvPr>
          <p:cNvSpPr>
            <a:spLocks noGrp="1"/>
          </p:cNvSpPr>
          <p:nvPr>
            <p:ph type="sldNum" sz="quarter" idx="11"/>
          </p:nvPr>
        </p:nvSpPr>
        <p:spPr/>
        <p:txBody>
          <a:bodyPr/>
          <a:lstStyle/>
          <a:p>
            <a:fld id="{BB544E63-09F9-914E-B731-EB7D262F5FD2}" type="slidenum">
              <a:rPr lang="en-US" smtClean="0"/>
              <a:pPr/>
              <a:t>13</a:t>
            </a:fld>
            <a:endParaRPr lang="en-US" dirty="0"/>
          </a:p>
        </p:txBody>
      </p:sp>
      <p:sp>
        <p:nvSpPr>
          <p:cNvPr id="19" name="TextBox 18">
            <a:extLst>
              <a:ext uri="{FF2B5EF4-FFF2-40B4-BE49-F238E27FC236}">
                <a16:creationId xmlns:a16="http://schemas.microsoft.com/office/drawing/2014/main" id="{9C48B12C-771F-412E-98DC-DED0469C7594}"/>
              </a:ext>
            </a:extLst>
          </p:cNvPr>
          <p:cNvSpPr txBox="1"/>
          <p:nvPr/>
        </p:nvSpPr>
        <p:spPr>
          <a:xfrm>
            <a:off x="478175" y="1723488"/>
            <a:ext cx="3943350" cy="646331"/>
          </a:xfrm>
          <a:prstGeom prst="rect">
            <a:avLst/>
          </a:prstGeom>
          <a:noFill/>
        </p:spPr>
        <p:txBody>
          <a:bodyPr wrap="square" rtlCol="0">
            <a:spAutoFit/>
          </a:bodyPr>
          <a:lstStyle/>
          <a:p>
            <a:r>
              <a:rPr lang="en-US" dirty="0">
                <a:latin typeface="+mj-lt"/>
              </a:rPr>
              <a:t>What percentage of gain does it take to recover from a loss?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par>
                                <p:cTn id="17" presetID="22" presetClass="entr" presetSubtype="1" fill="hold" grpId="0" nodeType="withEffect">
                                  <p:stCondLst>
                                    <p:cond delay="2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par>
                                <p:cTn id="20" presetID="22" presetClass="entr" presetSubtype="4" fill="hold" grpId="0" nodeType="withEffect">
                                  <p:stCondLst>
                                    <p:cond delay="40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par>
                                <p:cTn id="23" presetID="22" presetClass="entr" presetSubtype="1" fill="hold" grpId="0" nodeType="withEffect">
                                  <p:stCondLst>
                                    <p:cond delay="40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1000"/>
                                        <p:tgtEl>
                                          <p:spTgt spid="7"/>
                                        </p:tgtEl>
                                      </p:cBhvr>
                                    </p:animEffect>
                                  </p:childTnLst>
                                </p:cTn>
                              </p:par>
                              <p:par>
                                <p:cTn id="26" presetID="22" presetClass="entr" presetSubtype="4" fill="hold" grpId="0" nodeType="withEffect">
                                  <p:stCondLst>
                                    <p:cond delay="60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1000"/>
                                        <p:tgtEl>
                                          <p:spTgt spid="10"/>
                                        </p:tgtEl>
                                      </p:cBhvr>
                                    </p:animEffect>
                                  </p:childTnLst>
                                </p:cTn>
                              </p:par>
                              <p:par>
                                <p:cTn id="29" presetID="22" presetClass="entr" presetSubtype="1" fill="hold" grpId="0" nodeType="withEffect">
                                  <p:stCondLst>
                                    <p:cond delay="60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par>
                                <p:cTn id="32" presetID="22" presetClass="entr" presetSubtype="4" fill="hold" grpId="0" nodeType="withEffect">
                                  <p:stCondLst>
                                    <p:cond delay="80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1000"/>
                                        <p:tgtEl>
                                          <p:spTgt spid="12"/>
                                        </p:tgtEl>
                                      </p:cBhvr>
                                    </p:animEffect>
                                  </p:childTnLst>
                                </p:cTn>
                              </p:par>
                              <p:par>
                                <p:cTn id="35" presetID="22" presetClass="entr" presetSubtype="1" fill="hold" grpId="0" nodeType="withEffect">
                                  <p:stCondLst>
                                    <p:cond delay="80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1000"/>
                                        <p:tgtEl>
                                          <p:spTgt spid="14"/>
                                        </p:tgtEl>
                                      </p:cBhvr>
                                    </p:animEffect>
                                  </p:childTnLst>
                                </p:cTn>
                              </p:par>
                              <p:par>
                                <p:cTn id="41" presetID="22" presetClass="entr" presetSubtype="1" fill="hold" grpId="0"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75409D-7B66-4A90-A478-90C931247583}"/>
              </a:ext>
            </a:extLst>
          </p:cNvPr>
          <p:cNvSpPr>
            <a:spLocks noGrp="1"/>
          </p:cNvSpPr>
          <p:nvPr>
            <p:ph type="sldNum" sz="quarter" idx="11"/>
          </p:nvPr>
        </p:nvSpPr>
        <p:spPr/>
        <p:txBody>
          <a:bodyPr/>
          <a:lstStyle/>
          <a:p>
            <a:fld id="{BB544E63-09F9-914E-B731-EB7D262F5FD2}" type="slidenum">
              <a:rPr lang="en-US" smtClean="0"/>
              <a:pPr/>
              <a:t>14</a:t>
            </a:fld>
            <a:endParaRPr lang="en-US" dirty="0"/>
          </a:p>
        </p:txBody>
      </p:sp>
      <p:sp>
        <p:nvSpPr>
          <p:cNvPr id="3" name="Title 2">
            <a:extLst>
              <a:ext uri="{FF2B5EF4-FFF2-40B4-BE49-F238E27FC236}">
                <a16:creationId xmlns:a16="http://schemas.microsoft.com/office/drawing/2014/main" id="{5E02C535-7BC5-48ED-A100-0E8F46E42871}"/>
              </a:ext>
            </a:extLst>
          </p:cNvPr>
          <p:cNvSpPr>
            <a:spLocks noGrp="1"/>
          </p:cNvSpPr>
          <p:nvPr>
            <p:ph type="title"/>
          </p:nvPr>
        </p:nvSpPr>
        <p:spPr>
          <a:xfrm>
            <a:off x="365760" y="91440"/>
            <a:ext cx="8412480" cy="914400"/>
          </a:xfrm>
        </p:spPr>
        <p:txBody>
          <a:bodyPr/>
          <a:lstStyle/>
          <a:p>
            <a:r>
              <a:rPr lang="en-US" dirty="0"/>
              <a:t>Stay the Course</a:t>
            </a:r>
          </a:p>
        </p:txBody>
      </p:sp>
      <p:pic>
        <p:nvPicPr>
          <p:cNvPr id="7" name="Content Placeholder 3">
            <a:extLst>
              <a:ext uri="{FF2B5EF4-FFF2-40B4-BE49-F238E27FC236}">
                <a16:creationId xmlns:a16="http://schemas.microsoft.com/office/drawing/2014/main" id="{87955156-C564-4571-8DAD-80A8E471C82F}"/>
              </a:ext>
            </a:extLst>
          </p:cNvPr>
          <p:cNvPicPr>
            <a:picLocks noChangeAspect="1"/>
          </p:cNvPicPr>
          <p:nvPr/>
        </p:nvPicPr>
        <p:blipFill>
          <a:blip r:embed="rId3"/>
          <a:stretch>
            <a:fillRect/>
          </a:stretch>
        </p:blipFill>
        <p:spPr>
          <a:xfrm>
            <a:off x="349601" y="1125538"/>
            <a:ext cx="7862070" cy="4725036"/>
          </a:xfrm>
          <a:prstGeom prst="rect">
            <a:avLst/>
          </a:prstGeom>
        </p:spPr>
      </p:pic>
    </p:spTree>
    <p:extLst>
      <p:ext uri="{BB962C8B-B14F-4D97-AF65-F5344CB8AC3E}">
        <p14:creationId xmlns:p14="http://schemas.microsoft.com/office/powerpoint/2010/main" val="79988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74320" y="5770896"/>
            <a:ext cx="8686800" cy="246221"/>
          </a:xfrm>
          <a:prstGeom prst="rect">
            <a:avLst/>
          </a:prstGeom>
          <a:noFill/>
          <a:ln>
            <a:noFill/>
          </a:ln>
        </p:spPr>
        <p:txBody>
          <a:bodyPr wrap="square" rtlCol="0">
            <a:spAutoFit/>
          </a:bodyPr>
          <a:lstStyle/>
          <a:p>
            <a:r>
              <a:rPr lang="en-US" sz="1000" dirty="0">
                <a:latin typeface="PrudentialModern Med Cond" pitchFamily="2" charset="0"/>
              </a:rPr>
              <a:t>For Illustration Purposes Only:  $1,000,000 investment, and a 5.2% average rate of return </a:t>
            </a:r>
          </a:p>
        </p:txBody>
      </p:sp>
      <p:sp>
        <p:nvSpPr>
          <p:cNvPr id="9" name="Rectangle 8"/>
          <p:cNvSpPr/>
          <p:nvPr/>
        </p:nvSpPr>
        <p:spPr>
          <a:xfrm>
            <a:off x="304800" y="1707918"/>
            <a:ext cx="1905000" cy="646331"/>
          </a:xfrm>
          <a:prstGeom prst="rect">
            <a:avLst/>
          </a:prstGeom>
        </p:spPr>
        <p:txBody>
          <a:bodyPr wrap="square">
            <a:spAutoFit/>
          </a:bodyPr>
          <a:lstStyle/>
          <a:p>
            <a:pPr lvl="0" eaLnBrk="0" fontAlgn="base" hangingPunct="0">
              <a:spcBef>
                <a:spcPct val="20000"/>
              </a:spcBef>
              <a:spcAft>
                <a:spcPct val="0"/>
              </a:spcAft>
            </a:pPr>
            <a:r>
              <a:rPr lang="en-US" b="1" dirty="0">
                <a:solidFill>
                  <a:schemeClr val="tx2"/>
                </a:solidFill>
                <a:latin typeface="PrudentialModern SemCond" pitchFamily="2" charset="0"/>
                <a:cs typeface="Arial" pitchFamily="34" charset="0"/>
              </a:rPr>
              <a:t>Client A:  Down market initially</a:t>
            </a:r>
          </a:p>
        </p:txBody>
      </p:sp>
      <p:sp>
        <p:nvSpPr>
          <p:cNvPr id="22" name="Rounded Rectangle 21"/>
          <p:cNvSpPr/>
          <p:nvPr/>
        </p:nvSpPr>
        <p:spPr>
          <a:xfrm>
            <a:off x="1806639" y="2667000"/>
            <a:ext cx="653996" cy="7620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PrudentialModern SemCond" pitchFamily="2" charset="0"/>
              </a:rPr>
              <a:t>-20%</a:t>
            </a:r>
          </a:p>
        </p:txBody>
      </p:sp>
      <p:sp>
        <p:nvSpPr>
          <p:cNvPr id="13" name="Rounded Rectangle 12"/>
          <p:cNvSpPr/>
          <p:nvPr/>
        </p:nvSpPr>
        <p:spPr>
          <a:xfrm>
            <a:off x="2569487" y="2667000"/>
            <a:ext cx="548640" cy="3810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PrudentialModern SemCond" pitchFamily="2" charset="0"/>
              </a:rPr>
              <a:t>-8%</a:t>
            </a:r>
          </a:p>
        </p:txBody>
      </p:sp>
      <p:sp>
        <p:nvSpPr>
          <p:cNvPr id="15" name="Rounded Rectangle 14"/>
          <p:cNvSpPr/>
          <p:nvPr/>
        </p:nvSpPr>
        <p:spPr>
          <a:xfrm>
            <a:off x="3255677" y="2667000"/>
            <a:ext cx="548640" cy="3048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PrudentialModern SemCond" pitchFamily="2" charset="0"/>
              </a:rPr>
              <a:t>-6%</a:t>
            </a:r>
          </a:p>
        </p:txBody>
      </p:sp>
      <p:sp>
        <p:nvSpPr>
          <p:cNvPr id="26" name="Rounded Rectangle 25"/>
          <p:cNvSpPr/>
          <p:nvPr/>
        </p:nvSpPr>
        <p:spPr>
          <a:xfrm>
            <a:off x="3886200" y="2049449"/>
            <a:ext cx="548640" cy="2952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PrudentialModern SemCond" pitchFamily="2" charset="0"/>
              </a:rPr>
              <a:t>4%</a:t>
            </a:r>
          </a:p>
        </p:txBody>
      </p:sp>
      <p:sp>
        <p:nvSpPr>
          <p:cNvPr id="27" name="Rounded Rectangle 26"/>
          <p:cNvSpPr/>
          <p:nvPr/>
        </p:nvSpPr>
        <p:spPr>
          <a:xfrm>
            <a:off x="4564049" y="1973248"/>
            <a:ext cx="548640" cy="363523"/>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6%</a:t>
            </a:r>
          </a:p>
        </p:txBody>
      </p:sp>
      <p:sp>
        <p:nvSpPr>
          <p:cNvPr id="29" name="Rounded Rectangle 28"/>
          <p:cNvSpPr/>
          <p:nvPr/>
        </p:nvSpPr>
        <p:spPr>
          <a:xfrm>
            <a:off x="5241898" y="1897049"/>
            <a:ext cx="548640" cy="4476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8%</a:t>
            </a:r>
          </a:p>
        </p:txBody>
      </p:sp>
      <p:sp>
        <p:nvSpPr>
          <p:cNvPr id="31" name="Rounded Rectangle 30"/>
          <p:cNvSpPr/>
          <p:nvPr/>
        </p:nvSpPr>
        <p:spPr>
          <a:xfrm>
            <a:off x="5935649" y="1744649"/>
            <a:ext cx="548640" cy="6000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12%</a:t>
            </a:r>
          </a:p>
        </p:txBody>
      </p:sp>
      <p:sp>
        <p:nvSpPr>
          <p:cNvPr id="33" name="Rounded Rectangle 32"/>
          <p:cNvSpPr/>
          <p:nvPr/>
        </p:nvSpPr>
        <p:spPr>
          <a:xfrm>
            <a:off x="6600906" y="1668449"/>
            <a:ext cx="548640" cy="669898"/>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14%</a:t>
            </a:r>
          </a:p>
        </p:txBody>
      </p:sp>
      <p:sp>
        <p:nvSpPr>
          <p:cNvPr id="35" name="Rounded Rectangle 34"/>
          <p:cNvSpPr/>
          <p:nvPr/>
        </p:nvSpPr>
        <p:spPr>
          <a:xfrm>
            <a:off x="7286706" y="1516049"/>
            <a:ext cx="548640" cy="8286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18%</a:t>
            </a:r>
          </a:p>
        </p:txBody>
      </p:sp>
      <p:sp>
        <p:nvSpPr>
          <p:cNvPr id="37" name="Rounded Rectangle 36"/>
          <p:cNvSpPr/>
          <p:nvPr/>
        </p:nvSpPr>
        <p:spPr>
          <a:xfrm>
            <a:off x="7964555" y="1295400"/>
            <a:ext cx="548640" cy="1036731"/>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24%</a:t>
            </a:r>
          </a:p>
        </p:txBody>
      </p:sp>
      <p:sp>
        <p:nvSpPr>
          <p:cNvPr id="50" name="Rectangle 49"/>
          <p:cNvSpPr/>
          <p:nvPr/>
        </p:nvSpPr>
        <p:spPr>
          <a:xfrm>
            <a:off x="304800" y="4876800"/>
            <a:ext cx="2133600" cy="646331"/>
          </a:xfrm>
          <a:prstGeom prst="rect">
            <a:avLst/>
          </a:prstGeom>
        </p:spPr>
        <p:txBody>
          <a:bodyPr wrap="square">
            <a:spAutoFit/>
          </a:bodyPr>
          <a:lstStyle/>
          <a:p>
            <a:pPr lvl="0" eaLnBrk="0" fontAlgn="base" hangingPunct="0">
              <a:spcBef>
                <a:spcPct val="20000"/>
              </a:spcBef>
              <a:spcAft>
                <a:spcPct val="0"/>
              </a:spcAft>
            </a:pPr>
            <a:r>
              <a:rPr lang="en-US" b="1" dirty="0">
                <a:solidFill>
                  <a:schemeClr val="tx2"/>
                </a:solidFill>
                <a:latin typeface="PrudentialModern SemCond" pitchFamily="2" charset="0"/>
                <a:cs typeface="Arial" pitchFamily="34" charset="0"/>
              </a:rPr>
              <a:t>Client B:  Down market at the end</a:t>
            </a:r>
          </a:p>
        </p:txBody>
      </p:sp>
      <p:grpSp>
        <p:nvGrpSpPr>
          <p:cNvPr id="19" name="Group 51"/>
          <p:cNvGrpSpPr/>
          <p:nvPr/>
        </p:nvGrpSpPr>
        <p:grpSpPr>
          <a:xfrm>
            <a:off x="7940702" y="4876800"/>
            <a:ext cx="561438" cy="762000"/>
            <a:chOff x="1828800" y="2895600"/>
            <a:chExt cx="561438" cy="762000"/>
          </a:xfrm>
        </p:grpSpPr>
        <p:sp>
          <p:nvSpPr>
            <p:cNvPr id="55" name="Rounded Rectangle 54"/>
            <p:cNvSpPr/>
            <p:nvPr/>
          </p:nvSpPr>
          <p:spPr>
            <a:xfrm>
              <a:off x="1860604" y="2895600"/>
              <a:ext cx="486010" cy="7620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SemCond" pitchFamily="2" charset="0"/>
              </a:endParaRPr>
            </a:p>
          </p:txBody>
        </p:sp>
        <p:sp>
          <p:nvSpPr>
            <p:cNvPr id="56" name="TextBox 55"/>
            <p:cNvSpPr txBox="1"/>
            <p:nvPr/>
          </p:nvSpPr>
          <p:spPr>
            <a:xfrm>
              <a:off x="1828800" y="2895600"/>
              <a:ext cx="561438" cy="276999"/>
            </a:xfrm>
            <a:prstGeom prst="rect">
              <a:avLst/>
            </a:prstGeom>
            <a:noFill/>
            <a:scene3d>
              <a:camera prst="orthographicFront"/>
              <a:lightRig rig="threePt" dir="t"/>
            </a:scene3d>
            <a:sp3d>
              <a:bevelT/>
            </a:sp3d>
          </p:spPr>
          <p:txBody>
            <a:bodyPr wrap="square" rtlCol="0">
              <a:spAutoFit/>
            </a:bodyPr>
            <a:lstStyle/>
            <a:p>
              <a:pPr algn="ctr"/>
              <a:r>
                <a:rPr lang="en-US" sz="1200" b="1" dirty="0">
                  <a:solidFill>
                    <a:schemeClr val="bg1"/>
                  </a:solidFill>
                  <a:latin typeface="PrudentialModern SemCond" pitchFamily="2" charset="0"/>
                </a:rPr>
                <a:t>-20%</a:t>
              </a:r>
            </a:p>
          </p:txBody>
        </p:sp>
      </p:grpSp>
      <p:grpSp>
        <p:nvGrpSpPr>
          <p:cNvPr id="24" name="Group 56"/>
          <p:cNvGrpSpPr/>
          <p:nvPr/>
        </p:nvGrpSpPr>
        <p:grpSpPr>
          <a:xfrm>
            <a:off x="7267494" y="4876800"/>
            <a:ext cx="596588" cy="381000"/>
            <a:chOff x="2543094" y="2895600"/>
            <a:chExt cx="596588" cy="381000"/>
          </a:xfrm>
        </p:grpSpPr>
        <p:sp>
          <p:nvSpPr>
            <p:cNvPr id="58" name="Rounded Rectangle 57"/>
            <p:cNvSpPr/>
            <p:nvPr/>
          </p:nvSpPr>
          <p:spPr>
            <a:xfrm>
              <a:off x="2569487" y="2895600"/>
              <a:ext cx="486010" cy="3810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SemCond" pitchFamily="2" charset="0"/>
              </a:endParaRPr>
            </a:p>
          </p:txBody>
        </p:sp>
        <p:sp>
          <p:nvSpPr>
            <p:cNvPr id="59" name="TextBox 58"/>
            <p:cNvSpPr txBox="1"/>
            <p:nvPr/>
          </p:nvSpPr>
          <p:spPr>
            <a:xfrm>
              <a:off x="2543094" y="2895600"/>
              <a:ext cx="596588" cy="276999"/>
            </a:xfrm>
            <a:prstGeom prst="rect">
              <a:avLst/>
            </a:prstGeom>
            <a:noFill/>
            <a:scene3d>
              <a:camera prst="orthographicFront"/>
              <a:lightRig rig="threePt" dir="t"/>
            </a:scene3d>
            <a:sp3d>
              <a:bevelT/>
            </a:sp3d>
          </p:spPr>
          <p:txBody>
            <a:bodyPr wrap="square" rtlCol="0">
              <a:spAutoFit/>
            </a:bodyPr>
            <a:lstStyle/>
            <a:p>
              <a:pPr algn="ctr"/>
              <a:r>
                <a:rPr lang="en-US" sz="1200" b="1" dirty="0">
                  <a:solidFill>
                    <a:schemeClr val="bg1"/>
                  </a:solidFill>
                  <a:latin typeface="PrudentialModern SemCond" pitchFamily="2" charset="0"/>
                </a:rPr>
                <a:t>-8%</a:t>
              </a:r>
            </a:p>
          </p:txBody>
        </p:sp>
      </p:grpSp>
      <p:grpSp>
        <p:nvGrpSpPr>
          <p:cNvPr id="39" name="Group 59"/>
          <p:cNvGrpSpPr/>
          <p:nvPr/>
        </p:nvGrpSpPr>
        <p:grpSpPr>
          <a:xfrm>
            <a:off x="6577053" y="4876800"/>
            <a:ext cx="573155" cy="304800"/>
            <a:chOff x="3236845" y="2895600"/>
            <a:chExt cx="573155" cy="304800"/>
          </a:xfrm>
        </p:grpSpPr>
        <p:sp>
          <p:nvSpPr>
            <p:cNvPr id="61" name="Rounded Rectangle 60"/>
            <p:cNvSpPr/>
            <p:nvPr/>
          </p:nvSpPr>
          <p:spPr>
            <a:xfrm>
              <a:off x="3255677" y="2895600"/>
              <a:ext cx="486010" cy="3048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bg1"/>
                </a:solidFill>
                <a:latin typeface="PrudentialModern SemCond" pitchFamily="2" charset="0"/>
              </a:endParaRPr>
            </a:p>
          </p:txBody>
        </p:sp>
        <p:sp>
          <p:nvSpPr>
            <p:cNvPr id="62" name="TextBox 61"/>
            <p:cNvSpPr txBox="1"/>
            <p:nvPr/>
          </p:nvSpPr>
          <p:spPr>
            <a:xfrm>
              <a:off x="3236845" y="2895600"/>
              <a:ext cx="573155" cy="276999"/>
            </a:xfrm>
            <a:prstGeom prst="rect">
              <a:avLst/>
            </a:prstGeom>
            <a:noFill/>
            <a:scene3d>
              <a:camera prst="orthographicFront"/>
              <a:lightRig rig="threePt" dir="t"/>
            </a:scene3d>
            <a:sp3d>
              <a:bevelT/>
            </a:sp3d>
          </p:spPr>
          <p:txBody>
            <a:bodyPr wrap="square" rtlCol="0">
              <a:spAutoFit/>
            </a:bodyPr>
            <a:lstStyle/>
            <a:p>
              <a:pPr algn="ctr"/>
              <a:r>
                <a:rPr lang="en-US" sz="1200" b="1" dirty="0">
                  <a:solidFill>
                    <a:schemeClr val="bg1"/>
                  </a:solidFill>
                  <a:latin typeface="PrudentialModern SemCond" pitchFamily="2" charset="0"/>
                </a:rPr>
                <a:t>-6%</a:t>
              </a:r>
            </a:p>
          </p:txBody>
        </p:sp>
      </p:grpSp>
      <p:sp>
        <p:nvSpPr>
          <p:cNvPr id="68" name="Rounded Rectangle 67"/>
          <p:cNvSpPr/>
          <p:nvPr/>
        </p:nvSpPr>
        <p:spPr>
          <a:xfrm>
            <a:off x="5935649" y="4267200"/>
            <a:ext cx="548640" cy="2952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4%</a:t>
            </a:r>
          </a:p>
        </p:txBody>
      </p:sp>
      <p:sp>
        <p:nvSpPr>
          <p:cNvPr id="71" name="Rounded Rectangle 70"/>
          <p:cNvSpPr/>
          <p:nvPr/>
        </p:nvSpPr>
        <p:spPr>
          <a:xfrm>
            <a:off x="5257800" y="4190999"/>
            <a:ext cx="548640" cy="363523"/>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6%</a:t>
            </a:r>
          </a:p>
        </p:txBody>
      </p:sp>
      <p:sp>
        <p:nvSpPr>
          <p:cNvPr id="74" name="Rounded Rectangle 73"/>
          <p:cNvSpPr/>
          <p:nvPr/>
        </p:nvSpPr>
        <p:spPr>
          <a:xfrm>
            <a:off x="4564049" y="4114800"/>
            <a:ext cx="548640" cy="4476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8%</a:t>
            </a:r>
          </a:p>
        </p:txBody>
      </p:sp>
      <p:sp>
        <p:nvSpPr>
          <p:cNvPr id="77" name="Rounded Rectangle 76"/>
          <p:cNvSpPr/>
          <p:nvPr/>
        </p:nvSpPr>
        <p:spPr>
          <a:xfrm>
            <a:off x="3865657" y="3962400"/>
            <a:ext cx="548640" cy="6000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12%</a:t>
            </a:r>
          </a:p>
        </p:txBody>
      </p:sp>
      <p:sp>
        <p:nvSpPr>
          <p:cNvPr id="80" name="Rounded Rectangle 79"/>
          <p:cNvSpPr/>
          <p:nvPr/>
        </p:nvSpPr>
        <p:spPr>
          <a:xfrm>
            <a:off x="3192449" y="3886200"/>
            <a:ext cx="548640" cy="669898"/>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14%</a:t>
            </a:r>
          </a:p>
        </p:txBody>
      </p:sp>
      <p:sp>
        <p:nvSpPr>
          <p:cNvPr id="83" name="Rounded Rectangle 82"/>
          <p:cNvSpPr/>
          <p:nvPr/>
        </p:nvSpPr>
        <p:spPr>
          <a:xfrm>
            <a:off x="2494057" y="3733800"/>
            <a:ext cx="548640" cy="8286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18%</a:t>
            </a:r>
          </a:p>
        </p:txBody>
      </p:sp>
      <p:sp>
        <p:nvSpPr>
          <p:cNvPr id="86" name="Rounded Rectangle 85"/>
          <p:cNvSpPr/>
          <p:nvPr/>
        </p:nvSpPr>
        <p:spPr>
          <a:xfrm>
            <a:off x="1806639" y="3513151"/>
            <a:ext cx="602605" cy="1036731"/>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24%</a:t>
            </a:r>
          </a:p>
        </p:txBody>
      </p:sp>
      <p:sp>
        <p:nvSpPr>
          <p:cNvPr id="90" name="Title 89"/>
          <p:cNvSpPr>
            <a:spLocks noGrp="1"/>
          </p:cNvSpPr>
          <p:nvPr>
            <p:ph type="title"/>
          </p:nvPr>
        </p:nvSpPr>
        <p:spPr/>
        <p:txBody>
          <a:bodyPr anchor="ctr"/>
          <a:lstStyle/>
          <a:p>
            <a:r>
              <a:rPr lang="en-US" dirty="0">
                <a:solidFill>
                  <a:schemeClr val="tx1"/>
                </a:solidFill>
              </a:rPr>
              <a:t>2.  Sequence Of Returns Risk</a:t>
            </a:r>
            <a:r>
              <a:rPr lang="en-US" dirty="0"/>
              <a:t> </a:t>
            </a:r>
            <a:br>
              <a:rPr lang="en-US" dirty="0"/>
            </a:br>
            <a:r>
              <a:rPr lang="en-US" sz="2400" dirty="0">
                <a:solidFill>
                  <a:schemeClr val="tx2"/>
                </a:solidFill>
              </a:rPr>
              <a:t>Accumulation</a:t>
            </a:r>
          </a:p>
        </p:txBody>
      </p:sp>
      <p:sp>
        <p:nvSpPr>
          <p:cNvPr id="92" name="Rounded Rectangle 91"/>
          <p:cNvSpPr/>
          <p:nvPr/>
        </p:nvSpPr>
        <p:spPr>
          <a:xfrm>
            <a:off x="7162800" y="2667000"/>
            <a:ext cx="1447800" cy="457200"/>
          </a:xfrm>
          <a:prstGeom prst="roundRect">
            <a:avLst>
              <a:gd name="adj" fmla="val 9587"/>
            </a:avLst>
          </a:prstGeom>
          <a:solidFill>
            <a:srgbClr val="E8670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SemCond" pitchFamily="2" charset="0"/>
              </a:rPr>
              <a:t>$1,525,347</a:t>
            </a:r>
          </a:p>
        </p:txBody>
      </p:sp>
      <p:sp>
        <p:nvSpPr>
          <p:cNvPr id="93" name="Rounded Rectangle 92"/>
          <p:cNvSpPr/>
          <p:nvPr/>
        </p:nvSpPr>
        <p:spPr>
          <a:xfrm>
            <a:off x="7162800" y="4038600"/>
            <a:ext cx="1447800" cy="457200"/>
          </a:xfrm>
          <a:prstGeom prst="roundRect">
            <a:avLst>
              <a:gd name="adj" fmla="val 9587"/>
            </a:avLst>
          </a:prstGeom>
          <a:solidFill>
            <a:srgbClr val="E8670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SemCond" pitchFamily="2" charset="0"/>
              </a:rPr>
              <a:t>$1,525,347</a:t>
            </a:r>
          </a:p>
        </p:txBody>
      </p:sp>
      <p:sp>
        <p:nvSpPr>
          <p:cNvPr id="79" name="TextBox 78"/>
          <p:cNvSpPr txBox="1"/>
          <p:nvPr/>
        </p:nvSpPr>
        <p:spPr>
          <a:xfrm>
            <a:off x="7543800" y="6642556"/>
            <a:ext cx="914400" cy="215444"/>
          </a:xfrm>
          <a:prstGeom prst="rect">
            <a:avLst/>
          </a:prstGeom>
          <a:noFill/>
        </p:spPr>
        <p:txBody>
          <a:bodyPr wrap="square" rtlCol="0">
            <a:spAutoFit/>
          </a:bodyPr>
          <a:lstStyle/>
          <a:p>
            <a:r>
              <a:rPr lang="en-US" sz="800" dirty="0">
                <a:solidFill>
                  <a:schemeClr val="accent2"/>
                </a:solidFill>
                <a:latin typeface="PrudentialModern Med Cond" pitchFamily="2" charset="0"/>
              </a:rPr>
              <a:t>SL 0086  10/2018</a:t>
            </a:r>
          </a:p>
        </p:txBody>
      </p:sp>
      <p:sp>
        <p:nvSpPr>
          <p:cNvPr id="2" name="Slide Number Placeholder 1">
            <a:extLst>
              <a:ext uri="{FF2B5EF4-FFF2-40B4-BE49-F238E27FC236}">
                <a16:creationId xmlns:a16="http://schemas.microsoft.com/office/drawing/2014/main" id="{FB0FD585-424B-40BF-A116-51C91EC1C1B1}"/>
              </a:ext>
            </a:extLst>
          </p:cNvPr>
          <p:cNvSpPr>
            <a:spLocks noGrp="1"/>
          </p:cNvSpPr>
          <p:nvPr>
            <p:ph type="sldNum" sz="quarter" idx="11"/>
          </p:nvPr>
        </p:nvSpPr>
        <p:spPr/>
        <p:txBody>
          <a:bodyPr/>
          <a:lstStyle/>
          <a:p>
            <a:fld id="{BB544E63-09F9-914E-B731-EB7D262F5FD2}" type="slidenum">
              <a:rPr lang="en-US" smtClean="0"/>
              <a:pPr/>
              <a:t>15</a:t>
            </a:fld>
            <a:endParaRPr lang="en-US" dirty="0"/>
          </a:p>
        </p:txBody>
      </p:sp>
      <p:graphicFrame>
        <p:nvGraphicFramePr>
          <p:cNvPr id="45" name="Table 44">
            <a:extLst>
              <a:ext uri="{FF2B5EF4-FFF2-40B4-BE49-F238E27FC236}">
                <a16:creationId xmlns:a16="http://schemas.microsoft.com/office/drawing/2014/main" id="{58D3CB9A-919E-4A40-8B0B-D90291AC6441}"/>
              </a:ext>
            </a:extLst>
          </p:cNvPr>
          <p:cNvGraphicFramePr>
            <a:graphicFrameLocks noGrp="1"/>
          </p:cNvGraphicFramePr>
          <p:nvPr>
            <p:extLst>
              <p:ext uri="{D42A27DB-BD31-4B8C-83A1-F6EECF244321}">
                <p14:modId xmlns:p14="http://schemas.microsoft.com/office/powerpoint/2010/main" val="2915697941"/>
              </p:ext>
            </p:extLst>
          </p:nvPr>
        </p:nvGraphicFramePr>
        <p:xfrm>
          <a:off x="365759" y="2362200"/>
          <a:ext cx="8229600" cy="304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202467182"/>
                    </a:ext>
                  </a:extLst>
                </a:gridCol>
                <a:gridCol w="685800">
                  <a:extLst>
                    <a:ext uri="{9D8B030D-6E8A-4147-A177-3AD203B41FA5}">
                      <a16:colId xmlns:a16="http://schemas.microsoft.com/office/drawing/2014/main" val="2848021245"/>
                    </a:ext>
                  </a:extLst>
                </a:gridCol>
                <a:gridCol w="685800">
                  <a:extLst>
                    <a:ext uri="{9D8B030D-6E8A-4147-A177-3AD203B41FA5}">
                      <a16:colId xmlns:a16="http://schemas.microsoft.com/office/drawing/2014/main" val="3665932740"/>
                    </a:ext>
                  </a:extLst>
                </a:gridCol>
                <a:gridCol w="685800">
                  <a:extLst>
                    <a:ext uri="{9D8B030D-6E8A-4147-A177-3AD203B41FA5}">
                      <a16:colId xmlns:a16="http://schemas.microsoft.com/office/drawing/2014/main" val="4270526615"/>
                    </a:ext>
                  </a:extLst>
                </a:gridCol>
                <a:gridCol w="685800">
                  <a:extLst>
                    <a:ext uri="{9D8B030D-6E8A-4147-A177-3AD203B41FA5}">
                      <a16:colId xmlns:a16="http://schemas.microsoft.com/office/drawing/2014/main" val="2599306842"/>
                    </a:ext>
                  </a:extLst>
                </a:gridCol>
                <a:gridCol w="685800">
                  <a:extLst>
                    <a:ext uri="{9D8B030D-6E8A-4147-A177-3AD203B41FA5}">
                      <a16:colId xmlns:a16="http://schemas.microsoft.com/office/drawing/2014/main" val="700987789"/>
                    </a:ext>
                  </a:extLst>
                </a:gridCol>
                <a:gridCol w="685800">
                  <a:extLst>
                    <a:ext uri="{9D8B030D-6E8A-4147-A177-3AD203B41FA5}">
                      <a16:colId xmlns:a16="http://schemas.microsoft.com/office/drawing/2014/main" val="2378352968"/>
                    </a:ext>
                  </a:extLst>
                </a:gridCol>
                <a:gridCol w="685800">
                  <a:extLst>
                    <a:ext uri="{9D8B030D-6E8A-4147-A177-3AD203B41FA5}">
                      <a16:colId xmlns:a16="http://schemas.microsoft.com/office/drawing/2014/main" val="1371833166"/>
                    </a:ext>
                  </a:extLst>
                </a:gridCol>
                <a:gridCol w="685800">
                  <a:extLst>
                    <a:ext uri="{9D8B030D-6E8A-4147-A177-3AD203B41FA5}">
                      <a16:colId xmlns:a16="http://schemas.microsoft.com/office/drawing/2014/main" val="320249668"/>
                    </a:ext>
                  </a:extLst>
                </a:gridCol>
                <a:gridCol w="685800">
                  <a:extLst>
                    <a:ext uri="{9D8B030D-6E8A-4147-A177-3AD203B41FA5}">
                      <a16:colId xmlns:a16="http://schemas.microsoft.com/office/drawing/2014/main" val="2285415465"/>
                    </a:ext>
                  </a:extLst>
                </a:gridCol>
                <a:gridCol w="685800">
                  <a:extLst>
                    <a:ext uri="{9D8B030D-6E8A-4147-A177-3AD203B41FA5}">
                      <a16:colId xmlns:a16="http://schemas.microsoft.com/office/drawing/2014/main" val="569239387"/>
                    </a:ext>
                  </a:extLst>
                </a:gridCol>
              </a:tblGrid>
              <a:tr h="274320">
                <a:tc>
                  <a:txBody>
                    <a:bodyPr/>
                    <a:lstStyle/>
                    <a:p>
                      <a:pPr algn="ctr"/>
                      <a:r>
                        <a:rPr lang="en-US" sz="1400" dirty="0">
                          <a:solidFill>
                            <a:schemeClr val="accent4">
                              <a:lumMod val="10000"/>
                            </a:schemeClr>
                          </a:solidFill>
                          <a:latin typeface="PrudentialModern Cond" pitchFamily="2" charset="0"/>
                        </a:rPr>
                        <a:t>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83563712"/>
                  </a:ext>
                </a:extLst>
              </a:tr>
            </a:tbl>
          </a:graphicData>
        </a:graphic>
      </p:graphicFrame>
      <p:graphicFrame>
        <p:nvGraphicFramePr>
          <p:cNvPr id="46" name="Table 45">
            <a:extLst>
              <a:ext uri="{FF2B5EF4-FFF2-40B4-BE49-F238E27FC236}">
                <a16:creationId xmlns:a16="http://schemas.microsoft.com/office/drawing/2014/main" id="{E730C5EE-BA2D-4BCC-9559-8D1A4ACAF95A}"/>
              </a:ext>
            </a:extLst>
          </p:cNvPr>
          <p:cNvGraphicFramePr>
            <a:graphicFrameLocks noGrp="1"/>
          </p:cNvGraphicFramePr>
          <p:nvPr>
            <p:extLst>
              <p:ext uri="{D42A27DB-BD31-4B8C-83A1-F6EECF244321}">
                <p14:modId xmlns:p14="http://schemas.microsoft.com/office/powerpoint/2010/main" val="1242005264"/>
              </p:ext>
            </p:extLst>
          </p:nvPr>
        </p:nvGraphicFramePr>
        <p:xfrm>
          <a:off x="365759" y="4572000"/>
          <a:ext cx="8229600" cy="304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202467182"/>
                    </a:ext>
                  </a:extLst>
                </a:gridCol>
                <a:gridCol w="685800">
                  <a:extLst>
                    <a:ext uri="{9D8B030D-6E8A-4147-A177-3AD203B41FA5}">
                      <a16:colId xmlns:a16="http://schemas.microsoft.com/office/drawing/2014/main" val="2848021245"/>
                    </a:ext>
                  </a:extLst>
                </a:gridCol>
                <a:gridCol w="685800">
                  <a:extLst>
                    <a:ext uri="{9D8B030D-6E8A-4147-A177-3AD203B41FA5}">
                      <a16:colId xmlns:a16="http://schemas.microsoft.com/office/drawing/2014/main" val="3665932740"/>
                    </a:ext>
                  </a:extLst>
                </a:gridCol>
                <a:gridCol w="685800">
                  <a:extLst>
                    <a:ext uri="{9D8B030D-6E8A-4147-A177-3AD203B41FA5}">
                      <a16:colId xmlns:a16="http://schemas.microsoft.com/office/drawing/2014/main" val="4270526615"/>
                    </a:ext>
                  </a:extLst>
                </a:gridCol>
                <a:gridCol w="685800">
                  <a:extLst>
                    <a:ext uri="{9D8B030D-6E8A-4147-A177-3AD203B41FA5}">
                      <a16:colId xmlns:a16="http://schemas.microsoft.com/office/drawing/2014/main" val="2599306842"/>
                    </a:ext>
                  </a:extLst>
                </a:gridCol>
                <a:gridCol w="685800">
                  <a:extLst>
                    <a:ext uri="{9D8B030D-6E8A-4147-A177-3AD203B41FA5}">
                      <a16:colId xmlns:a16="http://schemas.microsoft.com/office/drawing/2014/main" val="700987789"/>
                    </a:ext>
                  </a:extLst>
                </a:gridCol>
                <a:gridCol w="685800">
                  <a:extLst>
                    <a:ext uri="{9D8B030D-6E8A-4147-A177-3AD203B41FA5}">
                      <a16:colId xmlns:a16="http://schemas.microsoft.com/office/drawing/2014/main" val="2378352968"/>
                    </a:ext>
                  </a:extLst>
                </a:gridCol>
                <a:gridCol w="685800">
                  <a:extLst>
                    <a:ext uri="{9D8B030D-6E8A-4147-A177-3AD203B41FA5}">
                      <a16:colId xmlns:a16="http://schemas.microsoft.com/office/drawing/2014/main" val="1371833166"/>
                    </a:ext>
                  </a:extLst>
                </a:gridCol>
                <a:gridCol w="685800">
                  <a:extLst>
                    <a:ext uri="{9D8B030D-6E8A-4147-A177-3AD203B41FA5}">
                      <a16:colId xmlns:a16="http://schemas.microsoft.com/office/drawing/2014/main" val="320249668"/>
                    </a:ext>
                  </a:extLst>
                </a:gridCol>
                <a:gridCol w="685800">
                  <a:extLst>
                    <a:ext uri="{9D8B030D-6E8A-4147-A177-3AD203B41FA5}">
                      <a16:colId xmlns:a16="http://schemas.microsoft.com/office/drawing/2014/main" val="2285415465"/>
                    </a:ext>
                  </a:extLst>
                </a:gridCol>
                <a:gridCol w="685800">
                  <a:extLst>
                    <a:ext uri="{9D8B030D-6E8A-4147-A177-3AD203B41FA5}">
                      <a16:colId xmlns:a16="http://schemas.microsoft.com/office/drawing/2014/main" val="569239387"/>
                    </a:ext>
                  </a:extLst>
                </a:gridCol>
              </a:tblGrid>
              <a:tr h="274320">
                <a:tc>
                  <a:txBody>
                    <a:bodyPr/>
                    <a:lstStyle/>
                    <a:p>
                      <a:pPr algn="ctr"/>
                      <a:r>
                        <a:rPr lang="en-US" sz="1400" dirty="0">
                          <a:solidFill>
                            <a:schemeClr val="accent4">
                              <a:lumMod val="10000"/>
                            </a:schemeClr>
                          </a:solidFill>
                          <a:latin typeface="PrudentialModern Cond" pitchFamily="2" charset="0"/>
                        </a:rPr>
                        <a:t>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83563712"/>
                  </a:ext>
                </a:extLst>
              </a:tr>
            </a:tbl>
          </a:graphicData>
        </a:graphic>
      </p:graphicFrame>
    </p:spTree>
    <p:extLst>
      <p:ext uri="{BB962C8B-B14F-4D97-AF65-F5344CB8AC3E}">
        <p14:creationId xmlns:p14="http://schemas.microsoft.com/office/powerpoint/2010/main" val="16337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53" presetClass="entr" presetSubtype="0" fill="hold" grpId="0" nodeType="afterEffect">
                                  <p:stCondLst>
                                    <p:cond delay="1000"/>
                                  </p:stCondLst>
                                  <p:childTnLst>
                                    <p:set>
                                      <p:cBhvr>
                                        <p:cTn id="14" dur="1" fill="hold">
                                          <p:stCondLst>
                                            <p:cond delay="0"/>
                                          </p:stCondLst>
                                        </p:cTn>
                                        <p:tgtEl>
                                          <p:spTgt spid="93"/>
                                        </p:tgtEl>
                                        <p:attrNameLst>
                                          <p:attrName>style.visibility</p:attrName>
                                        </p:attrNameLst>
                                      </p:cBhvr>
                                      <p:to>
                                        <p:strVal val="visible"/>
                                      </p:to>
                                    </p:set>
                                    <p:anim calcmode="lin" valueType="num">
                                      <p:cBhvr>
                                        <p:cTn id="15" dur="500" fill="hold"/>
                                        <p:tgtEl>
                                          <p:spTgt spid="93"/>
                                        </p:tgtEl>
                                        <p:attrNameLst>
                                          <p:attrName>ppt_w</p:attrName>
                                        </p:attrNameLst>
                                      </p:cBhvr>
                                      <p:tavLst>
                                        <p:tav tm="0">
                                          <p:val>
                                            <p:fltVal val="0"/>
                                          </p:val>
                                        </p:tav>
                                        <p:tav tm="100000">
                                          <p:val>
                                            <p:strVal val="#ppt_w"/>
                                          </p:val>
                                        </p:tav>
                                      </p:tavLst>
                                    </p:anim>
                                    <p:anim calcmode="lin" valueType="num">
                                      <p:cBhvr>
                                        <p:cTn id="16" dur="500" fill="hold"/>
                                        <p:tgtEl>
                                          <p:spTgt spid="93"/>
                                        </p:tgtEl>
                                        <p:attrNameLst>
                                          <p:attrName>ppt_h</p:attrName>
                                        </p:attrNameLst>
                                      </p:cBhvr>
                                      <p:tavLst>
                                        <p:tav tm="0">
                                          <p:val>
                                            <p:fltVal val="0"/>
                                          </p:val>
                                        </p:tav>
                                        <p:tav tm="100000">
                                          <p:val>
                                            <p:strVal val="#ppt_h"/>
                                          </p:val>
                                        </p:tav>
                                      </p:tavLst>
                                    </p:anim>
                                    <p:animEffect transition="in" filter="fade">
                                      <p:cBhvr>
                                        <p:cTn id="17" dur="500"/>
                                        <p:tgtEl>
                                          <p:spTgt spid="93"/>
                                        </p:tgtEl>
                                      </p:cBhvr>
                                    </p:animEffect>
                                  </p:childTnLst>
                                </p:cTn>
                              </p:par>
                              <p:par>
                                <p:cTn id="18" presetID="53" presetClass="entr" presetSubtype="0" fill="hold" grpId="0" nodeType="withEffect">
                                  <p:stCondLst>
                                    <p:cond delay="1000"/>
                                  </p:stCondLst>
                                  <p:childTnLst>
                                    <p:set>
                                      <p:cBhvr>
                                        <p:cTn id="19" dur="1" fill="hold">
                                          <p:stCondLst>
                                            <p:cond delay="0"/>
                                          </p:stCondLst>
                                        </p:cTn>
                                        <p:tgtEl>
                                          <p:spTgt spid="92"/>
                                        </p:tgtEl>
                                        <p:attrNameLst>
                                          <p:attrName>style.visibility</p:attrName>
                                        </p:attrNameLst>
                                      </p:cBhvr>
                                      <p:to>
                                        <p:strVal val="visible"/>
                                      </p:to>
                                    </p:set>
                                    <p:anim calcmode="lin" valueType="num">
                                      <p:cBhvr>
                                        <p:cTn id="20" dur="500" fill="hold"/>
                                        <p:tgtEl>
                                          <p:spTgt spid="92"/>
                                        </p:tgtEl>
                                        <p:attrNameLst>
                                          <p:attrName>ppt_w</p:attrName>
                                        </p:attrNameLst>
                                      </p:cBhvr>
                                      <p:tavLst>
                                        <p:tav tm="0">
                                          <p:val>
                                            <p:fltVal val="0"/>
                                          </p:val>
                                        </p:tav>
                                        <p:tav tm="100000">
                                          <p:val>
                                            <p:strVal val="#ppt_w"/>
                                          </p:val>
                                        </p:tav>
                                      </p:tavLst>
                                    </p:anim>
                                    <p:anim calcmode="lin" valueType="num">
                                      <p:cBhvr>
                                        <p:cTn id="21" dur="500" fill="hold"/>
                                        <p:tgtEl>
                                          <p:spTgt spid="92"/>
                                        </p:tgtEl>
                                        <p:attrNameLst>
                                          <p:attrName>ppt_h</p:attrName>
                                        </p:attrNameLst>
                                      </p:cBhvr>
                                      <p:tavLst>
                                        <p:tav tm="0">
                                          <p:val>
                                            <p:fltVal val="0"/>
                                          </p:val>
                                        </p:tav>
                                        <p:tav tm="100000">
                                          <p:val>
                                            <p:strVal val="#ppt_h"/>
                                          </p:val>
                                        </p:tav>
                                      </p:tavLst>
                                    </p:anim>
                                    <p:animEffect transition="in" filter="fade">
                                      <p:cBhvr>
                                        <p:cTn id="2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0" grpId="0"/>
      <p:bldP spid="92"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7409" y="5989902"/>
            <a:ext cx="8763000" cy="246221"/>
          </a:xfrm>
          <a:prstGeom prst="rect">
            <a:avLst/>
          </a:prstGeom>
          <a:noFill/>
          <a:ln>
            <a:noFill/>
          </a:ln>
        </p:spPr>
        <p:txBody>
          <a:bodyPr wrap="square" rtlCol="0">
            <a:spAutoFit/>
          </a:bodyPr>
          <a:lstStyle/>
          <a:p>
            <a:r>
              <a:rPr lang="en-US" sz="1000" dirty="0">
                <a:solidFill>
                  <a:schemeClr val="accent4">
                    <a:lumMod val="10000"/>
                  </a:schemeClr>
                </a:solidFill>
                <a:latin typeface="PrudentialModern Med Cond" pitchFamily="2" charset="0"/>
              </a:rPr>
              <a:t>For Illustration Purposes Only:  $1,000,000 initial investment 5.2% average rate of return, $5,000 annual systematic withdrawal. </a:t>
            </a:r>
          </a:p>
        </p:txBody>
      </p:sp>
      <p:sp>
        <p:nvSpPr>
          <p:cNvPr id="10" name="Rectangle 9"/>
          <p:cNvSpPr/>
          <p:nvPr/>
        </p:nvSpPr>
        <p:spPr>
          <a:xfrm>
            <a:off x="304800" y="1707918"/>
            <a:ext cx="1905000" cy="646331"/>
          </a:xfrm>
          <a:prstGeom prst="rect">
            <a:avLst/>
          </a:prstGeom>
          <a:scene3d>
            <a:camera prst="orthographicFront"/>
            <a:lightRig rig="balanced" dir="t">
              <a:rot lat="0" lon="0" rev="10800000"/>
            </a:lightRig>
          </a:scene3d>
          <a:sp3d>
            <a:bevelT/>
          </a:sp3d>
        </p:spPr>
        <p:txBody>
          <a:bodyPr wrap="square">
            <a:spAutoFit/>
          </a:bodyPr>
          <a:lstStyle/>
          <a:p>
            <a:pPr lvl="0" eaLnBrk="0" fontAlgn="base" hangingPunct="0">
              <a:spcBef>
                <a:spcPct val="20000"/>
              </a:spcBef>
              <a:spcAft>
                <a:spcPct val="0"/>
              </a:spcAft>
            </a:pPr>
            <a:r>
              <a:rPr lang="en-US" b="1" dirty="0">
                <a:solidFill>
                  <a:schemeClr val="tx2"/>
                </a:solidFill>
                <a:latin typeface="PrudentialModern SemCond" pitchFamily="2" charset="0"/>
                <a:cs typeface="Arial" pitchFamily="34" charset="0"/>
              </a:rPr>
              <a:t>Client A:  Down market initially</a:t>
            </a:r>
          </a:p>
        </p:txBody>
      </p:sp>
      <p:sp>
        <p:nvSpPr>
          <p:cNvPr id="29" name="Rounded Rectangle 28"/>
          <p:cNvSpPr/>
          <p:nvPr/>
        </p:nvSpPr>
        <p:spPr>
          <a:xfrm>
            <a:off x="3886200" y="2049449"/>
            <a:ext cx="548640" cy="295274"/>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4%</a:t>
            </a:r>
          </a:p>
        </p:txBody>
      </p:sp>
      <p:sp>
        <p:nvSpPr>
          <p:cNvPr id="32" name="Rounded Rectangle 31"/>
          <p:cNvSpPr/>
          <p:nvPr/>
        </p:nvSpPr>
        <p:spPr>
          <a:xfrm>
            <a:off x="4564049" y="1973248"/>
            <a:ext cx="548640" cy="363523"/>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6%</a:t>
            </a:r>
            <a:endParaRPr lang="en-US" b="1" dirty="0">
              <a:solidFill>
                <a:schemeClr val="bg1"/>
              </a:solidFill>
              <a:latin typeface="PrudentialModern SemCond" pitchFamily="2" charset="0"/>
            </a:endParaRPr>
          </a:p>
        </p:txBody>
      </p:sp>
      <p:sp>
        <p:nvSpPr>
          <p:cNvPr id="35" name="Rounded Rectangle 34"/>
          <p:cNvSpPr/>
          <p:nvPr/>
        </p:nvSpPr>
        <p:spPr>
          <a:xfrm>
            <a:off x="5241898" y="1897049"/>
            <a:ext cx="548640" cy="447674"/>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8%</a:t>
            </a:r>
          </a:p>
        </p:txBody>
      </p:sp>
      <p:sp>
        <p:nvSpPr>
          <p:cNvPr id="38" name="Rounded Rectangle 37"/>
          <p:cNvSpPr/>
          <p:nvPr/>
        </p:nvSpPr>
        <p:spPr>
          <a:xfrm>
            <a:off x="5935649" y="1744649"/>
            <a:ext cx="548640" cy="600074"/>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12%</a:t>
            </a:r>
          </a:p>
        </p:txBody>
      </p:sp>
      <p:sp>
        <p:nvSpPr>
          <p:cNvPr id="41" name="Rounded Rectangle 40"/>
          <p:cNvSpPr/>
          <p:nvPr/>
        </p:nvSpPr>
        <p:spPr>
          <a:xfrm>
            <a:off x="6600906" y="1668449"/>
            <a:ext cx="548640" cy="669898"/>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14%</a:t>
            </a:r>
          </a:p>
        </p:txBody>
      </p:sp>
      <p:sp>
        <p:nvSpPr>
          <p:cNvPr id="44" name="Rounded Rectangle 43"/>
          <p:cNvSpPr/>
          <p:nvPr/>
        </p:nvSpPr>
        <p:spPr>
          <a:xfrm>
            <a:off x="7286706" y="1516049"/>
            <a:ext cx="548640" cy="828674"/>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18%</a:t>
            </a:r>
          </a:p>
        </p:txBody>
      </p:sp>
      <p:sp>
        <p:nvSpPr>
          <p:cNvPr id="47" name="Rounded Rectangle 46"/>
          <p:cNvSpPr/>
          <p:nvPr/>
        </p:nvSpPr>
        <p:spPr>
          <a:xfrm>
            <a:off x="7964555" y="1295400"/>
            <a:ext cx="548640" cy="1036731"/>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24%</a:t>
            </a:r>
          </a:p>
        </p:txBody>
      </p:sp>
      <p:sp>
        <p:nvSpPr>
          <p:cNvPr id="50" name="Rectangle 49"/>
          <p:cNvSpPr/>
          <p:nvPr/>
        </p:nvSpPr>
        <p:spPr>
          <a:xfrm>
            <a:off x="304800" y="4876800"/>
            <a:ext cx="2133600" cy="646331"/>
          </a:xfrm>
          <a:prstGeom prst="rect">
            <a:avLst/>
          </a:prstGeom>
          <a:scene3d>
            <a:camera prst="orthographicFront"/>
            <a:lightRig rig="balanced" dir="t">
              <a:rot lat="0" lon="0" rev="10800000"/>
            </a:lightRig>
          </a:scene3d>
          <a:sp3d>
            <a:bevelT/>
          </a:sp3d>
        </p:spPr>
        <p:txBody>
          <a:bodyPr wrap="square">
            <a:spAutoFit/>
          </a:bodyPr>
          <a:lstStyle/>
          <a:p>
            <a:pPr lvl="0" eaLnBrk="0" fontAlgn="base" hangingPunct="0">
              <a:spcBef>
                <a:spcPct val="20000"/>
              </a:spcBef>
              <a:spcAft>
                <a:spcPct val="0"/>
              </a:spcAft>
            </a:pPr>
            <a:r>
              <a:rPr lang="en-US" b="1" dirty="0">
                <a:solidFill>
                  <a:schemeClr val="tx2"/>
                </a:solidFill>
                <a:latin typeface="PrudentialModern SemCond" pitchFamily="2" charset="0"/>
                <a:cs typeface="Arial" pitchFamily="34" charset="0"/>
              </a:rPr>
              <a:t>Client B:  Down market at the end</a:t>
            </a:r>
          </a:p>
        </p:txBody>
      </p:sp>
      <p:grpSp>
        <p:nvGrpSpPr>
          <p:cNvPr id="15" name="Group 50"/>
          <p:cNvGrpSpPr/>
          <p:nvPr/>
        </p:nvGrpSpPr>
        <p:grpSpPr>
          <a:xfrm>
            <a:off x="7940702" y="4876800"/>
            <a:ext cx="548640" cy="762000"/>
            <a:chOff x="1828800" y="2895600"/>
            <a:chExt cx="561438" cy="762000"/>
          </a:xfrm>
          <a:scene3d>
            <a:camera prst="orthographicFront"/>
            <a:lightRig rig="balanced" dir="t">
              <a:rot lat="0" lon="0" rev="10800000"/>
            </a:lightRig>
          </a:scene3d>
        </p:grpSpPr>
        <p:sp>
          <p:nvSpPr>
            <p:cNvPr id="52" name="Rounded Rectangle 51"/>
            <p:cNvSpPr/>
            <p:nvPr/>
          </p:nvSpPr>
          <p:spPr>
            <a:xfrm>
              <a:off x="1860604" y="2895600"/>
              <a:ext cx="486010" cy="762000"/>
            </a:xfrm>
            <a:prstGeom prst="roundRect">
              <a:avLst/>
            </a:prstGeom>
            <a:solidFill>
              <a:srgbClr val="C00000"/>
            </a:solidFill>
            <a:ln>
              <a:no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a:solidFill>
                  <a:schemeClr val="bg1"/>
                </a:solidFill>
                <a:latin typeface="PrudentialModern SemCond" pitchFamily="2" charset="0"/>
              </a:endParaRPr>
            </a:p>
          </p:txBody>
        </p:sp>
        <p:sp>
          <p:nvSpPr>
            <p:cNvPr id="53" name="TextBox 52"/>
            <p:cNvSpPr txBox="1"/>
            <p:nvPr/>
          </p:nvSpPr>
          <p:spPr>
            <a:xfrm>
              <a:off x="1828800" y="2895600"/>
              <a:ext cx="561438" cy="276999"/>
            </a:xfrm>
            <a:prstGeom prst="rect">
              <a:avLst/>
            </a:prstGeom>
            <a:noFill/>
            <a:sp3d>
              <a:bevelT/>
            </a:sp3d>
          </p:spPr>
          <p:txBody>
            <a:bodyPr wrap="square" rtlCol="0">
              <a:spAutoFit/>
            </a:bodyPr>
            <a:lstStyle/>
            <a:p>
              <a:pPr algn="ctr"/>
              <a:r>
                <a:rPr lang="en-US" sz="1200" b="1" dirty="0">
                  <a:solidFill>
                    <a:schemeClr val="bg1"/>
                  </a:solidFill>
                  <a:latin typeface="PrudentialModern SemCond" pitchFamily="2" charset="0"/>
                </a:rPr>
                <a:t>-20%</a:t>
              </a:r>
            </a:p>
          </p:txBody>
        </p:sp>
      </p:grpSp>
      <p:grpSp>
        <p:nvGrpSpPr>
          <p:cNvPr id="18" name="Group 53"/>
          <p:cNvGrpSpPr/>
          <p:nvPr/>
        </p:nvGrpSpPr>
        <p:grpSpPr>
          <a:xfrm>
            <a:off x="7267494" y="4876800"/>
            <a:ext cx="548640" cy="381000"/>
            <a:chOff x="2543094" y="2895600"/>
            <a:chExt cx="596588" cy="381000"/>
          </a:xfrm>
          <a:scene3d>
            <a:camera prst="orthographicFront"/>
            <a:lightRig rig="balanced" dir="t">
              <a:rot lat="0" lon="0" rev="10800000"/>
            </a:lightRig>
          </a:scene3d>
        </p:grpSpPr>
        <p:sp>
          <p:nvSpPr>
            <p:cNvPr id="55" name="Rounded Rectangle 54"/>
            <p:cNvSpPr/>
            <p:nvPr/>
          </p:nvSpPr>
          <p:spPr>
            <a:xfrm>
              <a:off x="2569487" y="2895600"/>
              <a:ext cx="486010" cy="381000"/>
            </a:xfrm>
            <a:prstGeom prst="roundRect">
              <a:avLst/>
            </a:prstGeom>
            <a:solidFill>
              <a:srgbClr val="C00000"/>
            </a:solidFill>
            <a:ln>
              <a:no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a:solidFill>
                  <a:schemeClr val="bg1"/>
                </a:solidFill>
                <a:latin typeface="PrudentialModern SemCond" pitchFamily="2" charset="0"/>
              </a:endParaRPr>
            </a:p>
          </p:txBody>
        </p:sp>
        <p:sp>
          <p:nvSpPr>
            <p:cNvPr id="56" name="TextBox 55"/>
            <p:cNvSpPr txBox="1"/>
            <p:nvPr/>
          </p:nvSpPr>
          <p:spPr>
            <a:xfrm>
              <a:off x="2543094" y="2895600"/>
              <a:ext cx="596588" cy="276999"/>
            </a:xfrm>
            <a:prstGeom prst="rect">
              <a:avLst/>
            </a:prstGeom>
            <a:noFill/>
            <a:sp3d>
              <a:bevelT/>
            </a:sp3d>
          </p:spPr>
          <p:txBody>
            <a:bodyPr wrap="square" rtlCol="0">
              <a:spAutoFit/>
            </a:bodyPr>
            <a:lstStyle/>
            <a:p>
              <a:pPr algn="ctr"/>
              <a:r>
                <a:rPr lang="en-US" sz="1200" b="1" dirty="0">
                  <a:solidFill>
                    <a:schemeClr val="bg1"/>
                  </a:solidFill>
                  <a:latin typeface="PrudentialModern SemCond" pitchFamily="2" charset="0"/>
                </a:rPr>
                <a:t>-8%</a:t>
              </a:r>
            </a:p>
          </p:txBody>
        </p:sp>
      </p:grpSp>
      <p:grpSp>
        <p:nvGrpSpPr>
          <p:cNvPr id="21" name="Group 56"/>
          <p:cNvGrpSpPr/>
          <p:nvPr/>
        </p:nvGrpSpPr>
        <p:grpSpPr>
          <a:xfrm>
            <a:off x="6577053" y="4876800"/>
            <a:ext cx="548640" cy="304800"/>
            <a:chOff x="3236845" y="2895600"/>
            <a:chExt cx="573155" cy="304800"/>
          </a:xfrm>
          <a:scene3d>
            <a:camera prst="orthographicFront"/>
            <a:lightRig rig="balanced" dir="t">
              <a:rot lat="0" lon="0" rev="10800000"/>
            </a:lightRig>
          </a:scene3d>
        </p:grpSpPr>
        <p:sp>
          <p:nvSpPr>
            <p:cNvPr id="58" name="Rounded Rectangle 57"/>
            <p:cNvSpPr/>
            <p:nvPr/>
          </p:nvSpPr>
          <p:spPr>
            <a:xfrm>
              <a:off x="3255677" y="2895600"/>
              <a:ext cx="486010" cy="304800"/>
            </a:xfrm>
            <a:prstGeom prst="roundRect">
              <a:avLst/>
            </a:prstGeom>
            <a:solidFill>
              <a:srgbClr val="C00000"/>
            </a:solidFill>
            <a:ln>
              <a:no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a:solidFill>
                  <a:schemeClr val="bg1"/>
                </a:solidFill>
                <a:latin typeface="PrudentialModern SemCond" pitchFamily="2" charset="0"/>
              </a:endParaRPr>
            </a:p>
          </p:txBody>
        </p:sp>
        <p:sp>
          <p:nvSpPr>
            <p:cNvPr id="59" name="TextBox 58"/>
            <p:cNvSpPr txBox="1"/>
            <p:nvPr/>
          </p:nvSpPr>
          <p:spPr>
            <a:xfrm>
              <a:off x="3236845" y="2895600"/>
              <a:ext cx="573155" cy="276999"/>
            </a:xfrm>
            <a:prstGeom prst="rect">
              <a:avLst/>
            </a:prstGeom>
            <a:noFill/>
            <a:sp3d>
              <a:bevelT/>
            </a:sp3d>
          </p:spPr>
          <p:txBody>
            <a:bodyPr wrap="square" rtlCol="0">
              <a:spAutoFit/>
            </a:bodyPr>
            <a:lstStyle/>
            <a:p>
              <a:pPr algn="ctr"/>
              <a:r>
                <a:rPr lang="en-US" sz="1200" b="1" dirty="0">
                  <a:solidFill>
                    <a:schemeClr val="bg1"/>
                  </a:solidFill>
                  <a:latin typeface="PrudentialModern SemCond" pitchFamily="2" charset="0"/>
                </a:rPr>
                <a:t>-6%</a:t>
              </a:r>
            </a:p>
          </p:txBody>
        </p:sp>
      </p:grpSp>
      <p:sp>
        <p:nvSpPr>
          <p:cNvPr id="65" name="Rounded Rectangle 64"/>
          <p:cNvSpPr/>
          <p:nvPr/>
        </p:nvSpPr>
        <p:spPr>
          <a:xfrm>
            <a:off x="5933949" y="4267200"/>
            <a:ext cx="548640" cy="295274"/>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4%</a:t>
            </a:r>
          </a:p>
        </p:txBody>
      </p:sp>
      <p:sp>
        <p:nvSpPr>
          <p:cNvPr id="68" name="Rounded Rectangle 67"/>
          <p:cNvSpPr/>
          <p:nvPr/>
        </p:nvSpPr>
        <p:spPr>
          <a:xfrm>
            <a:off x="5256100" y="4190999"/>
            <a:ext cx="548640" cy="363523"/>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6%</a:t>
            </a:r>
          </a:p>
        </p:txBody>
      </p:sp>
      <p:sp>
        <p:nvSpPr>
          <p:cNvPr id="71" name="Rounded Rectangle 70"/>
          <p:cNvSpPr/>
          <p:nvPr/>
        </p:nvSpPr>
        <p:spPr>
          <a:xfrm>
            <a:off x="4562349" y="4114800"/>
            <a:ext cx="548640" cy="447674"/>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8%</a:t>
            </a:r>
          </a:p>
        </p:txBody>
      </p:sp>
      <p:sp>
        <p:nvSpPr>
          <p:cNvPr id="74" name="Rounded Rectangle 73"/>
          <p:cNvSpPr/>
          <p:nvPr/>
        </p:nvSpPr>
        <p:spPr>
          <a:xfrm>
            <a:off x="3863957" y="3962400"/>
            <a:ext cx="548640" cy="600074"/>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12%</a:t>
            </a:r>
          </a:p>
        </p:txBody>
      </p:sp>
      <p:sp>
        <p:nvSpPr>
          <p:cNvPr id="77" name="Rounded Rectangle 76"/>
          <p:cNvSpPr/>
          <p:nvPr/>
        </p:nvSpPr>
        <p:spPr>
          <a:xfrm>
            <a:off x="3190749" y="3886200"/>
            <a:ext cx="548640" cy="669898"/>
          </a:xfrm>
          <a:prstGeom prst="roundRect">
            <a:avLst/>
          </a:prstGeom>
          <a:solidFill>
            <a:schemeClr val="tx1">
              <a:lumMod val="75000"/>
              <a:lumOff val="25000"/>
            </a:schemeClr>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14%</a:t>
            </a:r>
          </a:p>
        </p:txBody>
      </p:sp>
      <p:sp>
        <p:nvSpPr>
          <p:cNvPr id="87" name="Rectangle 86"/>
          <p:cNvSpPr/>
          <p:nvPr/>
        </p:nvSpPr>
        <p:spPr>
          <a:xfrm>
            <a:off x="626572" y="1143000"/>
            <a:ext cx="3852337" cy="369332"/>
          </a:xfrm>
          <a:prstGeom prst="rect">
            <a:avLst/>
          </a:prstGeom>
        </p:spPr>
        <p:txBody>
          <a:bodyPr wrap="none">
            <a:spAutoFit/>
          </a:bodyPr>
          <a:lstStyle/>
          <a:p>
            <a:pPr algn="ctr"/>
            <a:r>
              <a:rPr lang="en-US" b="1" dirty="0">
                <a:solidFill>
                  <a:schemeClr val="tx2"/>
                </a:solidFill>
                <a:latin typeface="PrudentialModern SemCond" pitchFamily="2" charset="0"/>
              </a:rPr>
              <a:t>$5,000 Annual Systematic Withdrawal</a:t>
            </a:r>
          </a:p>
        </p:txBody>
      </p:sp>
      <p:sp>
        <p:nvSpPr>
          <p:cNvPr id="89" name="Title 88"/>
          <p:cNvSpPr>
            <a:spLocks noGrp="1"/>
          </p:cNvSpPr>
          <p:nvPr>
            <p:ph type="title"/>
          </p:nvPr>
        </p:nvSpPr>
        <p:spPr/>
        <p:txBody>
          <a:bodyPr anchor="t"/>
          <a:lstStyle/>
          <a:p>
            <a:r>
              <a:rPr lang="en-US" dirty="0"/>
              <a:t>Sequence Of Returns Risk</a:t>
            </a:r>
            <a:br>
              <a:rPr lang="en-US" dirty="0"/>
            </a:br>
            <a:r>
              <a:rPr lang="en-US" sz="2400" dirty="0">
                <a:solidFill>
                  <a:schemeClr val="tx2"/>
                </a:solidFill>
              </a:rPr>
              <a:t>Distribution </a:t>
            </a:r>
          </a:p>
        </p:txBody>
      </p:sp>
      <p:sp>
        <p:nvSpPr>
          <p:cNvPr id="90" name="Rounded Rectangle 89"/>
          <p:cNvSpPr/>
          <p:nvPr/>
        </p:nvSpPr>
        <p:spPr>
          <a:xfrm>
            <a:off x="7086600" y="2667000"/>
            <a:ext cx="1447800" cy="457200"/>
          </a:xfrm>
          <a:prstGeom prst="roundRect">
            <a:avLst>
              <a:gd name="adj" fmla="val 9587"/>
            </a:avLst>
          </a:prstGeom>
          <a:solidFill>
            <a:srgbClr val="E86706"/>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SemCond" pitchFamily="2" charset="0"/>
              </a:rPr>
              <a:t>$630,178</a:t>
            </a:r>
          </a:p>
        </p:txBody>
      </p:sp>
      <p:sp>
        <p:nvSpPr>
          <p:cNvPr id="91" name="Rounded Rectangle 90"/>
          <p:cNvSpPr/>
          <p:nvPr/>
        </p:nvSpPr>
        <p:spPr>
          <a:xfrm>
            <a:off x="7086600" y="4038600"/>
            <a:ext cx="1447800" cy="457200"/>
          </a:xfrm>
          <a:prstGeom prst="roundRect">
            <a:avLst>
              <a:gd name="adj" fmla="val 9587"/>
            </a:avLst>
          </a:prstGeom>
          <a:solidFill>
            <a:srgbClr val="E86706"/>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SemCond" pitchFamily="2" charset="0"/>
              </a:rPr>
              <a:t>$1,074,455</a:t>
            </a:r>
          </a:p>
        </p:txBody>
      </p:sp>
      <p:sp>
        <p:nvSpPr>
          <p:cNvPr id="79" name="TextBox 78"/>
          <p:cNvSpPr txBox="1"/>
          <p:nvPr/>
        </p:nvSpPr>
        <p:spPr>
          <a:xfrm>
            <a:off x="7543800" y="6642556"/>
            <a:ext cx="914400" cy="215444"/>
          </a:xfrm>
          <a:prstGeom prst="rect">
            <a:avLst/>
          </a:prstGeom>
          <a:noFill/>
        </p:spPr>
        <p:txBody>
          <a:bodyPr wrap="square" rtlCol="0">
            <a:spAutoFit/>
          </a:bodyPr>
          <a:lstStyle/>
          <a:p>
            <a:r>
              <a:rPr lang="en-US" sz="800" dirty="0">
                <a:solidFill>
                  <a:schemeClr val="accent4">
                    <a:lumMod val="10000"/>
                  </a:schemeClr>
                </a:solidFill>
                <a:latin typeface="PrudentialModern Med Cond" pitchFamily="2" charset="0"/>
              </a:rPr>
              <a:t>SL 0087  10/2018</a:t>
            </a:r>
          </a:p>
        </p:txBody>
      </p:sp>
      <p:graphicFrame>
        <p:nvGraphicFramePr>
          <p:cNvPr id="88" name="Table 87">
            <a:extLst>
              <a:ext uri="{FF2B5EF4-FFF2-40B4-BE49-F238E27FC236}">
                <a16:creationId xmlns:a16="http://schemas.microsoft.com/office/drawing/2014/main" id="{224FEAC1-36F3-4ECC-AD3E-5B112446ADC3}"/>
              </a:ext>
            </a:extLst>
          </p:cNvPr>
          <p:cNvGraphicFramePr>
            <a:graphicFrameLocks noGrp="1"/>
          </p:cNvGraphicFramePr>
          <p:nvPr>
            <p:extLst>
              <p:ext uri="{D42A27DB-BD31-4B8C-83A1-F6EECF244321}">
                <p14:modId xmlns:p14="http://schemas.microsoft.com/office/powerpoint/2010/main" val="2211143501"/>
              </p:ext>
            </p:extLst>
          </p:nvPr>
        </p:nvGraphicFramePr>
        <p:xfrm>
          <a:off x="381000" y="4572000"/>
          <a:ext cx="8229600" cy="304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202467182"/>
                    </a:ext>
                  </a:extLst>
                </a:gridCol>
                <a:gridCol w="685800">
                  <a:extLst>
                    <a:ext uri="{9D8B030D-6E8A-4147-A177-3AD203B41FA5}">
                      <a16:colId xmlns:a16="http://schemas.microsoft.com/office/drawing/2014/main" val="2848021245"/>
                    </a:ext>
                  </a:extLst>
                </a:gridCol>
                <a:gridCol w="685800">
                  <a:extLst>
                    <a:ext uri="{9D8B030D-6E8A-4147-A177-3AD203B41FA5}">
                      <a16:colId xmlns:a16="http://schemas.microsoft.com/office/drawing/2014/main" val="3665932740"/>
                    </a:ext>
                  </a:extLst>
                </a:gridCol>
                <a:gridCol w="685800">
                  <a:extLst>
                    <a:ext uri="{9D8B030D-6E8A-4147-A177-3AD203B41FA5}">
                      <a16:colId xmlns:a16="http://schemas.microsoft.com/office/drawing/2014/main" val="4270526615"/>
                    </a:ext>
                  </a:extLst>
                </a:gridCol>
                <a:gridCol w="685800">
                  <a:extLst>
                    <a:ext uri="{9D8B030D-6E8A-4147-A177-3AD203B41FA5}">
                      <a16:colId xmlns:a16="http://schemas.microsoft.com/office/drawing/2014/main" val="2599306842"/>
                    </a:ext>
                  </a:extLst>
                </a:gridCol>
                <a:gridCol w="685800">
                  <a:extLst>
                    <a:ext uri="{9D8B030D-6E8A-4147-A177-3AD203B41FA5}">
                      <a16:colId xmlns:a16="http://schemas.microsoft.com/office/drawing/2014/main" val="700987789"/>
                    </a:ext>
                  </a:extLst>
                </a:gridCol>
                <a:gridCol w="685800">
                  <a:extLst>
                    <a:ext uri="{9D8B030D-6E8A-4147-A177-3AD203B41FA5}">
                      <a16:colId xmlns:a16="http://schemas.microsoft.com/office/drawing/2014/main" val="2378352968"/>
                    </a:ext>
                  </a:extLst>
                </a:gridCol>
                <a:gridCol w="685800">
                  <a:extLst>
                    <a:ext uri="{9D8B030D-6E8A-4147-A177-3AD203B41FA5}">
                      <a16:colId xmlns:a16="http://schemas.microsoft.com/office/drawing/2014/main" val="1371833166"/>
                    </a:ext>
                  </a:extLst>
                </a:gridCol>
                <a:gridCol w="685800">
                  <a:extLst>
                    <a:ext uri="{9D8B030D-6E8A-4147-A177-3AD203B41FA5}">
                      <a16:colId xmlns:a16="http://schemas.microsoft.com/office/drawing/2014/main" val="320249668"/>
                    </a:ext>
                  </a:extLst>
                </a:gridCol>
                <a:gridCol w="685800">
                  <a:extLst>
                    <a:ext uri="{9D8B030D-6E8A-4147-A177-3AD203B41FA5}">
                      <a16:colId xmlns:a16="http://schemas.microsoft.com/office/drawing/2014/main" val="2285415465"/>
                    </a:ext>
                  </a:extLst>
                </a:gridCol>
                <a:gridCol w="685800">
                  <a:extLst>
                    <a:ext uri="{9D8B030D-6E8A-4147-A177-3AD203B41FA5}">
                      <a16:colId xmlns:a16="http://schemas.microsoft.com/office/drawing/2014/main" val="569239387"/>
                    </a:ext>
                  </a:extLst>
                </a:gridCol>
              </a:tblGrid>
              <a:tr h="274320">
                <a:tc>
                  <a:txBody>
                    <a:bodyPr/>
                    <a:lstStyle/>
                    <a:p>
                      <a:pPr algn="ctr"/>
                      <a:r>
                        <a:rPr lang="en-US" sz="1400" dirty="0">
                          <a:solidFill>
                            <a:schemeClr val="accent4">
                              <a:lumMod val="10000"/>
                            </a:schemeClr>
                          </a:solidFill>
                          <a:latin typeface="PrudentialModern Cond" pitchFamily="2" charset="0"/>
                        </a:rPr>
                        <a:t>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83563712"/>
                  </a:ext>
                </a:extLst>
              </a:tr>
            </a:tbl>
          </a:graphicData>
        </a:graphic>
      </p:graphicFrame>
      <p:sp>
        <p:nvSpPr>
          <p:cNvPr id="5" name="Slide Number Placeholder 4">
            <a:extLst>
              <a:ext uri="{FF2B5EF4-FFF2-40B4-BE49-F238E27FC236}">
                <a16:creationId xmlns:a16="http://schemas.microsoft.com/office/drawing/2014/main" id="{9FFCB5CF-4B07-43FD-A526-D68E20C25B59}"/>
              </a:ext>
            </a:extLst>
          </p:cNvPr>
          <p:cNvSpPr>
            <a:spLocks noGrp="1"/>
          </p:cNvSpPr>
          <p:nvPr>
            <p:ph type="sldNum" sz="quarter" idx="11"/>
          </p:nvPr>
        </p:nvSpPr>
        <p:spPr/>
        <p:txBody>
          <a:bodyPr/>
          <a:lstStyle/>
          <a:p>
            <a:fld id="{BB544E63-09F9-914E-B731-EB7D262F5FD2}" type="slidenum">
              <a:rPr lang="en-US" smtClean="0"/>
              <a:pPr/>
              <a:t>16</a:t>
            </a:fld>
            <a:endParaRPr lang="en-US" dirty="0"/>
          </a:p>
        </p:txBody>
      </p:sp>
      <p:graphicFrame>
        <p:nvGraphicFramePr>
          <p:cNvPr id="61" name="Table 60">
            <a:extLst>
              <a:ext uri="{FF2B5EF4-FFF2-40B4-BE49-F238E27FC236}">
                <a16:creationId xmlns:a16="http://schemas.microsoft.com/office/drawing/2014/main" id="{F5C7A314-1574-468F-BC23-58CAB5CC4CB3}"/>
              </a:ext>
            </a:extLst>
          </p:cNvPr>
          <p:cNvGraphicFramePr>
            <a:graphicFrameLocks noGrp="1"/>
          </p:cNvGraphicFramePr>
          <p:nvPr>
            <p:extLst>
              <p:ext uri="{D42A27DB-BD31-4B8C-83A1-F6EECF244321}">
                <p14:modId xmlns:p14="http://schemas.microsoft.com/office/powerpoint/2010/main" val="961591872"/>
              </p:ext>
            </p:extLst>
          </p:nvPr>
        </p:nvGraphicFramePr>
        <p:xfrm>
          <a:off x="381000" y="2362200"/>
          <a:ext cx="8229600" cy="304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202467182"/>
                    </a:ext>
                  </a:extLst>
                </a:gridCol>
                <a:gridCol w="685800">
                  <a:extLst>
                    <a:ext uri="{9D8B030D-6E8A-4147-A177-3AD203B41FA5}">
                      <a16:colId xmlns:a16="http://schemas.microsoft.com/office/drawing/2014/main" val="2848021245"/>
                    </a:ext>
                  </a:extLst>
                </a:gridCol>
                <a:gridCol w="685800">
                  <a:extLst>
                    <a:ext uri="{9D8B030D-6E8A-4147-A177-3AD203B41FA5}">
                      <a16:colId xmlns:a16="http://schemas.microsoft.com/office/drawing/2014/main" val="3665932740"/>
                    </a:ext>
                  </a:extLst>
                </a:gridCol>
                <a:gridCol w="685800">
                  <a:extLst>
                    <a:ext uri="{9D8B030D-6E8A-4147-A177-3AD203B41FA5}">
                      <a16:colId xmlns:a16="http://schemas.microsoft.com/office/drawing/2014/main" val="4270526615"/>
                    </a:ext>
                  </a:extLst>
                </a:gridCol>
                <a:gridCol w="685800">
                  <a:extLst>
                    <a:ext uri="{9D8B030D-6E8A-4147-A177-3AD203B41FA5}">
                      <a16:colId xmlns:a16="http://schemas.microsoft.com/office/drawing/2014/main" val="2599306842"/>
                    </a:ext>
                  </a:extLst>
                </a:gridCol>
                <a:gridCol w="685800">
                  <a:extLst>
                    <a:ext uri="{9D8B030D-6E8A-4147-A177-3AD203B41FA5}">
                      <a16:colId xmlns:a16="http://schemas.microsoft.com/office/drawing/2014/main" val="700987789"/>
                    </a:ext>
                  </a:extLst>
                </a:gridCol>
                <a:gridCol w="685800">
                  <a:extLst>
                    <a:ext uri="{9D8B030D-6E8A-4147-A177-3AD203B41FA5}">
                      <a16:colId xmlns:a16="http://schemas.microsoft.com/office/drawing/2014/main" val="2378352968"/>
                    </a:ext>
                  </a:extLst>
                </a:gridCol>
                <a:gridCol w="685800">
                  <a:extLst>
                    <a:ext uri="{9D8B030D-6E8A-4147-A177-3AD203B41FA5}">
                      <a16:colId xmlns:a16="http://schemas.microsoft.com/office/drawing/2014/main" val="1371833166"/>
                    </a:ext>
                  </a:extLst>
                </a:gridCol>
                <a:gridCol w="685800">
                  <a:extLst>
                    <a:ext uri="{9D8B030D-6E8A-4147-A177-3AD203B41FA5}">
                      <a16:colId xmlns:a16="http://schemas.microsoft.com/office/drawing/2014/main" val="320249668"/>
                    </a:ext>
                  </a:extLst>
                </a:gridCol>
                <a:gridCol w="685800">
                  <a:extLst>
                    <a:ext uri="{9D8B030D-6E8A-4147-A177-3AD203B41FA5}">
                      <a16:colId xmlns:a16="http://schemas.microsoft.com/office/drawing/2014/main" val="2285415465"/>
                    </a:ext>
                  </a:extLst>
                </a:gridCol>
                <a:gridCol w="685800">
                  <a:extLst>
                    <a:ext uri="{9D8B030D-6E8A-4147-A177-3AD203B41FA5}">
                      <a16:colId xmlns:a16="http://schemas.microsoft.com/office/drawing/2014/main" val="569239387"/>
                    </a:ext>
                  </a:extLst>
                </a:gridCol>
              </a:tblGrid>
              <a:tr h="274320">
                <a:tc>
                  <a:txBody>
                    <a:bodyPr/>
                    <a:lstStyle/>
                    <a:p>
                      <a:pPr algn="ctr"/>
                      <a:r>
                        <a:rPr lang="en-US" sz="1400" dirty="0">
                          <a:solidFill>
                            <a:schemeClr val="accent4">
                              <a:lumMod val="10000"/>
                            </a:schemeClr>
                          </a:solidFill>
                          <a:latin typeface="PrudentialModern Cond" pitchFamily="2" charset="0"/>
                        </a:rPr>
                        <a:t>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dirty="0">
                          <a:solidFill>
                            <a:schemeClr val="accent4">
                              <a:lumMod val="10000"/>
                            </a:schemeClr>
                          </a:solidFill>
                          <a:latin typeface="PrudentialModern Cond" pitchFamily="2" charset="0"/>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83563712"/>
                  </a:ext>
                </a:extLst>
              </a:tr>
            </a:tbl>
          </a:graphicData>
        </a:graphic>
      </p:graphicFrame>
      <p:sp>
        <p:nvSpPr>
          <p:cNvPr id="48" name="Rounded Rectangle 21">
            <a:extLst>
              <a:ext uri="{FF2B5EF4-FFF2-40B4-BE49-F238E27FC236}">
                <a16:creationId xmlns:a16="http://schemas.microsoft.com/office/drawing/2014/main" id="{BA26510A-C270-4C04-BD42-F27C100525D2}"/>
              </a:ext>
            </a:extLst>
          </p:cNvPr>
          <p:cNvSpPr/>
          <p:nvPr/>
        </p:nvSpPr>
        <p:spPr>
          <a:xfrm>
            <a:off x="1806639" y="2667000"/>
            <a:ext cx="653996" cy="7620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PrudentialModern SemCond" pitchFamily="2" charset="0"/>
              </a:rPr>
              <a:t>-20%</a:t>
            </a:r>
          </a:p>
        </p:txBody>
      </p:sp>
      <p:sp>
        <p:nvSpPr>
          <p:cNvPr id="49" name="Rounded Rectangle 12">
            <a:extLst>
              <a:ext uri="{FF2B5EF4-FFF2-40B4-BE49-F238E27FC236}">
                <a16:creationId xmlns:a16="http://schemas.microsoft.com/office/drawing/2014/main" id="{EBBF2919-E033-448C-8C01-59EB9B8A362B}"/>
              </a:ext>
            </a:extLst>
          </p:cNvPr>
          <p:cNvSpPr/>
          <p:nvPr/>
        </p:nvSpPr>
        <p:spPr>
          <a:xfrm>
            <a:off x="2569487" y="2667000"/>
            <a:ext cx="548640" cy="3810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PrudentialModern SemCond" pitchFamily="2" charset="0"/>
              </a:rPr>
              <a:t>-8%</a:t>
            </a:r>
          </a:p>
        </p:txBody>
      </p:sp>
      <p:sp>
        <p:nvSpPr>
          <p:cNvPr id="51" name="Rounded Rectangle 14">
            <a:extLst>
              <a:ext uri="{FF2B5EF4-FFF2-40B4-BE49-F238E27FC236}">
                <a16:creationId xmlns:a16="http://schemas.microsoft.com/office/drawing/2014/main" id="{DC3F0D0A-11DE-4C77-BA58-D55F1B7D0AD5}"/>
              </a:ext>
            </a:extLst>
          </p:cNvPr>
          <p:cNvSpPr/>
          <p:nvPr/>
        </p:nvSpPr>
        <p:spPr>
          <a:xfrm>
            <a:off x="3255677" y="2667000"/>
            <a:ext cx="548640" cy="304800"/>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PrudentialModern SemCond" pitchFamily="2" charset="0"/>
              </a:rPr>
              <a:t>-6%</a:t>
            </a:r>
          </a:p>
        </p:txBody>
      </p:sp>
      <p:sp>
        <p:nvSpPr>
          <p:cNvPr id="54" name="Rounded Rectangle 82">
            <a:extLst>
              <a:ext uri="{FF2B5EF4-FFF2-40B4-BE49-F238E27FC236}">
                <a16:creationId xmlns:a16="http://schemas.microsoft.com/office/drawing/2014/main" id="{1507A018-AC4E-4981-84A5-51EEFA07F349}"/>
              </a:ext>
            </a:extLst>
          </p:cNvPr>
          <p:cNvSpPr/>
          <p:nvPr/>
        </p:nvSpPr>
        <p:spPr>
          <a:xfrm>
            <a:off x="2494057" y="3733800"/>
            <a:ext cx="548640" cy="828674"/>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18%</a:t>
            </a:r>
          </a:p>
        </p:txBody>
      </p:sp>
      <p:sp>
        <p:nvSpPr>
          <p:cNvPr id="57" name="Rounded Rectangle 85">
            <a:extLst>
              <a:ext uri="{FF2B5EF4-FFF2-40B4-BE49-F238E27FC236}">
                <a16:creationId xmlns:a16="http://schemas.microsoft.com/office/drawing/2014/main" id="{14391779-020D-4AED-8553-C00AF3125B33}"/>
              </a:ext>
            </a:extLst>
          </p:cNvPr>
          <p:cNvSpPr/>
          <p:nvPr/>
        </p:nvSpPr>
        <p:spPr>
          <a:xfrm>
            <a:off x="1806639" y="3513151"/>
            <a:ext cx="602605" cy="1036731"/>
          </a:xfrm>
          <a:prstGeom prst="roundRect">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latin typeface="PrudentialModern SemCond" pitchFamily="2" charset="0"/>
              </a:rPr>
              <a:t>24%</a:t>
            </a:r>
          </a:p>
        </p:txBody>
      </p:sp>
    </p:spTree>
    <p:extLst>
      <p:ext uri="{BB962C8B-B14F-4D97-AF65-F5344CB8AC3E}">
        <p14:creationId xmlns:p14="http://schemas.microsoft.com/office/powerpoint/2010/main" val="16914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53" presetClass="entr" presetSubtype="0" fill="hold" grpId="0" nodeType="afterEffect">
                                  <p:stCondLst>
                                    <p:cond delay="100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par>
                                <p:cTn id="18" presetID="53" presetClass="entr" presetSubtype="0" fill="hold" grpId="0" nodeType="withEffect">
                                  <p:stCondLst>
                                    <p:cond delay="1000"/>
                                  </p:stCondLst>
                                  <p:childTnLst>
                                    <p:set>
                                      <p:cBhvr>
                                        <p:cTn id="19" dur="1" fill="hold">
                                          <p:stCondLst>
                                            <p:cond delay="0"/>
                                          </p:stCondLst>
                                        </p:cTn>
                                        <p:tgtEl>
                                          <p:spTgt spid="90"/>
                                        </p:tgtEl>
                                        <p:attrNameLst>
                                          <p:attrName>style.visibility</p:attrName>
                                        </p:attrNameLst>
                                      </p:cBhvr>
                                      <p:to>
                                        <p:strVal val="visible"/>
                                      </p:to>
                                    </p:set>
                                    <p:anim calcmode="lin" valueType="num">
                                      <p:cBhvr>
                                        <p:cTn id="20" dur="500" fill="hold"/>
                                        <p:tgtEl>
                                          <p:spTgt spid="90"/>
                                        </p:tgtEl>
                                        <p:attrNameLst>
                                          <p:attrName>ppt_w</p:attrName>
                                        </p:attrNameLst>
                                      </p:cBhvr>
                                      <p:tavLst>
                                        <p:tav tm="0">
                                          <p:val>
                                            <p:fltVal val="0"/>
                                          </p:val>
                                        </p:tav>
                                        <p:tav tm="100000">
                                          <p:val>
                                            <p:strVal val="#ppt_w"/>
                                          </p:val>
                                        </p:tav>
                                      </p:tavLst>
                                    </p:anim>
                                    <p:anim calcmode="lin" valueType="num">
                                      <p:cBhvr>
                                        <p:cTn id="21" dur="500" fill="hold"/>
                                        <p:tgtEl>
                                          <p:spTgt spid="90"/>
                                        </p:tgtEl>
                                        <p:attrNameLst>
                                          <p:attrName>ppt_h</p:attrName>
                                        </p:attrNameLst>
                                      </p:cBhvr>
                                      <p:tavLst>
                                        <p:tav tm="0">
                                          <p:val>
                                            <p:fltVal val="0"/>
                                          </p:val>
                                        </p:tav>
                                        <p:tav tm="100000">
                                          <p:val>
                                            <p:strVal val="#ppt_h"/>
                                          </p:val>
                                        </p:tav>
                                      </p:tavLst>
                                    </p:anim>
                                    <p:animEffect transition="in" filter="fade">
                                      <p:cBhvr>
                                        <p:cTn id="2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0" grpId="0"/>
      <p:bldP spid="90" grpId="0" animBg="1"/>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1-01.png"/>
          <p:cNvPicPr>
            <a:picLocks noChangeAspect="1"/>
          </p:cNvPicPr>
          <p:nvPr/>
        </p:nvPicPr>
        <p:blipFill>
          <a:blip r:embed="rId3" cstate="print"/>
          <a:stretch>
            <a:fillRect/>
          </a:stretch>
        </p:blipFill>
        <p:spPr>
          <a:xfrm>
            <a:off x="152400" y="1617710"/>
            <a:ext cx="8458200" cy="3956882"/>
          </a:xfrm>
          <a:prstGeom prst="rect">
            <a:avLst/>
          </a:prstGeom>
        </p:spPr>
      </p:pic>
      <p:sp>
        <p:nvSpPr>
          <p:cNvPr id="19" name="TextBox 18"/>
          <p:cNvSpPr txBox="1"/>
          <p:nvPr/>
        </p:nvSpPr>
        <p:spPr>
          <a:xfrm>
            <a:off x="350520" y="5872367"/>
            <a:ext cx="8305800" cy="400110"/>
          </a:xfrm>
          <a:prstGeom prst="rect">
            <a:avLst/>
          </a:prstGeom>
          <a:noFill/>
        </p:spPr>
        <p:txBody>
          <a:bodyPr wrap="square" rtlCol="0">
            <a:spAutoFit/>
          </a:bodyPr>
          <a:lstStyle/>
          <a:p>
            <a:r>
              <a:rPr lang="en-US" sz="1000" dirty="0">
                <a:solidFill>
                  <a:srgbClr val="000000"/>
                </a:solidFill>
                <a:latin typeface="PrudentialModern Med Cond" pitchFamily="2" charset="0"/>
              </a:rPr>
              <a:t>LIMRA Retirement Income Reference Book; LIMRA Secure Retirement Institute, October 2018; chart assumes $500,000 initial investment, 4.05% withdrawal adjusted annually for inflation; 42.5% Large Cap, 17.5% Small Cap, 40% Intermediate Government Bond, rebalanced annually</a:t>
            </a:r>
          </a:p>
        </p:txBody>
      </p:sp>
      <p:pic>
        <p:nvPicPr>
          <p:cNvPr id="21" name="Picture 20" descr="4-01.png"/>
          <p:cNvPicPr>
            <a:picLocks noChangeAspect="1"/>
          </p:cNvPicPr>
          <p:nvPr/>
        </p:nvPicPr>
        <p:blipFill>
          <a:blip r:embed="rId4" cstate="print"/>
          <a:stretch>
            <a:fillRect/>
          </a:stretch>
        </p:blipFill>
        <p:spPr>
          <a:xfrm>
            <a:off x="152400" y="1629053"/>
            <a:ext cx="8458200" cy="3956881"/>
          </a:xfrm>
          <a:prstGeom prst="rect">
            <a:avLst/>
          </a:prstGeom>
        </p:spPr>
      </p:pic>
      <p:pic>
        <p:nvPicPr>
          <p:cNvPr id="22" name="Picture 21" descr="3-01.png"/>
          <p:cNvPicPr>
            <a:picLocks noChangeAspect="1"/>
          </p:cNvPicPr>
          <p:nvPr/>
        </p:nvPicPr>
        <p:blipFill>
          <a:blip r:embed="rId5" cstate="print"/>
          <a:stretch>
            <a:fillRect/>
          </a:stretch>
        </p:blipFill>
        <p:spPr>
          <a:xfrm>
            <a:off x="152400" y="1629052"/>
            <a:ext cx="8458200" cy="3956881"/>
          </a:xfrm>
          <a:prstGeom prst="rect">
            <a:avLst/>
          </a:prstGeom>
        </p:spPr>
      </p:pic>
      <p:pic>
        <p:nvPicPr>
          <p:cNvPr id="23" name="Picture 22" descr="2-01.png"/>
          <p:cNvPicPr>
            <a:picLocks noChangeAspect="1"/>
          </p:cNvPicPr>
          <p:nvPr/>
        </p:nvPicPr>
        <p:blipFill>
          <a:blip r:embed="rId6" cstate="print"/>
          <a:stretch>
            <a:fillRect/>
          </a:stretch>
        </p:blipFill>
        <p:spPr>
          <a:xfrm>
            <a:off x="152400" y="1617710"/>
            <a:ext cx="8458200" cy="3956881"/>
          </a:xfrm>
          <a:prstGeom prst="rect">
            <a:avLst/>
          </a:prstGeom>
        </p:spPr>
      </p:pic>
      <p:sp>
        <p:nvSpPr>
          <p:cNvPr id="24" name="TextBox 23"/>
          <p:cNvSpPr txBox="1"/>
          <p:nvPr/>
        </p:nvSpPr>
        <p:spPr>
          <a:xfrm>
            <a:off x="3200400" y="5199110"/>
            <a:ext cx="2514600" cy="369332"/>
          </a:xfrm>
          <a:prstGeom prst="rect">
            <a:avLst/>
          </a:prstGeom>
          <a:noFill/>
        </p:spPr>
        <p:txBody>
          <a:bodyPr wrap="square" rtlCol="0">
            <a:spAutoFit/>
          </a:bodyPr>
          <a:lstStyle/>
          <a:p>
            <a:pPr algn="ctr"/>
            <a:r>
              <a:rPr lang="en-US" sz="900" dirty="0">
                <a:latin typeface="PrudentialModern Cond" pitchFamily="2" charset="0"/>
              </a:rPr>
              <a:t>Investor’s Age</a:t>
            </a:r>
          </a:p>
          <a:p>
            <a:pPr algn="ctr"/>
            <a:r>
              <a:rPr lang="en-US" sz="900" dirty="0">
                <a:latin typeface="PrudentialModern Cond" pitchFamily="2" charset="0"/>
              </a:rPr>
              <a:t>Chart assumes retirement at age 62</a:t>
            </a:r>
          </a:p>
        </p:txBody>
      </p:sp>
      <p:sp>
        <p:nvSpPr>
          <p:cNvPr id="26" name="Rectangle 25"/>
          <p:cNvSpPr/>
          <p:nvPr/>
        </p:nvSpPr>
        <p:spPr>
          <a:xfrm>
            <a:off x="1428750" y="1336664"/>
            <a:ext cx="5905500" cy="584775"/>
          </a:xfrm>
          <a:prstGeom prst="rect">
            <a:avLst/>
          </a:prstGeom>
        </p:spPr>
        <p:txBody>
          <a:bodyPr wrap="square">
            <a:spAutoFit/>
          </a:bodyPr>
          <a:lstStyle/>
          <a:p>
            <a:pPr algn="ctr"/>
            <a:r>
              <a:rPr lang="en-US" sz="1600" dirty="0">
                <a:latin typeface="PrudentialModern Cond" pitchFamily="2" charset="0"/>
              </a:rPr>
              <a:t>Value of portfolio over 30 years, taking 4.05% annually</a:t>
            </a:r>
          </a:p>
          <a:p>
            <a:pPr algn="ctr"/>
            <a:r>
              <a:rPr lang="en-US" sz="1600" dirty="0">
                <a:latin typeface="PrudentialModern Cond" pitchFamily="2" charset="0"/>
              </a:rPr>
              <a:t>Retirement in January 1969, April 1969 and April 1970</a:t>
            </a:r>
          </a:p>
        </p:txBody>
      </p:sp>
      <p:sp>
        <p:nvSpPr>
          <p:cNvPr id="10" name="TextBox 9">
            <a:extLst>
              <a:ext uri="{FF2B5EF4-FFF2-40B4-BE49-F238E27FC236}">
                <a16:creationId xmlns:a16="http://schemas.microsoft.com/office/drawing/2014/main" id="{B256E958-6B2C-4ECD-82E4-B6DDC3C5E227}"/>
              </a:ext>
            </a:extLst>
          </p:cNvPr>
          <p:cNvSpPr txBox="1"/>
          <p:nvPr/>
        </p:nvSpPr>
        <p:spPr>
          <a:xfrm>
            <a:off x="7162800" y="6642556"/>
            <a:ext cx="1143000" cy="215444"/>
          </a:xfrm>
          <a:prstGeom prst="rect">
            <a:avLst/>
          </a:prstGeom>
          <a:noFill/>
        </p:spPr>
        <p:txBody>
          <a:bodyPr wrap="square" rtlCol="0">
            <a:spAutoFit/>
          </a:bodyPr>
          <a:lstStyle/>
          <a:p>
            <a:pPr algn="r"/>
            <a:r>
              <a:rPr lang="en-US" sz="800" dirty="0">
                <a:solidFill>
                  <a:srgbClr val="000000"/>
                </a:solidFill>
                <a:latin typeface="PrudentialModern Med Cond" pitchFamily="2" charset="0"/>
              </a:rPr>
              <a:t>SL 00059 02/2019</a:t>
            </a:r>
          </a:p>
        </p:txBody>
      </p:sp>
      <p:sp>
        <p:nvSpPr>
          <p:cNvPr id="14" name="Title 1">
            <a:extLst>
              <a:ext uri="{FF2B5EF4-FFF2-40B4-BE49-F238E27FC236}">
                <a16:creationId xmlns:a16="http://schemas.microsoft.com/office/drawing/2014/main" id="{4C9F9C16-D1C6-491F-97DB-921AFF4FF311}"/>
              </a:ext>
            </a:extLst>
          </p:cNvPr>
          <p:cNvSpPr txBox="1">
            <a:spLocks/>
          </p:cNvSpPr>
          <p:nvPr/>
        </p:nvSpPr>
        <p:spPr>
          <a:xfrm>
            <a:off x="365760" y="91440"/>
            <a:ext cx="8412480" cy="914400"/>
          </a:xfrm>
          <a:prstGeom prst="rect">
            <a:avLst/>
          </a:prstGeom>
        </p:spPr>
        <p:txBody>
          <a:bodyPr anchor="ctr"/>
          <a:lstStyle>
            <a:lvl1pPr algn="l" defTabSz="914400" rtl="0" eaLnBrk="1" latinLnBrk="0" hangingPunct="1">
              <a:spcBef>
                <a:spcPts val="0"/>
              </a:spcBef>
              <a:buNone/>
              <a:defRPr sz="3200" b="1" kern="1200" cap="none" spc="0" normalizeH="0" baseline="0">
                <a:solidFill>
                  <a:srgbClr val="002060"/>
                </a:solidFill>
                <a:latin typeface="PrudentialModern SemCond" pitchFamily="2" charset="0"/>
                <a:ea typeface="+mj-ea"/>
                <a:cs typeface="Arial" pitchFamily="34" charset="0"/>
              </a:defRPr>
            </a:lvl1pPr>
          </a:lstStyle>
          <a:p>
            <a:r>
              <a:rPr lang="en-US" dirty="0">
                <a:solidFill>
                  <a:schemeClr val="tx1"/>
                </a:solidFill>
              </a:rPr>
              <a:t>Sequence of Returns Risk</a:t>
            </a:r>
          </a:p>
          <a:p>
            <a:r>
              <a:rPr lang="en-US" sz="2400" dirty="0">
                <a:solidFill>
                  <a:schemeClr val="tx2"/>
                </a:solidFill>
              </a:rPr>
              <a:t>Timing is important</a:t>
            </a:r>
            <a:endParaRPr lang="en-US" sz="2400" b="0" dirty="0">
              <a:solidFill>
                <a:schemeClr val="tx2"/>
              </a:solidFill>
            </a:endParaRPr>
          </a:p>
        </p:txBody>
      </p:sp>
      <p:sp>
        <p:nvSpPr>
          <p:cNvPr id="2" name="Slide Number Placeholder 1">
            <a:extLst>
              <a:ext uri="{FF2B5EF4-FFF2-40B4-BE49-F238E27FC236}">
                <a16:creationId xmlns:a16="http://schemas.microsoft.com/office/drawing/2014/main" id="{FC534D1E-1912-4332-AEC3-947A8FADAB32}"/>
              </a:ext>
            </a:extLst>
          </p:cNvPr>
          <p:cNvSpPr>
            <a:spLocks noGrp="1"/>
          </p:cNvSpPr>
          <p:nvPr>
            <p:ph type="sldNum" sz="quarter" idx="11"/>
          </p:nvPr>
        </p:nvSpPr>
        <p:spPr/>
        <p:txBody>
          <a:bodyPr/>
          <a:lstStyle/>
          <a:p>
            <a:fld id="{BB544E63-09F9-914E-B731-EB7D262F5FD2}" type="slidenum">
              <a:rPr lang="en-US" smtClean="0"/>
              <a:pPr/>
              <a:t>17</a:t>
            </a:fld>
            <a:endParaRPr lang="en-US" dirty="0"/>
          </a:p>
        </p:txBody>
      </p:sp>
    </p:spTree>
    <p:extLst>
      <p:ext uri="{BB962C8B-B14F-4D97-AF65-F5344CB8AC3E}">
        <p14:creationId xmlns:p14="http://schemas.microsoft.com/office/powerpoint/2010/main" val="32322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BCAAF-CE94-4BD4-B93D-E8E7153B357F}"/>
              </a:ext>
            </a:extLst>
          </p:cNvPr>
          <p:cNvSpPr>
            <a:spLocks noGrp="1"/>
          </p:cNvSpPr>
          <p:nvPr>
            <p:ph type="title"/>
          </p:nvPr>
        </p:nvSpPr>
        <p:spPr>
          <a:xfrm>
            <a:off x="365760" y="91440"/>
            <a:ext cx="8412480" cy="914400"/>
          </a:xfrm>
        </p:spPr>
        <p:txBody>
          <a:bodyPr/>
          <a:lstStyle/>
          <a:p>
            <a:r>
              <a:rPr lang="en-US" dirty="0"/>
              <a:t>3. Interest Rate Risk</a:t>
            </a:r>
          </a:p>
        </p:txBody>
      </p:sp>
      <p:pic>
        <p:nvPicPr>
          <p:cNvPr id="5" name="Picture 4">
            <a:extLst>
              <a:ext uri="{FF2B5EF4-FFF2-40B4-BE49-F238E27FC236}">
                <a16:creationId xmlns:a16="http://schemas.microsoft.com/office/drawing/2014/main" id="{5496147E-FB31-4E45-9AB6-2FE3880B1D33}"/>
              </a:ext>
            </a:extLst>
          </p:cNvPr>
          <p:cNvPicPr>
            <a:picLocks noChangeAspect="1"/>
          </p:cNvPicPr>
          <p:nvPr/>
        </p:nvPicPr>
        <p:blipFill>
          <a:blip r:embed="rId3"/>
          <a:stretch>
            <a:fillRect/>
          </a:stretch>
        </p:blipFill>
        <p:spPr>
          <a:xfrm>
            <a:off x="681204" y="1584394"/>
            <a:ext cx="7781592" cy="4423962"/>
          </a:xfrm>
          <a:prstGeom prst="rect">
            <a:avLst/>
          </a:prstGeom>
          <a:solidFill>
            <a:schemeClr val="bg1"/>
          </a:solidFill>
        </p:spPr>
      </p:pic>
      <p:sp>
        <p:nvSpPr>
          <p:cNvPr id="6" name="Content Placeholder 5">
            <a:extLst>
              <a:ext uri="{FF2B5EF4-FFF2-40B4-BE49-F238E27FC236}">
                <a16:creationId xmlns:a16="http://schemas.microsoft.com/office/drawing/2014/main" id="{E42AC0D3-F75C-4016-BCC5-BAAD73E8C82C}"/>
              </a:ext>
            </a:extLst>
          </p:cNvPr>
          <p:cNvSpPr txBox="1">
            <a:spLocks/>
          </p:cNvSpPr>
          <p:nvPr/>
        </p:nvSpPr>
        <p:spPr>
          <a:xfrm>
            <a:off x="681204" y="1118377"/>
            <a:ext cx="7781592" cy="514636"/>
          </a:xfrm>
          <a:prstGeom prst="rect">
            <a:avLst/>
          </a:prstGeom>
        </p:spPr>
        <p:txBody>
          <a:bodyPr>
            <a:normAutofit/>
          </a:bodyPr>
          <a:lst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spcBef>
                <a:spcPts val="1800"/>
              </a:spcBef>
              <a:buClr>
                <a:srgbClr val="C00000"/>
              </a:buClr>
            </a:pPr>
            <a:r>
              <a:rPr lang="en-US" sz="2400" dirty="0">
                <a:cs typeface="+mn-cs"/>
              </a:rPr>
              <a:t>Over the last 35 years yields have continued to decrease</a:t>
            </a:r>
          </a:p>
        </p:txBody>
      </p:sp>
      <p:sp>
        <p:nvSpPr>
          <p:cNvPr id="7" name="Slide Number Placeholder 3">
            <a:extLst>
              <a:ext uri="{FF2B5EF4-FFF2-40B4-BE49-F238E27FC236}">
                <a16:creationId xmlns:a16="http://schemas.microsoft.com/office/drawing/2014/main" id="{9C812E0A-18AD-4169-8293-F539012D2663}"/>
              </a:ext>
            </a:extLst>
          </p:cNvPr>
          <p:cNvSpPr txBox="1">
            <a:spLocks/>
          </p:cNvSpPr>
          <p:nvPr/>
        </p:nvSpPr>
        <p:spPr>
          <a:xfrm>
            <a:off x="8801975" y="6199095"/>
            <a:ext cx="436154" cy="672351"/>
          </a:xfrm>
          <a:prstGeom prst="rect">
            <a:avLst/>
          </a:prstGeom>
        </p:spPr>
        <p:txBody>
          <a:bodyPr vert="horz" lIns="0" tIns="0" rIns="0" bIns="0" rtlCol="0" anchor="ctr"/>
          <a:lstStyle>
            <a:defPPr>
              <a:defRPr lang="en-US"/>
            </a:defPPr>
            <a:lvl1pPr marL="0" algn="l" defTabSz="457200" rtl="0" eaLnBrk="1" latinLnBrk="0" hangingPunct="1">
              <a:defRPr sz="900" b="0" i="0" kern="1200">
                <a:solidFill>
                  <a:schemeClr val="accent4">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44E63-09F9-914E-B731-EB7D262F5FD2}" type="slidenum">
              <a:rPr lang="en-US" smtClean="0"/>
              <a:pPr/>
              <a:t>18</a:t>
            </a:fld>
            <a:endParaRPr lang="en-US" dirty="0"/>
          </a:p>
        </p:txBody>
      </p:sp>
    </p:spTree>
    <p:extLst>
      <p:ext uri="{BB962C8B-B14F-4D97-AF65-F5344CB8AC3E}">
        <p14:creationId xmlns:p14="http://schemas.microsoft.com/office/powerpoint/2010/main" val="2603416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FE348E-9353-4CC8-A854-20981A7368B4}"/>
              </a:ext>
            </a:extLst>
          </p:cNvPr>
          <p:cNvSpPr>
            <a:spLocks noGrp="1"/>
          </p:cNvSpPr>
          <p:nvPr>
            <p:ph type="title"/>
          </p:nvPr>
        </p:nvSpPr>
        <p:spPr>
          <a:xfrm>
            <a:off x="365760" y="91440"/>
            <a:ext cx="8503920" cy="914400"/>
          </a:xfrm>
        </p:spPr>
        <p:txBody>
          <a:bodyPr/>
          <a:lstStyle/>
          <a:p>
            <a:r>
              <a:rPr lang="en-US" dirty="0"/>
              <a:t>Low Interest Rates Impact in Retirement Income</a:t>
            </a:r>
          </a:p>
        </p:txBody>
      </p:sp>
      <p:grpSp>
        <p:nvGrpSpPr>
          <p:cNvPr id="5" name="Group 4">
            <a:extLst>
              <a:ext uri="{FF2B5EF4-FFF2-40B4-BE49-F238E27FC236}">
                <a16:creationId xmlns:a16="http://schemas.microsoft.com/office/drawing/2014/main" id="{264C258A-53C8-4CAB-BCF7-AA69028E336D}"/>
              </a:ext>
            </a:extLst>
          </p:cNvPr>
          <p:cNvGrpSpPr/>
          <p:nvPr/>
        </p:nvGrpSpPr>
        <p:grpSpPr>
          <a:xfrm>
            <a:off x="982638" y="1332043"/>
            <a:ext cx="7552085" cy="4853604"/>
            <a:chOff x="-1" y="-304815"/>
            <a:chExt cx="9365224" cy="5798593"/>
          </a:xfrm>
        </p:grpSpPr>
        <p:graphicFrame>
          <p:nvGraphicFramePr>
            <p:cNvPr id="6" name="Chart 5">
              <a:extLst>
                <a:ext uri="{FF2B5EF4-FFF2-40B4-BE49-F238E27FC236}">
                  <a16:creationId xmlns:a16="http://schemas.microsoft.com/office/drawing/2014/main" id="{9200A4B5-760A-4583-8F1F-8ACC3EA89821}"/>
                </a:ext>
              </a:extLst>
            </p:cNvPr>
            <p:cNvGraphicFramePr/>
            <p:nvPr/>
          </p:nvGraphicFramePr>
          <p:xfrm>
            <a:off x="4275" y="1201469"/>
            <a:ext cx="8484108" cy="39378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122686C8-AD64-4726-AC79-6EAECDC1E717}"/>
                </a:ext>
              </a:extLst>
            </p:cNvPr>
            <p:cNvSpPr txBox="1"/>
            <p:nvPr/>
          </p:nvSpPr>
          <p:spPr>
            <a:xfrm>
              <a:off x="3662188" y="1516609"/>
              <a:ext cx="2074969" cy="691333"/>
            </a:xfrm>
            <a:prstGeom prst="rect">
              <a:avLst/>
            </a:prstGeom>
            <a:solidFill>
              <a:srgbClr val="0070C0"/>
            </a:solidFill>
          </p:spPr>
          <p:txBody>
            <a:bodyPr wrap="square" rtlCol="0" anchor="ctr"/>
            <a:lstStyle/>
            <a:p>
              <a:pPr marL="0" marR="0" algn="ctr">
                <a:lnSpc>
                  <a:spcPct val="115000"/>
                </a:lnSpc>
                <a:spcBef>
                  <a:spcPts val="0"/>
                </a:spcBef>
                <a:spcAft>
                  <a:spcPts val="1000"/>
                </a:spcAft>
              </a:pPr>
              <a:r>
                <a:rPr lang="en-US" sz="1600" dirty="0">
                  <a:solidFill>
                    <a:srgbClr val="FFFFFF"/>
                  </a:solidFill>
                  <a:effectLst/>
                  <a:latin typeface="PrudentialModern Cond" pitchFamily="2" charset="0"/>
                  <a:ea typeface="Calibri" panose="020F0502020204030204" pitchFamily="34" charset="0"/>
                  <a:cs typeface="Times New Roman" panose="02020603050405020304" pitchFamily="18" charset="0"/>
                </a:rPr>
                <a:t>$4,680 Income</a:t>
              </a:r>
              <a:endParaRPr lang="en-US" sz="1600" dirty="0">
                <a:effectLst/>
                <a:latin typeface="PrudentialModern Cond" pitchFamily="2" charset="0"/>
                <a:ea typeface="Calibri" panose="020F0502020204030204" pitchFamily="34" charset="0"/>
                <a:cs typeface="Times New Roman" panose="02020603050405020304" pitchFamily="18" charset="0"/>
              </a:endParaRPr>
            </a:p>
          </p:txBody>
        </p:sp>
        <p:sp>
          <p:nvSpPr>
            <p:cNvPr id="8" name="TextBox 1">
              <a:extLst>
                <a:ext uri="{FF2B5EF4-FFF2-40B4-BE49-F238E27FC236}">
                  <a16:creationId xmlns:a16="http://schemas.microsoft.com/office/drawing/2014/main" id="{303A0D08-5EE6-4A85-A721-AB7206C77734}"/>
                </a:ext>
              </a:extLst>
            </p:cNvPr>
            <p:cNvSpPr txBox="1"/>
            <p:nvPr/>
          </p:nvSpPr>
          <p:spPr>
            <a:xfrm>
              <a:off x="6095325" y="2678809"/>
              <a:ext cx="2041070" cy="633104"/>
            </a:xfrm>
            <a:prstGeom prst="rect">
              <a:avLst/>
            </a:prstGeom>
            <a:solidFill>
              <a:srgbClr val="0070C0"/>
            </a:solidFill>
          </p:spPr>
          <p:txBody>
            <a:bodyPr wrap="square" rtlCol="0" anchor="ctr"/>
            <a:lstStyle/>
            <a:p>
              <a:pPr marL="0" marR="0" algn="ctr">
                <a:lnSpc>
                  <a:spcPct val="115000"/>
                </a:lnSpc>
                <a:spcBef>
                  <a:spcPts val="0"/>
                </a:spcBef>
                <a:spcAft>
                  <a:spcPts val="1000"/>
                </a:spcAft>
              </a:pPr>
              <a:r>
                <a:rPr lang="en-US" sz="1600" dirty="0">
                  <a:solidFill>
                    <a:srgbClr val="FFFFFF"/>
                  </a:solidFill>
                  <a:effectLst/>
                  <a:latin typeface="PrudentialModern Cond" pitchFamily="2" charset="0"/>
                  <a:ea typeface="Calibri" panose="020F0502020204030204" pitchFamily="34" charset="0"/>
                  <a:cs typeface="Times New Roman" panose="02020603050405020304" pitchFamily="18" charset="0"/>
                </a:rPr>
                <a:t>$920 Income</a:t>
              </a:r>
              <a:endParaRPr lang="en-US" sz="1600" dirty="0">
                <a:effectLst/>
                <a:latin typeface="PrudentialModern Cond" pitchFamily="2" charset="0"/>
                <a:ea typeface="Calibri" panose="020F0502020204030204" pitchFamily="34" charset="0"/>
                <a:cs typeface="Times New Roman" panose="02020603050405020304" pitchFamily="18" charset="0"/>
              </a:endParaRPr>
            </a:p>
          </p:txBody>
        </p:sp>
        <p:sp>
          <p:nvSpPr>
            <p:cNvPr id="9" name="TextBox 1">
              <a:extLst>
                <a:ext uri="{FF2B5EF4-FFF2-40B4-BE49-F238E27FC236}">
                  <a16:creationId xmlns:a16="http://schemas.microsoft.com/office/drawing/2014/main" id="{EED8A96C-B02A-49EE-A2B8-39FDE9B663AE}"/>
                </a:ext>
              </a:extLst>
            </p:cNvPr>
            <p:cNvSpPr txBox="1"/>
            <p:nvPr/>
          </p:nvSpPr>
          <p:spPr>
            <a:xfrm>
              <a:off x="1238300" y="506940"/>
              <a:ext cx="2123590" cy="824322"/>
            </a:xfrm>
            <a:prstGeom prst="rect">
              <a:avLst/>
            </a:prstGeom>
            <a:solidFill>
              <a:srgbClr val="0070C0"/>
            </a:solidFill>
          </p:spPr>
          <p:txBody>
            <a:bodyPr wrap="square" rtlCol="0" anchor="ctr"/>
            <a:lstStyle/>
            <a:p>
              <a:pPr marL="0" marR="0" algn="ctr">
                <a:lnSpc>
                  <a:spcPct val="115000"/>
                </a:lnSpc>
                <a:spcBef>
                  <a:spcPts val="0"/>
                </a:spcBef>
                <a:spcAft>
                  <a:spcPts val="1000"/>
                </a:spcAft>
              </a:pPr>
              <a:r>
                <a:rPr lang="en-US" sz="1600" dirty="0">
                  <a:solidFill>
                    <a:srgbClr val="FFFFFF"/>
                  </a:solidFill>
                  <a:effectLst/>
                  <a:latin typeface="PrudentialModern Cond" pitchFamily="2" charset="0"/>
                  <a:ea typeface="Calibri" panose="020F0502020204030204" pitchFamily="34" charset="0"/>
                  <a:cs typeface="Times New Roman" panose="02020603050405020304" pitchFamily="18" charset="0"/>
                </a:rPr>
                <a:t>$6,580 Income</a:t>
              </a:r>
              <a:endParaRPr lang="en-US" sz="1600" dirty="0">
                <a:effectLst/>
                <a:latin typeface="PrudentialModern Cond" pitchFamily="2" charset="0"/>
                <a:ea typeface="Calibri" panose="020F0502020204030204" pitchFamily="34" charset="0"/>
                <a:cs typeface="Times New Roman" panose="02020603050405020304" pitchFamily="18" charset="0"/>
              </a:endParaRPr>
            </a:p>
          </p:txBody>
        </p:sp>
        <p:sp>
          <p:nvSpPr>
            <p:cNvPr id="10" name="TextBox 31">
              <a:extLst>
                <a:ext uri="{FF2B5EF4-FFF2-40B4-BE49-F238E27FC236}">
                  <a16:creationId xmlns:a16="http://schemas.microsoft.com/office/drawing/2014/main" id="{D1279390-99C9-407D-B119-BDC095A41B55}"/>
                </a:ext>
              </a:extLst>
            </p:cNvPr>
            <p:cNvSpPr txBox="1"/>
            <p:nvPr/>
          </p:nvSpPr>
          <p:spPr>
            <a:xfrm rot="1368417">
              <a:off x="4750171" y="1262229"/>
              <a:ext cx="3527068" cy="561508"/>
            </a:xfrm>
            <a:prstGeom prst="rect">
              <a:avLst/>
            </a:prstGeom>
            <a:noFill/>
          </p:spPr>
          <p:txBody>
            <a:bodyPr wrap="square" rtlCol="0">
              <a:spAutoFit/>
            </a:bodyPr>
            <a:lstStyle/>
            <a:p>
              <a:pPr marL="0" marR="0">
                <a:lnSpc>
                  <a:spcPct val="115000"/>
                </a:lnSpc>
                <a:spcBef>
                  <a:spcPts val="0"/>
                </a:spcBef>
                <a:spcAft>
                  <a:spcPts val="1000"/>
                </a:spcAft>
              </a:pPr>
              <a:r>
                <a:rPr lang="en-US" sz="2400" b="1" dirty="0">
                  <a:solidFill>
                    <a:srgbClr val="373739"/>
                  </a:solidFill>
                  <a:effectLst/>
                  <a:latin typeface="+mj-lt"/>
                  <a:ea typeface="Calibri" panose="020F0502020204030204" pitchFamily="34" charset="0"/>
                  <a:cs typeface="Times New Roman" panose="02020603050405020304" pitchFamily="18" charset="0"/>
                </a:rPr>
                <a:t> </a:t>
              </a:r>
              <a:r>
                <a:rPr lang="en-US" sz="2400" b="1" dirty="0">
                  <a:solidFill>
                    <a:srgbClr val="373739"/>
                  </a:solidFill>
                  <a:latin typeface="+mj-lt"/>
                  <a:ea typeface="Calibri" panose="020F0502020204030204" pitchFamily="34" charset="0"/>
                  <a:cs typeface="Times New Roman" panose="02020603050405020304" pitchFamily="18" charset="0"/>
                </a:rPr>
                <a:t>86</a:t>
              </a:r>
              <a:r>
                <a:rPr lang="en-US" sz="2400" b="1" dirty="0">
                  <a:solidFill>
                    <a:srgbClr val="373739"/>
                  </a:solidFill>
                  <a:effectLst/>
                  <a:latin typeface="+mj-lt"/>
                  <a:ea typeface="Calibri" panose="020F0502020204030204" pitchFamily="34" charset="0"/>
                  <a:cs typeface="Times New Roman" panose="02020603050405020304" pitchFamily="18" charset="0"/>
                </a:rPr>
                <a:t>% pay cut</a:t>
              </a:r>
              <a:endParaRPr lang="en-US" sz="2400" b="1" dirty="0">
                <a:effectLst/>
                <a:latin typeface="+mj-lt"/>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B141BA02-4F9B-4CE1-9191-674933FF5DD8}"/>
                </a:ext>
              </a:extLst>
            </p:cNvPr>
            <p:cNvCxnSpPr>
              <a:cxnSpLocks/>
            </p:cNvCxnSpPr>
            <p:nvPr/>
          </p:nvCxnSpPr>
          <p:spPr>
            <a:xfrm>
              <a:off x="3450886" y="562193"/>
              <a:ext cx="4547579" cy="1834808"/>
            </a:xfrm>
            <a:prstGeom prst="straightConnector1">
              <a:avLst/>
            </a:prstGeom>
            <a:noFill/>
            <a:ln w="9525" cap="flat" cmpd="sng" algn="ctr">
              <a:solidFill>
                <a:srgbClr val="C00000"/>
              </a:solidFill>
              <a:prstDash val="solid"/>
              <a:tailEnd type="triangle"/>
            </a:ln>
            <a:effectLst/>
          </p:spPr>
        </p:cxnSp>
        <p:sp>
          <p:nvSpPr>
            <p:cNvPr id="15" name="Rectangle 14">
              <a:extLst>
                <a:ext uri="{FF2B5EF4-FFF2-40B4-BE49-F238E27FC236}">
                  <a16:creationId xmlns:a16="http://schemas.microsoft.com/office/drawing/2014/main" id="{C76191C0-1DAA-4AFB-999E-70E94F081D64}"/>
                </a:ext>
              </a:extLst>
            </p:cNvPr>
            <p:cNvSpPr/>
            <p:nvPr/>
          </p:nvSpPr>
          <p:spPr>
            <a:xfrm>
              <a:off x="-1" y="5162158"/>
              <a:ext cx="9081339" cy="331620"/>
            </a:xfrm>
            <a:prstGeom prst="rect">
              <a:avLst/>
            </a:prstGeom>
          </p:spPr>
          <p:txBody>
            <a:bodyPr wrap="square" anchor="b">
              <a:spAutoFit/>
            </a:bodyPr>
            <a:lstStyle/>
            <a:p>
              <a:pPr marL="0" marR="0" fontAlgn="base">
                <a:lnSpc>
                  <a:spcPct val="115000"/>
                </a:lnSpc>
                <a:spcBef>
                  <a:spcPts val="0"/>
                </a:spcBef>
                <a:spcAft>
                  <a:spcPts val="1000"/>
                </a:spcAft>
              </a:pPr>
              <a:r>
                <a:rPr lang="en-US" sz="1100" dirty="0">
                  <a:solidFill>
                    <a:srgbClr val="373739"/>
                  </a:solidFill>
                  <a:effectLst/>
                  <a:latin typeface="PrudentialModern Med Cond" pitchFamily="2" charset="0"/>
                  <a:ea typeface="Arial Narrow" panose="020B0606020202030204" pitchFamily="34" charset="0"/>
                  <a:cs typeface="Arial Narrow" panose="020B0606020202030204" pitchFamily="34" charset="0"/>
                </a:rPr>
                <a:t>Source: U.S. Federal Reserve. All rates are market yield on US Treasury securities at 10-year constant maturity as of first trading day of the year</a:t>
              </a:r>
              <a:endParaRPr lang="en-US" sz="1100" dirty="0">
                <a:effectLst/>
                <a:latin typeface="PrudentialModern Med Cond" pitchFamily="2" charset="0"/>
                <a:ea typeface="Calibri" panose="020F0502020204030204" pitchFamily="34" charset="0"/>
                <a:cs typeface="Times New Roman" panose="02020603050405020304" pitchFamily="18" charset="0"/>
              </a:endParaRPr>
            </a:p>
          </p:txBody>
        </p:sp>
        <p:sp>
          <p:nvSpPr>
            <p:cNvPr id="16" name="TextBox 37">
              <a:extLst>
                <a:ext uri="{FF2B5EF4-FFF2-40B4-BE49-F238E27FC236}">
                  <a16:creationId xmlns:a16="http://schemas.microsoft.com/office/drawing/2014/main" id="{90495438-DC0D-485F-8788-1E18E48E4D13}"/>
                </a:ext>
              </a:extLst>
            </p:cNvPr>
            <p:cNvSpPr txBox="1"/>
            <p:nvPr/>
          </p:nvSpPr>
          <p:spPr>
            <a:xfrm>
              <a:off x="5311512" y="-304815"/>
              <a:ext cx="4053711" cy="770485"/>
            </a:xfrm>
            <a:prstGeom prst="rect">
              <a:avLst/>
            </a:prstGeom>
            <a:noFill/>
          </p:spPr>
          <p:txBody>
            <a:bodyPr wrap="square" rtlCol="0">
              <a:spAutoFit/>
            </a:bodyPr>
            <a:lstStyle/>
            <a:p>
              <a:pPr marL="0" marR="0" algn="ctr">
                <a:lnSpc>
                  <a:spcPct val="115000"/>
                </a:lnSpc>
                <a:spcBef>
                  <a:spcPts val="0"/>
                </a:spcBef>
                <a:spcAft>
                  <a:spcPts val="1000"/>
                </a:spcAft>
              </a:pPr>
              <a:r>
                <a:rPr lang="en-US" sz="1600" b="1" dirty="0">
                  <a:solidFill>
                    <a:srgbClr val="373739"/>
                  </a:solidFill>
                  <a:effectLst/>
                  <a:latin typeface="PrudentialModern Cond" pitchFamily="2" charset="0"/>
                  <a:ea typeface="Calibri" panose="020F0502020204030204" pitchFamily="34" charset="0"/>
                  <a:cs typeface="Times New Roman" panose="02020603050405020304" pitchFamily="18" charset="0"/>
                </a:rPr>
                <a:t>Assumes $100,000 split equally into each fixed investment for every time period   </a:t>
              </a:r>
              <a:endParaRPr lang="en-US" sz="1600" dirty="0">
                <a:effectLst/>
                <a:latin typeface="PrudentialModern Cond" pitchFamily="2" charset="0"/>
                <a:ea typeface="Calibri" panose="020F0502020204030204" pitchFamily="34" charset="0"/>
                <a:cs typeface="Times New Roman" panose="02020603050405020304" pitchFamily="18" charset="0"/>
              </a:endParaRPr>
            </a:p>
          </p:txBody>
        </p:sp>
      </p:grpSp>
      <p:sp>
        <p:nvSpPr>
          <p:cNvPr id="17" name="Slide Number Placeholder 3">
            <a:extLst>
              <a:ext uri="{FF2B5EF4-FFF2-40B4-BE49-F238E27FC236}">
                <a16:creationId xmlns:a16="http://schemas.microsoft.com/office/drawing/2014/main" id="{C9433A08-0A70-48F3-9647-3F3E96CCC1BF}"/>
              </a:ext>
            </a:extLst>
          </p:cNvPr>
          <p:cNvSpPr txBox="1">
            <a:spLocks/>
          </p:cNvSpPr>
          <p:nvPr/>
        </p:nvSpPr>
        <p:spPr>
          <a:xfrm>
            <a:off x="8801975" y="6199095"/>
            <a:ext cx="436154" cy="672351"/>
          </a:xfrm>
          <a:prstGeom prst="rect">
            <a:avLst/>
          </a:prstGeom>
        </p:spPr>
        <p:txBody>
          <a:bodyPr vert="horz" lIns="0" tIns="0" rIns="0" bIns="0" rtlCol="0" anchor="ctr"/>
          <a:lstStyle>
            <a:defPPr>
              <a:defRPr lang="en-US"/>
            </a:defPPr>
            <a:lvl1pPr marL="0" algn="l" defTabSz="457200" rtl="0" eaLnBrk="1" latinLnBrk="0" hangingPunct="1">
              <a:defRPr sz="900" b="0" i="0" kern="1200">
                <a:solidFill>
                  <a:schemeClr val="accent4">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44E63-09F9-914E-B731-EB7D262F5FD2}" type="slidenum">
              <a:rPr lang="en-US" smtClean="0"/>
              <a:pPr/>
              <a:t>19</a:t>
            </a:fld>
            <a:endParaRPr lang="en-US" dirty="0"/>
          </a:p>
        </p:txBody>
      </p:sp>
      <p:sp>
        <p:nvSpPr>
          <p:cNvPr id="13" name="TextBox 12">
            <a:extLst>
              <a:ext uri="{FF2B5EF4-FFF2-40B4-BE49-F238E27FC236}">
                <a16:creationId xmlns:a16="http://schemas.microsoft.com/office/drawing/2014/main" id="{F3F96C28-3F54-4F91-B142-60E4F14F277F}"/>
              </a:ext>
            </a:extLst>
          </p:cNvPr>
          <p:cNvSpPr txBox="1"/>
          <p:nvPr/>
        </p:nvSpPr>
        <p:spPr>
          <a:xfrm>
            <a:off x="7449672" y="6642556"/>
            <a:ext cx="1008528" cy="215444"/>
          </a:xfrm>
          <a:prstGeom prst="rect">
            <a:avLst/>
          </a:prstGeom>
          <a:noFill/>
        </p:spPr>
        <p:txBody>
          <a:bodyPr wrap="square" rtlCol="0">
            <a:spAutoFit/>
          </a:bodyPr>
          <a:lstStyle/>
          <a:p>
            <a:pPr algn="r"/>
            <a:r>
              <a:rPr lang="en-US" sz="800" dirty="0">
                <a:solidFill>
                  <a:schemeClr val="accent4">
                    <a:lumMod val="25000"/>
                  </a:schemeClr>
                </a:solidFill>
                <a:latin typeface="PrudentialModern Med Cond" pitchFamily="2" charset="0"/>
              </a:rPr>
              <a:t>SL 0089a2  09/2020</a:t>
            </a:r>
          </a:p>
        </p:txBody>
      </p:sp>
    </p:spTree>
    <p:extLst>
      <p:ext uri="{BB962C8B-B14F-4D97-AF65-F5344CB8AC3E}">
        <p14:creationId xmlns:p14="http://schemas.microsoft.com/office/powerpoint/2010/main" val="249360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07D9AF-9EFD-47B0-B70B-9E745FDF45FC}"/>
              </a:ext>
            </a:extLst>
          </p:cNvPr>
          <p:cNvSpPr>
            <a:spLocks noGrp="1"/>
          </p:cNvSpPr>
          <p:nvPr>
            <p:ph sz="quarter" idx="12"/>
          </p:nvPr>
        </p:nvSpPr>
        <p:spPr>
          <a:xfrm>
            <a:off x="365760" y="1125498"/>
            <a:ext cx="8229600" cy="4462760"/>
          </a:xfrm>
        </p:spPr>
        <p:txBody>
          <a:bodyPr/>
          <a:lstStyle/>
          <a:p>
            <a:pPr>
              <a:spcBef>
                <a:spcPts val="0"/>
              </a:spcBef>
              <a:spcAft>
                <a:spcPts val="1200"/>
              </a:spcAft>
            </a:pPr>
            <a:r>
              <a:rPr lang="en-US" sz="2400" dirty="0"/>
              <a:t>This slide is hidden and will not show during presentations.</a:t>
            </a:r>
          </a:p>
          <a:p>
            <a:pPr>
              <a:spcBef>
                <a:spcPts val="0"/>
              </a:spcBef>
              <a:spcAft>
                <a:spcPts val="1200"/>
              </a:spcAft>
            </a:pPr>
            <a:r>
              <a:rPr lang="en-US" sz="2400" dirty="0"/>
              <a:t>This deck can be used to showcase a protection story or an income story.</a:t>
            </a:r>
          </a:p>
          <a:p>
            <a:pPr>
              <a:spcBef>
                <a:spcPts val="0"/>
              </a:spcBef>
              <a:spcAft>
                <a:spcPts val="1200"/>
              </a:spcAft>
            </a:pPr>
            <a:r>
              <a:rPr lang="en-US" sz="2400" dirty="0"/>
              <a:t>If being used to showcase a protection story, please hide slides 30, 31, 32, 42, 43, 44, 45, 46, and 47</a:t>
            </a:r>
          </a:p>
          <a:p>
            <a:pPr>
              <a:spcBef>
                <a:spcPts val="0"/>
              </a:spcBef>
              <a:spcAft>
                <a:spcPts val="1200"/>
              </a:spcAft>
            </a:pPr>
            <a:r>
              <a:rPr lang="en-US" sz="2400" dirty="0"/>
              <a:t>If being used to showcase an income story (for use in the RIA and IMO channels), please hide slides 34, 35, 36, 37, 38, 39 and 40.</a:t>
            </a:r>
          </a:p>
          <a:p>
            <a:pPr>
              <a:spcBef>
                <a:spcPts val="0"/>
              </a:spcBef>
              <a:spcAft>
                <a:spcPts val="1200"/>
              </a:spcAft>
            </a:pPr>
            <a:r>
              <a:rPr lang="en-US" sz="2400" dirty="0"/>
              <a:t>If being used with Edward Jones, please hide slide 30.</a:t>
            </a:r>
          </a:p>
          <a:p>
            <a:pPr>
              <a:spcBef>
                <a:spcPts val="0"/>
              </a:spcBef>
              <a:spcAft>
                <a:spcPts val="1200"/>
              </a:spcAft>
            </a:pPr>
            <a:r>
              <a:rPr lang="en-US" sz="2400" dirty="0"/>
              <a:t>If not being used with Edward Jones, please hide slide 31.</a:t>
            </a:r>
          </a:p>
        </p:txBody>
      </p:sp>
      <p:sp>
        <p:nvSpPr>
          <p:cNvPr id="2" name="Slide Number Placeholder 1">
            <a:extLst>
              <a:ext uri="{FF2B5EF4-FFF2-40B4-BE49-F238E27FC236}">
                <a16:creationId xmlns:a16="http://schemas.microsoft.com/office/drawing/2014/main" id="{678024A1-45B8-492F-B730-58F0A8D21B91}"/>
              </a:ext>
            </a:extLst>
          </p:cNvPr>
          <p:cNvSpPr>
            <a:spLocks noGrp="1"/>
          </p:cNvSpPr>
          <p:nvPr>
            <p:ph type="sldNum" sz="quarter" idx="11"/>
          </p:nvPr>
        </p:nvSpPr>
        <p:spPr/>
        <p:txBody>
          <a:bodyPr/>
          <a:lstStyle/>
          <a:p>
            <a:fld id="{BB544E63-09F9-914E-B731-EB7D262F5FD2}" type="slidenum">
              <a:rPr lang="en-US" smtClean="0"/>
              <a:pPr/>
              <a:t>2</a:t>
            </a:fld>
            <a:endParaRPr lang="en-US" dirty="0"/>
          </a:p>
        </p:txBody>
      </p:sp>
      <p:sp>
        <p:nvSpPr>
          <p:cNvPr id="4" name="Title 3">
            <a:extLst>
              <a:ext uri="{FF2B5EF4-FFF2-40B4-BE49-F238E27FC236}">
                <a16:creationId xmlns:a16="http://schemas.microsoft.com/office/drawing/2014/main" id="{709604A4-46CD-4FB2-9105-DCD50CA3B113}"/>
              </a:ext>
            </a:extLst>
          </p:cNvPr>
          <p:cNvSpPr>
            <a:spLocks noGrp="1"/>
          </p:cNvSpPr>
          <p:nvPr>
            <p:ph type="title"/>
          </p:nvPr>
        </p:nvSpPr>
        <p:spPr/>
        <p:txBody>
          <a:bodyPr/>
          <a:lstStyle/>
          <a:p>
            <a:r>
              <a:rPr lang="en-US" dirty="0"/>
              <a:t>Deck Instructions</a:t>
            </a:r>
          </a:p>
        </p:txBody>
      </p:sp>
    </p:spTree>
    <p:extLst>
      <p:ext uri="{BB962C8B-B14F-4D97-AF65-F5344CB8AC3E}">
        <p14:creationId xmlns:p14="http://schemas.microsoft.com/office/powerpoint/2010/main" val="2397288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p:nvPr>
        </p:nvSpPr>
        <p:spPr/>
        <p:txBody>
          <a:bodyPr anchor="ctr">
            <a:normAutofit/>
          </a:bodyPr>
          <a:lstStyle/>
          <a:p>
            <a:pPr eaLnBrk="1" hangingPunct="1">
              <a:defRPr/>
            </a:pPr>
            <a:r>
              <a:rPr lang="en-US" cap="none" dirty="0"/>
              <a:t>4. Investor Behavior Risk</a:t>
            </a:r>
            <a:endParaRPr lang="en-US" sz="2700" cap="none" dirty="0"/>
          </a:p>
        </p:txBody>
      </p:sp>
      <p:sp>
        <p:nvSpPr>
          <p:cNvPr id="5" name="TextBox 4"/>
          <p:cNvSpPr txBox="1"/>
          <p:nvPr/>
        </p:nvSpPr>
        <p:spPr>
          <a:xfrm>
            <a:off x="7624150" y="6642556"/>
            <a:ext cx="829901" cy="215444"/>
          </a:xfrm>
          <a:prstGeom prst="rect">
            <a:avLst/>
          </a:prstGeom>
          <a:noFill/>
        </p:spPr>
        <p:txBody>
          <a:bodyPr wrap="square" rtlCol="0">
            <a:spAutoFit/>
          </a:bodyPr>
          <a:lstStyle/>
          <a:p>
            <a:r>
              <a:rPr lang="en-US" sz="800" dirty="0">
                <a:solidFill>
                  <a:schemeClr val="accent4">
                    <a:lumMod val="25000"/>
                  </a:schemeClr>
                </a:solidFill>
                <a:latin typeface="Arial Narrow" pitchFamily="34" charset="0"/>
              </a:rPr>
              <a:t>SL 0090 12/2020</a:t>
            </a:r>
          </a:p>
        </p:txBody>
      </p:sp>
      <p:sp>
        <p:nvSpPr>
          <p:cNvPr id="6" name="Rectangle 5"/>
          <p:cNvSpPr/>
          <p:nvPr/>
        </p:nvSpPr>
        <p:spPr>
          <a:xfrm>
            <a:off x="365760" y="5418564"/>
            <a:ext cx="8686800" cy="861774"/>
          </a:xfrm>
          <a:prstGeom prst="rect">
            <a:avLst/>
          </a:prstGeom>
        </p:spPr>
        <p:txBody>
          <a:bodyPr wrap="square">
            <a:spAutoFit/>
          </a:bodyPr>
          <a:lstStyle/>
          <a:p>
            <a:r>
              <a:rPr lang="en-US" sz="1000" dirty="0">
                <a:solidFill>
                  <a:schemeClr val="accent4">
                    <a:lumMod val="25000"/>
                  </a:schemeClr>
                </a:solidFill>
                <a:latin typeface="PrudentialModern Med Cond" pitchFamily="2" charset="0"/>
              </a:rPr>
              <a:t>Source: Barclays, Bloomberg, FactSet, Standard &amp; Poor’s, J.P. Morgan Asset Management; (Bottom) </a:t>
            </a:r>
            <a:r>
              <a:rPr lang="en-US" sz="1000" dirty="0" err="1">
                <a:solidFill>
                  <a:schemeClr val="accent4">
                    <a:lumMod val="25000"/>
                  </a:schemeClr>
                </a:solidFill>
                <a:latin typeface="PrudentialModern Med Cond" pitchFamily="2" charset="0"/>
              </a:rPr>
              <a:t>Dalbar</a:t>
            </a:r>
            <a:r>
              <a:rPr lang="en-US" sz="1000" dirty="0">
                <a:solidFill>
                  <a:schemeClr val="accent4">
                    <a:lumMod val="25000"/>
                  </a:schemeClr>
                </a:solidFill>
                <a:latin typeface="PrudentialModern Med Cond" pitchFamily="2" charset="0"/>
              </a:rPr>
              <a:t> Inc, MSCI, NAREIT, Russell.</a:t>
            </a:r>
          </a:p>
          <a:p>
            <a:r>
              <a:rPr lang="en-US" sz="1000" dirty="0">
                <a:solidFill>
                  <a:schemeClr val="accent4">
                    <a:lumMod val="25000"/>
                  </a:schemeClr>
                </a:solidFill>
                <a:latin typeface="PrudentialModern Med Cond" pitchFamily="2" charset="0"/>
              </a:rPr>
              <a:t>Indices used are as follows: DM Equity: MSCI EAFE, Commodity: Bloomberg Commodity Index, High Yield: Bloomberg Barclays Global HY Index, Bonds: Bloomberg Barclays U.S. Aggregate Index, Homes: median sale price of existing single-family homes, Inflation: CPI. Average asset allocation investor return is based on an analysis by </a:t>
            </a:r>
            <a:r>
              <a:rPr lang="en-US" sz="1000" dirty="0" err="1">
                <a:solidFill>
                  <a:schemeClr val="accent4">
                    <a:lumMod val="25000"/>
                  </a:schemeClr>
                </a:solidFill>
                <a:latin typeface="PrudentialModern Med Cond" pitchFamily="2" charset="0"/>
              </a:rPr>
              <a:t>Dalbar</a:t>
            </a:r>
            <a:r>
              <a:rPr lang="en-US" sz="1000" dirty="0">
                <a:solidFill>
                  <a:schemeClr val="accent4">
                    <a:lumMod val="25000"/>
                  </a:schemeClr>
                </a:solidFill>
                <a:latin typeface="PrudentialModern Med Cond" pitchFamily="2" charset="0"/>
              </a:rPr>
              <a:t> Inc., which utilizes the net of aggregate mutual fund sales, redemptions and exchanges each month as a measure of investor behavior. Returns are annualized (and total return where applicable) and represent the 20-year period ending 12/31/19 to match </a:t>
            </a:r>
            <a:r>
              <a:rPr lang="en-US" sz="1000" dirty="0" err="1">
                <a:solidFill>
                  <a:schemeClr val="accent4">
                    <a:lumMod val="25000"/>
                  </a:schemeClr>
                </a:solidFill>
                <a:latin typeface="PrudentialModern Med Cond" pitchFamily="2" charset="0"/>
              </a:rPr>
              <a:t>Dalbar’s</a:t>
            </a:r>
            <a:r>
              <a:rPr lang="en-US" sz="1000" dirty="0">
                <a:solidFill>
                  <a:schemeClr val="accent4">
                    <a:lumMod val="25000"/>
                  </a:schemeClr>
                </a:solidFill>
                <a:latin typeface="PrudentialModern Med Cond" pitchFamily="2" charset="0"/>
              </a:rPr>
              <a:t> most recent analysis. Guide to the Markets – U.S. Data are as of September 30, 2020.</a:t>
            </a:r>
          </a:p>
        </p:txBody>
      </p:sp>
      <p:sp>
        <p:nvSpPr>
          <p:cNvPr id="2" name="Slide Number Placeholder 1">
            <a:extLst>
              <a:ext uri="{FF2B5EF4-FFF2-40B4-BE49-F238E27FC236}">
                <a16:creationId xmlns:a16="http://schemas.microsoft.com/office/drawing/2014/main" id="{B644452F-DE74-4336-A58F-B67D97F124E4}"/>
              </a:ext>
            </a:extLst>
          </p:cNvPr>
          <p:cNvSpPr>
            <a:spLocks noGrp="1"/>
          </p:cNvSpPr>
          <p:nvPr>
            <p:ph type="sldNum" sz="quarter" idx="11"/>
          </p:nvPr>
        </p:nvSpPr>
        <p:spPr/>
        <p:txBody>
          <a:bodyPr/>
          <a:lstStyle/>
          <a:p>
            <a:fld id="{BB544E63-09F9-914E-B731-EB7D262F5FD2}" type="slidenum">
              <a:rPr lang="en-US" smtClean="0"/>
              <a:pPr/>
              <a:t>20</a:t>
            </a:fld>
            <a:endParaRPr lang="en-US" dirty="0"/>
          </a:p>
        </p:txBody>
      </p:sp>
      <p:graphicFrame>
        <p:nvGraphicFramePr>
          <p:cNvPr id="7" name="Chart 6">
            <a:extLst>
              <a:ext uri="{FF2B5EF4-FFF2-40B4-BE49-F238E27FC236}">
                <a16:creationId xmlns:a16="http://schemas.microsoft.com/office/drawing/2014/main" id="{C2C9F47F-04B1-4FAB-B7C0-E08DAFE21F90}"/>
              </a:ext>
            </a:extLst>
          </p:cNvPr>
          <p:cNvGraphicFramePr>
            <a:graphicFrameLocks/>
          </p:cNvGraphicFramePr>
          <p:nvPr/>
        </p:nvGraphicFramePr>
        <p:xfrm>
          <a:off x="919162" y="1005840"/>
          <a:ext cx="7305675" cy="4381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631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69194A-642F-4E17-81CD-309C1C277CCF}"/>
              </a:ext>
            </a:extLst>
          </p:cNvPr>
          <p:cNvSpPr>
            <a:spLocks noGrp="1"/>
          </p:cNvSpPr>
          <p:nvPr>
            <p:ph type="sldNum" sz="quarter" idx="11"/>
          </p:nvPr>
        </p:nvSpPr>
        <p:spPr/>
        <p:txBody>
          <a:bodyPr/>
          <a:lstStyle/>
          <a:p>
            <a:fld id="{BB544E63-09F9-914E-B731-EB7D262F5FD2}" type="slidenum">
              <a:rPr lang="en-US" smtClean="0"/>
              <a:pPr/>
              <a:t>21</a:t>
            </a:fld>
            <a:endParaRPr lang="en-US" dirty="0"/>
          </a:p>
        </p:txBody>
      </p:sp>
      <p:sp>
        <p:nvSpPr>
          <p:cNvPr id="4" name="Title 3">
            <a:extLst>
              <a:ext uri="{FF2B5EF4-FFF2-40B4-BE49-F238E27FC236}">
                <a16:creationId xmlns:a16="http://schemas.microsoft.com/office/drawing/2014/main" id="{DE4C9D71-5D6E-4882-BEFD-B7D86F4D393E}"/>
              </a:ext>
            </a:extLst>
          </p:cNvPr>
          <p:cNvSpPr>
            <a:spLocks noGrp="1"/>
          </p:cNvSpPr>
          <p:nvPr>
            <p:ph type="title"/>
          </p:nvPr>
        </p:nvSpPr>
        <p:spPr>
          <a:xfrm>
            <a:off x="365760" y="91440"/>
            <a:ext cx="8412480" cy="914400"/>
          </a:xfrm>
        </p:spPr>
        <p:txBody>
          <a:bodyPr/>
          <a:lstStyle/>
          <a:p>
            <a:r>
              <a:rPr lang="en-US" dirty="0"/>
              <a:t>Impact of Being Out of the Market</a:t>
            </a:r>
          </a:p>
        </p:txBody>
      </p:sp>
      <p:graphicFrame>
        <p:nvGraphicFramePr>
          <p:cNvPr id="5" name="Chart 4">
            <a:extLst>
              <a:ext uri="{FF2B5EF4-FFF2-40B4-BE49-F238E27FC236}">
                <a16:creationId xmlns:a16="http://schemas.microsoft.com/office/drawing/2014/main" id="{608D62E5-1610-4107-9A16-942C457415FB}"/>
              </a:ext>
            </a:extLst>
          </p:cNvPr>
          <p:cNvGraphicFramePr>
            <a:graphicFrameLocks/>
          </p:cNvGraphicFramePr>
          <p:nvPr/>
        </p:nvGraphicFramePr>
        <p:xfrm>
          <a:off x="198613" y="1167184"/>
          <a:ext cx="8686800" cy="43760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DCCAC88-B638-4B1C-AEC5-1D64912071B7}"/>
              </a:ext>
            </a:extLst>
          </p:cNvPr>
          <p:cNvSpPr txBox="1"/>
          <p:nvPr/>
        </p:nvSpPr>
        <p:spPr>
          <a:xfrm>
            <a:off x="1090246" y="5720862"/>
            <a:ext cx="6400800" cy="464785"/>
          </a:xfrm>
          <a:prstGeom prst="rect">
            <a:avLst/>
          </a:prstGeom>
        </p:spPr>
        <p:txBody>
          <a:bodyPr vert="horz" wrap="square" lIns="0" tIns="0" rIns="0" bIns="0" rtlCol="0" anchor="t" anchorCtr="0">
            <a:noAutofit/>
          </a:bodyPr>
          <a:lstStyle/>
          <a:p>
            <a:endParaRPr lang="en-US" sz="1000" spc="0" dirty="0">
              <a:latin typeface="PrudentialModern Med Cond" pitchFamily="2" charset="0"/>
            </a:endParaRPr>
          </a:p>
        </p:txBody>
      </p:sp>
      <p:sp>
        <p:nvSpPr>
          <p:cNvPr id="6" name="TextBox 5">
            <a:extLst>
              <a:ext uri="{FF2B5EF4-FFF2-40B4-BE49-F238E27FC236}">
                <a16:creationId xmlns:a16="http://schemas.microsoft.com/office/drawing/2014/main" id="{1B7583ED-F259-44C0-A49B-2D1BD43E24C1}"/>
              </a:ext>
            </a:extLst>
          </p:cNvPr>
          <p:cNvSpPr txBox="1"/>
          <p:nvPr/>
        </p:nvSpPr>
        <p:spPr>
          <a:xfrm>
            <a:off x="457200" y="5720862"/>
            <a:ext cx="8171038" cy="464785"/>
          </a:xfrm>
          <a:prstGeom prst="rect">
            <a:avLst/>
          </a:prstGeom>
        </p:spPr>
        <p:txBody>
          <a:bodyPr vert="horz" wrap="square" lIns="0" tIns="0" rIns="0" bIns="0" rtlCol="0" anchor="t" anchorCtr="0">
            <a:noAutofit/>
          </a:bodyPr>
          <a:lstStyle/>
          <a:p>
            <a:r>
              <a:rPr lang="en-US" sz="1000" spc="0" dirty="0">
                <a:solidFill>
                  <a:schemeClr val="accent4">
                    <a:lumMod val="25000"/>
                  </a:schemeClr>
                </a:solidFill>
                <a:latin typeface="PrudentialModern Med Cond" pitchFamily="2" charset="0"/>
              </a:rPr>
              <a:t>Yields are annualized over the 21-year period. Dollar values are final value of $10,000 at period end.</a:t>
            </a:r>
          </a:p>
          <a:p>
            <a:r>
              <a:rPr lang="en-US" sz="1000" dirty="0">
                <a:solidFill>
                  <a:schemeClr val="accent4">
                    <a:lumMod val="25000"/>
                  </a:schemeClr>
                </a:solidFill>
                <a:latin typeface="PrudentialModern Med Cond" pitchFamily="2" charset="0"/>
              </a:rPr>
              <a:t>Source: Legg Mason. </a:t>
            </a:r>
            <a:r>
              <a:rPr lang="en-US" sz="1000" b="1" dirty="0">
                <a:solidFill>
                  <a:schemeClr val="accent4">
                    <a:lumMod val="25000"/>
                  </a:schemeClr>
                </a:solidFill>
                <a:latin typeface="PrudentialModern Med Cond" pitchFamily="2" charset="0"/>
              </a:rPr>
              <a:t>Past performance is no guarantee of future results. </a:t>
            </a:r>
            <a:r>
              <a:rPr lang="en-US" sz="1000" dirty="0">
                <a:solidFill>
                  <a:schemeClr val="accent4">
                    <a:lumMod val="25000"/>
                  </a:schemeClr>
                </a:solidFill>
                <a:latin typeface="PrudentialModern Med Cond" pitchFamily="2" charset="0"/>
              </a:rPr>
              <a:t>All investments involve risks, including loss of principal. The chart provided is for illustrative purposes only and represents an unmanaged index in which investors cannot directly invest. The data in the chart are based on 260 trading days in a year.</a:t>
            </a:r>
            <a:endParaRPr lang="en-US" sz="1000" spc="0" dirty="0">
              <a:solidFill>
                <a:schemeClr val="accent4">
                  <a:lumMod val="25000"/>
                </a:schemeClr>
              </a:solidFill>
              <a:latin typeface="PrudentialModern Med Cond" pitchFamily="2" charset="0"/>
            </a:endParaRPr>
          </a:p>
        </p:txBody>
      </p:sp>
      <p:sp>
        <p:nvSpPr>
          <p:cNvPr id="7" name="TextBox 6">
            <a:extLst>
              <a:ext uri="{FF2B5EF4-FFF2-40B4-BE49-F238E27FC236}">
                <a16:creationId xmlns:a16="http://schemas.microsoft.com/office/drawing/2014/main" id="{B21C3B61-75FB-429F-8B80-A71F7C8FD65E}"/>
              </a:ext>
            </a:extLst>
          </p:cNvPr>
          <p:cNvSpPr txBox="1"/>
          <p:nvPr/>
        </p:nvSpPr>
        <p:spPr>
          <a:xfrm>
            <a:off x="7391400" y="6642556"/>
            <a:ext cx="910251" cy="215444"/>
          </a:xfrm>
          <a:prstGeom prst="rect">
            <a:avLst/>
          </a:prstGeom>
          <a:noFill/>
        </p:spPr>
        <p:txBody>
          <a:bodyPr wrap="square" rtlCol="0">
            <a:spAutoFit/>
          </a:bodyPr>
          <a:lstStyle/>
          <a:p>
            <a:pPr algn="r"/>
            <a:r>
              <a:rPr lang="en-US" sz="800" dirty="0">
                <a:solidFill>
                  <a:schemeClr val="accent4">
                    <a:lumMod val="25000"/>
                  </a:schemeClr>
                </a:solidFill>
                <a:latin typeface="Arial Narrow" pitchFamily="34" charset="0"/>
              </a:rPr>
              <a:t>SL 00156 12/2020</a:t>
            </a:r>
          </a:p>
        </p:txBody>
      </p:sp>
    </p:spTree>
    <p:extLst>
      <p:ext uri="{BB962C8B-B14F-4D97-AF65-F5344CB8AC3E}">
        <p14:creationId xmlns:p14="http://schemas.microsoft.com/office/powerpoint/2010/main" val="264608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91440"/>
            <a:ext cx="8412480" cy="914400"/>
          </a:xfrm>
          <a:prstGeom prst="rect">
            <a:avLst/>
          </a:prstGeom>
        </p:spPr>
        <p:txBody>
          <a:bodyPr/>
          <a:lstStyle/>
          <a:p>
            <a:r>
              <a:rPr lang="en-US" b="1" dirty="0">
                <a:solidFill>
                  <a:schemeClr val="accent2">
                    <a:lumMod val="50000"/>
                  </a:schemeClr>
                </a:solidFill>
              </a:rPr>
              <a:t>Rewards of Long-Term Investing</a:t>
            </a:r>
          </a:p>
        </p:txBody>
      </p:sp>
      <p:sp>
        <p:nvSpPr>
          <p:cNvPr id="2" name="Rectangle 1">
            <a:extLst>
              <a:ext uri="{FF2B5EF4-FFF2-40B4-BE49-F238E27FC236}">
                <a16:creationId xmlns:a16="http://schemas.microsoft.com/office/drawing/2014/main" id="{2F31C47E-8544-47FB-9062-EDE2175046BA}"/>
              </a:ext>
            </a:extLst>
          </p:cNvPr>
          <p:cNvSpPr/>
          <p:nvPr/>
        </p:nvSpPr>
        <p:spPr>
          <a:xfrm>
            <a:off x="1710295" y="3046684"/>
            <a:ext cx="744583" cy="1230923"/>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B41ABC-1801-4A38-8BF3-936ED5EE744C}"/>
              </a:ext>
            </a:extLst>
          </p:cNvPr>
          <p:cNvSpPr/>
          <p:nvPr/>
        </p:nvSpPr>
        <p:spPr>
          <a:xfrm>
            <a:off x="3112766" y="3162596"/>
            <a:ext cx="744583" cy="1115568"/>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98634E-E099-4ED2-B247-749AD7C3D91E}"/>
              </a:ext>
            </a:extLst>
          </p:cNvPr>
          <p:cNvSpPr/>
          <p:nvPr/>
        </p:nvSpPr>
        <p:spPr>
          <a:xfrm>
            <a:off x="4515236" y="3300183"/>
            <a:ext cx="744583" cy="987552"/>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F99EBD-C38A-40A0-ABC6-05389EA914F2}"/>
              </a:ext>
            </a:extLst>
          </p:cNvPr>
          <p:cNvSpPr/>
          <p:nvPr/>
        </p:nvSpPr>
        <p:spPr>
          <a:xfrm>
            <a:off x="5910598" y="2312631"/>
            <a:ext cx="744583" cy="1975104"/>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A4779C-5823-4B90-B831-9DD0DE84E1D7}"/>
              </a:ext>
            </a:extLst>
          </p:cNvPr>
          <p:cNvSpPr/>
          <p:nvPr/>
        </p:nvSpPr>
        <p:spPr>
          <a:xfrm>
            <a:off x="7309630" y="2001735"/>
            <a:ext cx="744583" cy="2468880"/>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E7BB0F-7070-4E46-9E6D-98846823FDD5}"/>
              </a:ext>
            </a:extLst>
          </p:cNvPr>
          <p:cNvSpPr/>
          <p:nvPr/>
        </p:nvSpPr>
        <p:spPr>
          <a:xfrm>
            <a:off x="619238" y="4281124"/>
            <a:ext cx="7717833" cy="27587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B3B1D6D-C1C0-4E7C-97C0-0C773919E254}"/>
              </a:ext>
            </a:extLst>
          </p:cNvPr>
          <p:cNvSpPr/>
          <p:nvPr/>
        </p:nvSpPr>
        <p:spPr>
          <a:xfrm>
            <a:off x="7318774" y="4546696"/>
            <a:ext cx="744583" cy="374904"/>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77ED2A-2251-40B0-9408-8949188C986F}"/>
              </a:ext>
            </a:extLst>
          </p:cNvPr>
          <p:cNvSpPr/>
          <p:nvPr/>
        </p:nvSpPr>
        <p:spPr>
          <a:xfrm>
            <a:off x="1710295" y="4550754"/>
            <a:ext cx="744583" cy="621792"/>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3A2150-B7E3-4C74-9A9B-8480A2441F96}"/>
              </a:ext>
            </a:extLst>
          </p:cNvPr>
          <p:cNvSpPr/>
          <p:nvPr/>
        </p:nvSpPr>
        <p:spPr>
          <a:xfrm>
            <a:off x="3112766" y="4546696"/>
            <a:ext cx="744583" cy="1230923"/>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AF7C853-72E7-46CC-83E2-51EF55A75FA8}"/>
              </a:ext>
            </a:extLst>
          </p:cNvPr>
          <p:cNvSpPr/>
          <p:nvPr/>
        </p:nvSpPr>
        <p:spPr>
          <a:xfrm>
            <a:off x="4515236" y="4550130"/>
            <a:ext cx="744583" cy="12801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FC89CE-1A32-455B-8E88-7891985F2450}"/>
              </a:ext>
            </a:extLst>
          </p:cNvPr>
          <p:cNvSpPr/>
          <p:nvPr/>
        </p:nvSpPr>
        <p:spPr>
          <a:xfrm>
            <a:off x="5910597" y="4550130"/>
            <a:ext cx="744583" cy="12801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47EB34-1879-4B5B-9E32-8CB058D24B6A}"/>
              </a:ext>
            </a:extLst>
          </p:cNvPr>
          <p:cNvSpPr txBox="1"/>
          <p:nvPr/>
        </p:nvSpPr>
        <p:spPr>
          <a:xfrm>
            <a:off x="1710295" y="4260524"/>
            <a:ext cx="744583" cy="267487"/>
          </a:xfrm>
          <a:prstGeom prst="rect">
            <a:avLst/>
          </a:prstGeom>
        </p:spPr>
        <p:txBody>
          <a:bodyPr vert="horz" wrap="square" lIns="0" tIns="0" rIns="0" bIns="0" rtlCol="0" anchor="ctr" anchorCtr="0">
            <a:noAutofit/>
          </a:bodyPr>
          <a:lstStyle/>
          <a:p>
            <a:pPr algn="ctr"/>
            <a:r>
              <a:rPr lang="en-US" sz="1400" b="1" spc="0" dirty="0"/>
              <a:t>0% - 6%</a:t>
            </a:r>
          </a:p>
        </p:txBody>
      </p:sp>
      <p:sp>
        <p:nvSpPr>
          <p:cNvPr id="23" name="TextBox 22">
            <a:extLst>
              <a:ext uri="{FF2B5EF4-FFF2-40B4-BE49-F238E27FC236}">
                <a16:creationId xmlns:a16="http://schemas.microsoft.com/office/drawing/2014/main" id="{4602AB1A-ACC9-4D19-9C48-7A4F39E61AC5}"/>
              </a:ext>
            </a:extLst>
          </p:cNvPr>
          <p:cNvSpPr txBox="1"/>
          <p:nvPr/>
        </p:nvSpPr>
        <p:spPr>
          <a:xfrm>
            <a:off x="2914349" y="4279209"/>
            <a:ext cx="1141416" cy="267487"/>
          </a:xfrm>
          <a:prstGeom prst="rect">
            <a:avLst/>
          </a:prstGeom>
        </p:spPr>
        <p:txBody>
          <a:bodyPr vert="horz" wrap="square" lIns="0" tIns="0" rIns="0" bIns="0" rtlCol="0" anchor="ctr" anchorCtr="0">
            <a:noAutofit/>
          </a:bodyPr>
          <a:lstStyle/>
          <a:p>
            <a:pPr algn="ctr"/>
            <a:r>
              <a:rPr lang="en-US" sz="1400" b="1" spc="0" dirty="0"/>
              <a:t>6.01% - 12%</a:t>
            </a:r>
          </a:p>
        </p:txBody>
      </p:sp>
      <p:sp>
        <p:nvSpPr>
          <p:cNvPr id="24" name="TextBox 23">
            <a:extLst>
              <a:ext uri="{FF2B5EF4-FFF2-40B4-BE49-F238E27FC236}">
                <a16:creationId xmlns:a16="http://schemas.microsoft.com/office/drawing/2014/main" id="{03CB2DCC-D998-4BC3-84F4-CF2D972777C9}"/>
              </a:ext>
            </a:extLst>
          </p:cNvPr>
          <p:cNvSpPr txBox="1"/>
          <p:nvPr/>
        </p:nvSpPr>
        <p:spPr>
          <a:xfrm>
            <a:off x="4252314" y="4275896"/>
            <a:ext cx="1270426" cy="267487"/>
          </a:xfrm>
          <a:prstGeom prst="rect">
            <a:avLst/>
          </a:prstGeom>
        </p:spPr>
        <p:txBody>
          <a:bodyPr vert="horz" wrap="square" lIns="0" tIns="0" rIns="0" bIns="0" rtlCol="0" anchor="ctr" anchorCtr="0">
            <a:noAutofit/>
          </a:bodyPr>
          <a:lstStyle/>
          <a:p>
            <a:pPr algn="ctr"/>
            <a:r>
              <a:rPr lang="en-US" sz="1400" b="1" spc="0" dirty="0"/>
              <a:t>12.01% - 18%</a:t>
            </a:r>
          </a:p>
        </p:txBody>
      </p:sp>
      <p:sp>
        <p:nvSpPr>
          <p:cNvPr id="25" name="TextBox 24">
            <a:extLst>
              <a:ext uri="{FF2B5EF4-FFF2-40B4-BE49-F238E27FC236}">
                <a16:creationId xmlns:a16="http://schemas.microsoft.com/office/drawing/2014/main" id="{8DAAC078-F7D8-456C-9253-9484D8FBFDF6}"/>
              </a:ext>
            </a:extLst>
          </p:cNvPr>
          <p:cNvSpPr txBox="1"/>
          <p:nvPr/>
        </p:nvSpPr>
        <p:spPr>
          <a:xfrm>
            <a:off x="5682227" y="4270823"/>
            <a:ext cx="1270426" cy="267487"/>
          </a:xfrm>
          <a:prstGeom prst="rect">
            <a:avLst/>
          </a:prstGeom>
        </p:spPr>
        <p:txBody>
          <a:bodyPr vert="horz" wrap="square" lIns="0" tIns="0" rIns="0" bIns="0" rtlCol="0" anchor="ctr" anchorCtr="0">
            <a:noAutofit/>
          </a:bodyPr>
          <a:lstStyle/>
          <a:p>
            <a:pPr algn="ctr"/>
            <a:r>
              <a:rPr lang="en-US" sz="1400" b="1" spc="0" dirty="0"/>
              <a:t>18.01% - 24%</a:t>
            </a:r>
          </a:p>
        </p:txBody>
      </p:sp>
      <p:sp>
        <p:nvSpPr>
          <p:cNvPr id="26" name="TextBox 25">
            <a:extLst>
              <a:ext uri="{FF2B5EF4-FFF2-40B4-BE49-F238E27FC236}">
                <a16:creationId xmlns:a16="http://schemas.microsoft.com/office/drawing/2014/main" id="{CEA23B28-5C8D-4068-82AB-ED4CB456C59A}"/>
              </a:ext>
            </a:extLst>
          </p:cNvPr>
          <p:cNvSpPr txBox="1"/>
          <p:nvPr/>
        </p:nvSpPr>
        <p:spPr>
          <a:xfrm>
            <a:off x="7046708" y="4260524"/>
            <a:ext cx="1270426" cy="267487"/>
          </a:xfrm>
          <a:prstGeom prst="rect">
            <a:avLst/>
          </a:prstGeom>
        </p:spPr>
        <p:txBody>
          <a:bodyPr vert="horz" wrap="square" lIns="0" tIns="0" rIns="0" bIns="0" rtlCol="0" anchor="ctr" anchorCtr="0">
            <a:noAutofit/>
          </a:bodyPr>
          <a:lstStyle/>
          <a:p>
            <a:pPr algn="ctr"/>
            <a:r>
              <a:rPr lang="en-US" sz="1400" b="1" spc="0" dirty="0"/>
              <a:t>24.01%+</a:t>
            </a:r>
          </a:p>
        </p:txBody>
      </p:sp>
      <p:sp>
        <p:nvSpPr>
          <p:cNvPr id="27" name="TextBox 26">
            <a:extLst>
              <a:ext uri="{FF2B5EF4-FFF2-40B4-BE49-F238E27FC236}">
                <a16:creationId xmlns:a16="http://schemas.microsoft.com/office/drawing/2014/main" id="{1BB45BD2-BD56-47B3-933E-9EA97ABF9047}"/>
              </a:ext>
            </a:extLst>
          </p:cNvPr>
          <p:cNvSpPr txBox="1"/>
          <p:nvPr/>
        </p:nvSpPr>
        <p:spPr>
          <a:xfrm>
            <a:off x="475488" y="1005840"/>
            <a:ext cx="8262479" cy="482403"/>
          </a:xfrm>
          <a:prstGeom prst="rect">
            <a:avLst/>
          </a:prstGeom>
        </p:spPr>
        <p:txBody>
          <a:bodyPr vert="horz" wrap="square" lIns="0" tIns="0" rIns="0" bIns="0" rtlCol="0" anchor="t" anchorCtr="0">
            <a:noAutofit/>
          </a:bodyPr>
          <a:lstStyle/>
          <a:p>
            <a:r>
              <a:rPr lang="en-US" spc="0" dirty="0">
                <a:latin typeface="+mj-lt"/>
              </a:rPr>
              <a:t>Positive versus negative average annual returns for the S&amp;P 500 (1937-2019)</a:t>
            </a:r>
          </a:p>
          <a:p>
            <a:pPr marL="285750" indent="-285750">
              <a:buFont typeface="Arial" panose="020B0604020202020204" pitchFamily="34" charset="0"/>
              <a:buChar char="•"/>
            </a:pPr>
            <a:endParaRPr lang="en-US" spc="0" dirty="0">
              <a:latin typeface="+mj-lt"/>
            </a:endParaRPr>
          </a:p>
        </p:txBody>
      </p:sp>
      <p:sp>
        <p:nvSpPr>
          <p:cNvPr id="28" name="TextBox 27">
            <a:extLst>
              <a:ext uri="{FF2B5EF4-FFF2-40B4-BE49-F238E27FC236}">
                <a16:creationId xmlns:a16="http://schemas.microsoft.com/office/drawing/2014/main" id="{6F07A0D0-D4C1-4B7B-919A-6DF3E41C92DC}"/>
              </a:ext>
            </a:extLst>
          </p:cNvPr>
          <p:cNvSpPr txBox="1"/>
          <p:nvPr/>
        </p:nvSpPr>
        <p:spPr>
          <a:xfrm>
            <a:off x="693725" y="4011320"/>
            <a:ext cx="861322" cy="144080"/>
          </a:xfrm>
          <a:prstGeom prst="rect">
            <a:avLst/>
          </a:prstGeom>
        </p:spPr>
        <p:txBody>
          <a:bodyPr vert="horz" wrap="square" lIns="0" tIns="0" rIns="0" bIns="0" rtlCol="0" anchor="b" anchorCtr="0">
            <a:noAutofit/>
          </a:bodyPr>
          <a:lstStyle/>
          <a:p>
            <a:r>
              <a:rPr lang="en-US" sz="1400" spc="0" dirty="0">
                <a:latin typeface="+mj-lt"/>
              </a:rPr>
              <a:t>Years up</a:t>
            </a:r>
          </a:p>
        </p:txBody>
      </p:sp>
      <p:sp>
        <p:nvSpPr>
          <p:cNvPr id="30" name="TextBox 29">
            <a:extLst>
              <a:ext uri="{FF2B5EF4-FFF2-40B4-BE49-F238E27FC236}">
                <a16:creationId xmlns:a16="http://schemas.microsoft.com/office/drawing/2014/main" id="{0D339587-C873-4917-9AD6-56D19AEFABB8}"/>
              </a:ext>
            </a:extLst>
          </p:cNvPr>
          <p:cNvSpPr txBox="1"/>
          <p:nvPr/>
        </p:nvSpPr>
        <p:spPr>
          <a:xfrm>
            <a:off x="1710295" y="2679263"/>
            <a:ext cx="744583" cy="286748"/>
          </a:xfrm>
          <a:prstGeom prst="rect">
            <a:avLst/>
          </a:prstGeom>
        </p:spPr>
        <p:txBody>
          <a:bodyPr vert="horz" wrap="square" lIns="0" tIns="0" rIns="0" bIns="0" rtlCol="0" anchor="b" anchorCtr="0">
            <a:noAutofit/>
          </a:bodyPr>
          <a:lstStyle/>
          <a:p>
            <a:pPr algn="ctr"/>
            <a:r>
              <a:rPr lang="en-US" sz="1600" spc="0" dirty="0">
                <a:latin typeface="+mj-lt"/>
              </a:rPr>
              <a:t>10 years</a:t>
            </a:r>
          </a:p>
        </p:txBody>
      </p:sp>
      <p:sp>
        <p:nvSpPr>
          <p:cNvPr id="31" name="TextBox 30">
            <a:extLst>
              <a:ext uri="{FF2B5EF4-FFF2-40B4-BE49-F238E27FC236}">
                <a16:creationId xmlns:a16="http://schemas.microsoft.com/office/drawing/2014/main" id="{C985D049-D422-4F87-B77A-C136531F10A6}"/>
              </a:ext>
            </a:extLst>
          </p:cNvPr>
          <p:cNvSpPr txBox="1"/>
          <p:nvPr/>
        </p:nvSpPr>
        <p:spPr>
          <a:xfrm>
            <a:off x="1710295" y="5294357"/>
            <a:ext cx="744583" cy="286748"/>
          </a:xfrm>
          <a:prstGeom prst="rect">
            <a:avLst/>
          </a:prstGeom>
        </p:spPr>
        <p:txBody>
          <a:bodyPr vert="horz" wrap="square" lIns="0" tIns="0" rIns="0" bIns="0" rtlCol="0" anchor="b" anchorCtr="0">
            <a:noAutofit/>
          </a:bodyPr>
          <a:lstStyle/>
          <a:p>
            <a:pPr algn="ctr"/>
            <a:r>
              <a:rPr lang="en-US" sz="1600" spc="0" dirty="0">
                <a:latin typeface="+mj-lt"/>
              </a:rPr>
              <a:t>5 years</a:t>
            </a:r>
          </a:p>
        </p:txBody>
      </p:sp>
      <p:sp>
        <p:nvSpPr>
          <p:cNvPr id="32" name="TextBox 31">
            <a:extLst>
              <a:ext uri="{FF2B5EF4-FFF2-40B4-BE49-F238E27FC236}">
                <a16:creationId xmlns:a16="http://schemas.microsoft.com/office/drawing/2014/main" id="{A2D456B3-58D8-43DB-99B4-B4037F669B02}"/>
              </a:ext>
            </a:extLst>
          </p:cNvPr>
          <p:cNvSpPr txBox="1"/>
          <p:nvPr/>
        </p:nvSpPr>
        <p:spPr>
          <a:xfrm>
            <a:off x="3105657" y="2806377"/>
            <a:ext cx="744583" cy="286748"/>
          </a:xfrm>
          <a:prstGeom prst="rect">
            <a:avLst/>
          </a:prstGeom>
        </p:spPr>
        <p:txBody>
          <a:bodyPr vert="horz" wrap="square" lIns="0" tIns="0" rIns="0" bIns="0" rtlCol="0" anchor="b" anchorCtr="0">
            <a:noAutofit/>
          </a:bodyPr>
          <a:lstStyle/>
          <a:p>
            <a:pPr algn="ctr"/>
            <a:r>
              <a:rPr lang="en-US" sz="1600" spc="0" dirty="0">
                <a:latin typeface="+mj-lt"/>
              </a:rPr>
              <a:t>9 years</a:t>
            </a:r>
          </a:p>
        </p:txBody>
      </p:sp>
      <p:sp>
        <p:nvSpPr>
          <p:cNvPr id="33" name="TextBox 32">
            <a:extLst>
              <a:ext uri="{FF2B5EF4-FFF2-40B4-BE49-F238E27FC236}">
                <a16:creationId xmlns:a16="http://schemas.microsoft.com/office/drawing/2014/main" id="{305F928E-640B-40E4-95BA-C580F73A0214}"/>
              </a:ext>
            </a:extLst>
          </p:cNvPr>
          <p:cNvSpPr txBox="1"/>
          <p:nvPr/>
        </p:nvSpPr>
        <p:spPr>
          <a:xfrm>
            <a:off x="3113870" y="5838579"/>
            <a:ext cx="744583" cy="286748"/>
          </a:xfrm>
          <a:prstGeom prst="rect">
            <a:avLst/>
          </a:prstGeom>
        </p:spPr>
        <p:txBody>
          <a:bodyPr vert="horz" wrap="square" lIns="0" tIns="0" rIns="0" bIns="0" rtlCol="0" anchor="b" anchorCtr="0">
            <a:noAutofit/>
          </a:bodyPr>
          <a:lstStyle/>
          <a:p>
            <a:pPr algn="ctr"/>
            <a:r>
              <a:rPr lang="en-US" sz="1600" spc="0" dirty="0">
                <a:latin typeface="+mj-lt"/>
              </a:rPr>
              <a:t>10 years</a:t>
            </a:r>
          </a:p>
        </p:txBody>
      </p:sp>
      <p:sp>
        <p:nvSpPr>
          <p:cNvPr id="34" name="TextBox 33">
            <a:extLst>
              <a:ext uri="{FF2B5EF4-FFF2-40B4-BE49-F238E27FC236}">
                <a16:creationId xmlns:a16="http://schemas.microsoft.com/office/drawing/2014/main" id="{B153FE46-7A3E-49AE-8F80-25F75E2B7692}"/>
              </a:ext>
            </a:extLst>
          </p:cNvPr>
          <p:cNvSpPr txBox="1"/>
          <p:nvPr/>
        </p:nvSpPr>
        <p:spPr>
          <a:xfrm>
            <a:off x="4511681" y="4684893"/>
            <a:ext cx="744583" cy="286748"/>
          </a:xfrm>
          <a:prstGeom prst="rect">
            <a:avLst/>
          </a:prstGeom>
        </p:spPr>
        <p:txBody>
          <a:bodyPr vert="horz" wrap="square" lIns="0" tIns="0" rIns="0" bIns="0" rtlCol="0" anchor="b" anchorCtr="0">
            <a:noAutofit/>
          </a:bodyPr>
          <a:lstStyle/>
          <a:p>
            <a:pPr algn="ctr"/>
            <a:r>
              <a:rPr lang="en-US" sz="1600" spc="0" dirty="0">
                <a:latin typeface="+mj-lt"/>
              </a:rPr>
              <a:t>1 year</a:t>
            </a:r>
          </a:p>
        </p:txBody>
      </p:sp>
      <p:sp>
        <p:nvSpPr>
          <p:cNvPr id="35" name="TextBox 34">
            <a:extLst>
              <a:ext uri="{FF2B5EF4-FFF2-40B4-BE49-F238E27FC236}">
                <a16:creationId xmlns:a16="http://schemas.microsoft.com/office/drawing/2014/main" id="{6D6AC5F2-8032-4FE4-90C3-CA24AA3A2617}"/>
              </a:ext>
            </a:extLst>
          </p:cNvPr>
          <p:cNvSpPr txBox="1"/>
          <p:nvPr/>
        </p:nvSpPr>
        <p:spPr>
          <a:xfrm>
            <a:off x="5870103" y="4687279"/>
            <a:ext cx="744583" cy="286748"/>
          </a:xfrm>
          <a:prstGeom prst="rect">
            <a:avLst/>
          </a:prstGeom>
        </p:spPr>
        <p:txBody>
          <a:bodyPr vert="horz" wrap="square" lIns="0" tIns="0" rIns="0" bIns="0" rtlCol="0" anchor="b" anchorCtr="0">
            <a:noAutofit/>
          </a:bodyPr>
          <a:lstStyle/>
          <a:p>
            <a:pPr algn="ctr"/>
            <a:r>
              <a:rPr lang="en-US" sz="1600" spc="0" dirty="0">
                <a:latin typeface="+mj-lt"/>
              </a:rPr>
              <a:t>1 year</a:t>
            </a:r>
          </a:p>
        </p:txBody>
      </p:sp>
      <p:sp>
        <p:nvSpPr>
          <p:cNvPr id="36" name="TextBox 35">
            <a:extLst>
              <a:ext uri="{FF2B5EF4-FFF2-40B4-BE49-F238E27FC236}">
                <a16:creationId xmlns:a16="http://schemas.microsoft.com/office/drawing/2014/main" id="{9AEAE174-CFDA-48BE-B99D-A7FD041E50C1}"/>
              </a:ext>
            </a:extLst>
          </p:cNvPr>
          <p:cNvSpPr txBox="1"/>
          <p:nvPr/>
        </p:nvSpPr>
        <p:spPr>
          <a:xfrm>
            <a:off x="7309629" y="4963544"/>
            <a:ext cx="744583" cy="286748"/>
          </a:xfrm>
          <a:prstGeom prst="rect">
            <a:avLst/>
          </a:prstGeom>
        </p:spPr>
        <p:txBody>
          <a:bodyPr vert="horz" wrap="square" lIns="0" tIns="0" rIns="0" bIns="0" rtlCol="0" anchor="b" anchorCtr="0">
            <a:noAutofit/>
          </a:bodyPr>
          <a:lstStyle/>
          <a:p>
            <a:pPr algn="ctr"/>
            <a:r>
              <a:rPr lang="en-US" sz="1600" spc="0" dirty="0">
                <a:latin typeface="+mj-lt"/>
              </a:rPr>
              <a:t>3 years</a:t>
            </a:r>
          </a:p>
        </p:txBody>
      </p:sp>
      <p:sp>
        <p:nvSpPr>
          <p:cNvPr id="37" name="TextBox 36">
            <a:extLst>
              <a:ext uri="{FF2B5EF4-FFF2-40B4-BE49-F238E27FC236}">
                <a16:creationId xmlns:a16="http://schemas.microsoft.com/office/drawing/2014/main" id="{BDF95DD1-3513-4340-8006-FF2D612661B4}"/>
              </a:ext>
            </a:extLst>
          </p:cNvPr>
          <p:cNvSpPr txBox="1"/>
          <p:nvPr/>
        </p:nvSpPr>
        <p:spPr>
          <a:xfrm>
            <a:off x="4515375" y="2966326"/>
            <a:ext cx="744583" cy="286748"/>
          </a:xfrm>
          <a:prstGeom prst="rect">
            <a:avLst/>
          </a:prstGeom>
        </p:spPr>
        <p:txBody>
          <a:bodyPr vert="horz" wrap="square" lIns="0" tIns="0" rIns="0" bIns="0" rtlCol="0" anchor="b" anchorCtr="0">
            <a:noAutofit/>
          </a:bodyPr>
          <a:lstStyle/>
          <a:p>
            <a:pPr algn="ctr"/>
            <a:r>
              <a:rPr lang="en-US" sz="1600" spc="0" dirty="0">
                <a:latin typeface="+mj-lt"/>
              </a:rPr>
              <a:t>8 years</a:t>
            </a:r>
          </a:p>
        </p:txBody>
      </p:sp>
      <p:sp>
        <p:nvSpPr>
          <p:cNvPr id="38" name="TextBox 37">
            <a:extLst>
              <a:ext uri="{FF2B5EF4-FFF2-40B4-BE49-F238E27FC236}">
                <a16:creationId xmlns:a16="http://schemas.microsoft.com/office/drawing/2014/main" id="{13333B2E-34B0-44A0-B470-9023484D4055}"/>
              </a:ext>
            </a:extLst>
          </p:cNvPr>
          <p:cNvSpPr txBox="1"/>
          <p:nvPr/>
        </p:nvSpPr>
        <p:spPr>
          <a:xfrm>
            <a:off x="5910596" y="1978307"/>
            <a:ext cx="744583" cy="286748"/>
          </a:xfrm>
          <a:prstGeom prst="rect">
            <a:avLst/>
          </a:prstGeom>
        </p:spPr>
        <p:txBody>
          <a:bodyPr vert="horz" wrap="square" lIns="0" tIns="0" rIns="0" bIns="0" rtlCol="0" anchor="b" anchorCtr="0">
            <a:noAutofit/>
          </a:bodyPr>
          <a:lstStyle/>
          <a:p>
            <a:pPr algn="ctr"/>
            <a:r>
              <a:rPr lang="en-US" sz="1600" spc="0" dirty="0">
                <a:latin typeface="+mj-lt"/>
              </a:rPr>
              <a:t>16 years</a:t>
            </a:r>
          </a:p>
        </p:txBody>
      </p:sp>
      <p:sp>
        <p:nvSpPr>
          <p:cNvPr id="39" name="TextBox 38">
            <a:extLst>
              <a:ext uri="{FF2B5EF4-FFF2-40B4-BE49-F238E27FC236}">
                <a16:creationId xmlns:a16="http://schemas.microsoft.com/office/drawing/2014/main" id="{78610C4A-5611-4B0C-8AE2-F46210BA6E3B}"/>
              </a:ext>
            </a:extLst>
          </p:cNvPr>
          <p:cNvSpPr txBox="1"/>
          <p:nvPr/>
        </p:nvSpPr>
        <p:spPr>
          <a:xfrm>
            <a:off x="7309628" y="1479779"/>
            <a:ext cx="744583" cy="286748"/>
          </a:xfrm>
          <a:prstGeom prst="rect">
            <a:avLst/>
          </a:prstGeom>
        </p:spPr>
        <p:txBody>
          <a:bodyPr vert="horz" wrap="square" lIns="0" tIns="0" rIns="0" bIns="0" rtlCol="0" anchor="b" anchorCtr="0">
            <a:noAutofit/>
          </a:bodyPr>
          <a:lstStyle/>
          <a:p>
            <a:pPr algn="ctr"/>
            <a:r>
              <a:rPr lang="en-US" sz="1600" spc="0" dirty="0">
                <a:latin typeface="+mj-lt"/>
              </a:rPr>
              <a:t>20 years</a:t>
            </a:r>
          </a:p>
        </p:txBody>
      </p:sp>
      <p:sp>
        <p:nvSpPr>
          <p:cNvPr id="42" name="Rectangle: Rounded Corners 41">
            <a:extLst>
              <a:ext uri="{FF2B5EF4-FFF2-40B4-BE49-F238E27FC236}">
                <a16:creationId xmlns:a16="http://schemas.microsoft.com/office/drawing/2014/main" id="{3A3BAD99-C5FD-4AF8-8FBF-89226C344C70}"/>
              </a:ext>
            </a:extLst>
          </p:cNvPr>
          <p:cNvSpPr/>
          <p:nvPr/>
        </p:nvSpPr>
        <p:spPr>
          <a:xfrm>
            <a:off x="475488" y="1524000"/>
            <a:ext cx="4624696" cy="667924"/>
          </a:xfrm>
          <a:prstGeom prst="roundRect">
            <a:avLst/>
          </a:prstGeom>
          <a:solidFill>
            <a:schemeClr val="tx1">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2"/>
                </a:solidFill>
                <a:latin typeface="+mj-lt"/>
              </a:rPr>
              <a:t>63 years positive; 19.6% average positive return</a:t>
            </a:r>
          </a:p>
          <a:p>
            <a:pPr algn="ctr"/>
            <a:r>
              <a:rPr lang="en-US" sz="1600" dirty="0">
                <a:solidFill>
                  <a:schemeClr val="bg2"/>
                </a:solidFill>
                <a:latin typeface="+mj-lt"/>
              </a:rPr>
              <a:t>20 years negative; -12.2% average negative return</a:t>
            </a:r>
          </a:p>
        </p:txBody>
      </p:sp>
      <p:sp>
        <p:nvSpPr>
          <p:cNvPr id="12" name="TextBox 11">
            <a:extLst>
              <a:ext uri="{FF2B5EF4-FFF2-40B4-BE49-F238E27FC236}">
                <a16:creationId xmlns:a16="http://schemas.microsoft.com/office/drawing/2014/main" id="{35EF9443-9D61-4727-B3D1-F70E9B7A4B55}"/>
              </a:ext>
            </a:extLst>
          </p:cNvPr>
          <p:cNvSpPr txBox="1"/>
          <p:nvPr/>
        </p:nvSpPr>
        <p:spPr>
          <a:xfrm>
            <a:off x="1782610" y="3035808"/>
            <a:ext cx="709331" cy="1266442"/>
          </a:xfrm>
          <a:prstGeom prst="rect">
            <a:avLst/>
          </a:prstGeom>
        </p:spPr>
        <p:txBody>
          <a:bodyPr vert="horz" wrap="square" lIns="0" tIns="0" rIns="0" bIns="0" rtlCol="0" anchor="t" anchorCtr="0">
            <a:noAutofit/>
          </a:bodyPr>
          <a:lstStyle/>
          <a:p>
            <a:r>
              <a:rPr lang="en-US" sz="800" spc="0" dirty="0">
                <a:solidFill>
                  <a:schemeClr val="bg1"/>
                </a:solidFill>
                <a:latin typeface="+mj-lt"/>
              </a:rPr>
              <a:t>2015: +1.4%</a:t>
            </a:r>
          </a:p>
          <a:p>
            <a:r>
              <a:rPr lang="en-US" sz="800" dirty="0">
                <a:solidFill>
                  <a:schemeClr val="bg1"/>
                </a:solidFill>
                <a:latin typeface="+mj-lt"/>
              </a:rPr>
              <a:t>2011: +2.1%</a:t>
            </a:r>
          </a:p>
          <a:p>
            <a:r>
              <a:rPr lang="en-US" sz="800" spc="0" dirty="0">
                <a:solidFill>
                  <a:schemeClr val="bg1"/>
                </a:solidFill>
                <a:latin typeface="+mj-lt"/>
              </a:rPr>
              <a:t>2007: +5.5%</a:t>
            </a:r>
          </a:p>
          <a:p>
            <a:r>
              <a:rPr lang="en-US" sz="800" dirty="0">
                <a:solidFill>
                  <a:schemeClr val="bg1"/>
                </a:solidFill>
                <a:latin typeface="+mj-lt"/>
              </a:rPr>
              <a:t>2005: +4.9%</a:t>
            </a:r>
          </a:p>
          <a:p>
            <a:r>
              <a:rPr lang="en-US" sz="800" spc="0" dirty="0">
                <a:solidFill>
                  <a:schemeClr val="bg1"/>
                </a:solidFill>
                <a:latin typeface="+mj-lt"/>
              </a:rPr>
              <a:t>1994: +1.3%</a:t>
            </a:r>
          </a:p>
          <a:p>
            <a:r>
              <a:rPr lang="en-US" sz="800" dirty="0">
                <a:solidFill>
                  <a:schemeClr val="bg1"/>
                </a:solidFill>
                <a:latin typeface="+mj-lt"/>
              </a:rPr>
              <a:t>1987: +5.2%</a:t>
            </a:r>
          </a:p>
          <a:p>
            <a:r>
              <a:rPr lang="en-US" sz="800" spc="0" dirty="0">
                <a:solidFill>
                  <a:schemeClr val="bg1"/>
                </a:solidFill>
                <a:latin typeface="+mj-lt"/>
              </a:rPr>
              <a:t>1970: +3.9%</a:t>
            </a:r>
          </a:p>
          <a:p>
            <a:r>
              <a:rPr lang="en-US" sz="800" dirty="0">
                <a:solidFill>
                  <a:schemeClr val="bg1"/>
                </a:solidFill>
                <a:latin typeface="+mj-lt"/>
              </a:rPr>
              <a:t>1960: +0.5%</a:t>
            </a:r>
          </a:p>
          <a:p>
            <a:r>
              <a:rPr lang="en-US" sz="800" spc="0" dirty="0">
                <a:solidFill>
                  <a:schemeClr val="bg1"/>
                </a:solidFill>
                <a:latin typeface="+mj-lt"/>
              </a:rPr>
              <a:t>1948: +5.4%</a:t>
            </a:r>
          </a:p>
          <a:p>
            <a:r>
              <a:rPr lang="en-US" sz="800" dirty="0">
                <a:solidFill>
                  <a:schemeClr val="bg1"/>
                </a:solidFill>
                <a:latin typeface="+mj-lt"/>
              </a:rPr>
              <a:t>1947: +5.6%</a:t>
            </a:r>
            <a:endParaRPr lang="en-US" sz="800" spc="0" dirty="0">
              <a:solidFill>
                <a:schemeClr val="bg1"/>
              </a:solidFill>
              <a:latin typeface="+mj-lt"/>
            </a:endParaRPr>
          </a:p>
          <a:p>
            <a:endParaRPr lang="en-US" sz="1100" spc="0" dirty="0"/>
          </a:p>
        </p:txBody>
      </p:sp>
      <p:sp>
        <p:nvSpPr>
          <p:cNvPr id="40" name="TextBox 39">
            <a:extLst>
              <a:ext uri="{FF2B5EF4-FFF2-40B4-BE49-F238E27FC236}">
                <a16:creationId xmlns:a16="http://schemas.microsoft.com/office/drawing/2014/main" id="{E30302C1-3942-482E-AC3E-C920D74BA35A}"/>
              </a:ext>
            </a:extLst>
          </p:cNvPr>
          <p:cNvSpPr txBox="1"/>
          <p:nvPr/>
        </p:nvSpPr>
        <p:spPr>
          <a:xfrm>
            <a:off x="3173643" y="3161551"/>
            <a:ext cx="744583" cy="1185639"/>
          </a:xfrm>
          <a:prstGeom prst="rect">
            <a:avLst/>
          </a:prstGeom>
        </p:spPr>
        <p:txBody>
          <a:bodyPr vert="horz" wrap="square" lIns="0" tIns="0" rIns="0" bIns="0" rtlCol="0" anchor="t" anchorCtr="0">
            <a:noAutofit/>
          </a:bodyPr>
          <a:lstStyle/>
          <a:p>
            <a:r>
              <a:rPr lang="en-US" sz="800" spc="0" dirty="0">
                <a:solidFill>
                  <a:schemeClr val="bg1"/>
                </a:solidFill>
                <a:latin typeface="+mj-lt"/>
              </a:rPr>
              <a:t>2016: +12.0%</a:t>
            </a:r>
          </a:p>
          <a:p>
            <a:r>
              <a:rPr lang="en-US" sz="800" dirty="0">
                <a:solidFill>
                  <a:schemeClr val="bg1"/>
                </a:solidFill>
                <a:latin typeface="+mj-lt"/>
              </a:rPr>
              <a:t>2004: +10.9%</a:t>
            </a:r>
          </a:p>
          <a:p>
            <a:r>
              <a:rPr lang="en-US" sz="800" dirty="0">
                <a:solidFill>
                  <a:schemeClr val="bg1"/>
                </a:solidFill>
                <a:latin typeface="+mj-lt"/>
              </a:rPr>
              <a:t>1993</a:t>
            </a:r>
            <a:r>
              <a:rPr lang="en-US" sz="800" spc="0" dirty="0">
                <a:solidFill>
                  <a:schemeClr val="bg1"/>
                </a:solidFill>
                <a:latin typeface="+mj-lt"/>
              </a:rPr>
              <a:t>: +10.1%</a:t>
            </a:r>
          </a:p>
          <a:p>
            <a:r>
              <a:rPr lang="en-US" sz="800" dirty="0">
                <a:solidFill>
                  <a:schemeClr val="bg1"/>
                </a:solidFill>
                <a:latin typeface="+mj-lt"/>
              </a:rPr>
              <a:t>1992: +7.6%</a:t>
            </a:r>
          </a:p>
          <a:p>
            <a:r>
              <a:rPr lang="en-US" sz="800" spc="0" dirty="0">
                <a:solidFill>
                  <a:schemeClr val="bg1"/>
                </a:solidFill>
                <a:latin typeface="+mj-lt"/>
              </a:rPr>
              <a:t>1984: +6.2%</a:t>
            </a:r>
          </a:p>
          <a:p>
            <a:r>
              <a:rPr lang="en-US" sz="800" dirty="0">
                <a:solidFill>
                  <a:schemeClr val="bg1"/>
                </a:solidFill>
                <a:latin typeface="+mj-lt"/>
              </a:rPr>
              <a:t>1978: +6.5%</a:t>
            </a:r>
          </a:p>
          <a:p>
            <a:r>
              <a:rPr lang="en-US" sz="800" spc="0" dirty="0">
                <a:solidFill>
                  <a:schemeClr val="bg1"/>
                </a:solidFill>
                <a:latin typeface="+mj-lt"/>
              </a:rPr>
              <a:t>1968: +11.0%</a:t>
            </a:r>
          </a:p>
          <a:p>
            <a:r>
              <a:rPr lang="en-US" sz="800" dirty="0">
                <a:solidFill>
                  <a:schemeClr val="bg1"/>
                </a:solidFill>
                <a:latin typeface="+mj-lt"/>
              </a:rPr>
              <a:t>1959: +12.0%</a:t>
            </a:r>
          </a:p>
          <a:p>
            <a:r>
              <a:rPr lang="en-US" sz="800" spc="0" dirty="0">
                <a:solidFill>
                  <a:schemeClr val="bg1"/>
                </a:solidFill>
                <a:latin typeface="+mj-lt"/>
              </a:rPr>
              <a:t>1956: +6.5%</a:t>
            </a:r>
          </a:p>
        </p:txBody>
      </p:sp>
      <p:sp>
        <p:nvSpPr>
          <p:cNvPr id="41" name="TextBox 40">
            <a:extLst>
              <a:ext uri="{FF2B5EF4-FFF2-40B4-BE49-F238E27FC236}">
                <a16:creationId xmlns:a16="http://schemas.microsoft.com/office/drawing/2014/main" id="{BFD4993D-A6F7-406D-8761-C4D4A7EB7EC6}"/>
              </a:ext>
            </a:extLst>
          </p:cNvPr>
          <p:cNvSpPr txBox="1"/>
          <p:nvPr/>
        </p:nvSpPr>
        <p:spPr>
          <a:xfrm>
            <a:off x="7374001" y="4565494"/>
            <a:ext cx="668890" cy="468483"/>
          </a:xfrm>
          <a:prstGeom prst="rect">
            <a:avLst/>
          </a:prstGeom>
        </p:spPr>
        <p:txBody>
          <a:bodyPr vert="horz" wrap="square" lIns="0" tIns="0" rIns="0" bIns="0" rtlCol="0" anchor="t" anchorCtr="0">
            <a:noAutofit/>
          </a:bodyPr>
          <a:lstStyle/>
          <a:p>
            <a:r>
              <a:rPr lang="en-US" sz="800" spc="0" dirty="0">
                <a:solidFill>
                  <a:schemeClr val="bg1"/>
                </a:solidFill>
                <a:latin typeface="+mj-lt"/>
              </a:rPr>
              <a:t>2008: -37.0%</a:t>
            </a:r>
          </a:p>
          <a:p>
            <a:r>
              <a:rPr lang="en-US" sz="800" dirty="0">
                <a:solidFill>
                  <a:schemeClr val="bg1"/>
                </a:solidFill>
                <a:latin typeface="+mj-lt"/>
              </a:rPr>
              <a:t>1974: -26.3%</a:t>
            </a:r>
          </a:p>
          <a:p>
            <a:r>
              <a:rPr lang="en-US" sz="800" dirty="0">
                <a:solidFill>
                  <a:schemeClr val="bg1"/>
                </a:solidFill>
                <a:latin typeface="+mj-lt"/>
              </a:rPr>
              <a:t>1937: -34.7%</a:t>
            </a:r>
          </a:p>
          <a:p>
            <a:endParaRPr lang="en-US" sz="1200" spc="0" dirty="0">
              <a:latin typeface="+mj-lt"/>
            </a:endParaRPr>
          </a:p>
        </p:txBody>
      </p:sp>
      <p:sp>
        <p:nvSpPr>
          <p:cNvPr id="43" name="TextBox 42">
            <a:extLst>
              <a:ext uri="{FF2B5EF4-FFF2-40B4-BE49-F238E27FC236}">
                <a16:creationId xmlns:a16="http://schemas.microsoft.com/office/drawing/2014/main" id="{F4A0F4EA-DF2B-4B12-9B2C-9B17272CBD46}"/>
              </a:ext>
            </a:extLst>
          </p:cNvPr>
          <p:cNvSpPr txBox="1"/>
          <p:nvPr/>
        </p:nvSpPr>
        <p:spPr>
          <a:xfrm>
            <a:off x="4558172" y="3300183"/>
            <a:ext cx="744583" cy="1002807"/>
          </a:xfrm>
          <a:prstGeom prst="rect">
            <a:avLst/>
          </a:prstGeom>
        </p:spPr>
        <p:txBody>
          <a:bodyPr vert="horz" wrap="square" lIns="0" tIns="0" rIns="0" bIns="0" rtlCol="0" anchor="t" anchorCtr="0">
            <a:noAutofit/>
          </a:bodyPr>
          <a:lstStyle/>
          <a:p>
            <a:r>
              <a:rPr lang="en-US" sz="800" spc="0" dirty="0">
                <a:solidFill>
                  <a:schemeClr val="bg1"/>
                </a:solidFill>
                <a:latin typeface="+mj-lt"/>
              </a:rPr>
              <a:t>2014: +13.7%</a:t>
            </a:r>
          </a:p>
          <a:p>
            <a:r>
              <a:rPr lang="en-US" sz="800" dirty="0">
                <a:solidFill>
                  <a:schemeClr val="bg1"/>
                </a:solidFill>
                <a:latin typeface="+mj-lt"/>
              </a:rPr>
              <a:t>2012: +16.0%</a:t>
            </a:r>
          </a:p>
          <a:p>
            <a:r>
              <a:rPr lang="en-US" sz="800" spc="0" dirty="0">
                <a:solidFill>
                  <a:schemeClr val="bg1"/>
                </a:solidFill>
                <a:latin typeface="+mj-lt"/>
              </a:rPr>
              <a:t>2010: +15.1%</a:t>
            </a:r>
          </a:p>
          <a:p>
            <a:r>
              <a:rPr lang="en-US" sz="800" dirty="0">
                <a:solidFill>
                  <a:schemeClr val="bg1"/>
                </a:solidFill>
                <a:latin typeface="+mj-lt"/>
              </a:rPr>
              <a:t>2006: +15.8%</a:t>
            </a:r>
          </a:p>
          <a:p>
            <a:r>
              <a:rPr lang="en-US" sz="800" spc="0" dirty="0">
                <a:solidFill>
                  <a:schemeClr val="bg1"/>
                </a:solidFill>
                <a:latin typeface="+mj-lt"/>
              </a:rPr>
              <a:t>1988: +16.6%</a:t>
            </a:r>
          </a:p>
          <a:p>
            <a:r>
              <a:rPr lang="en-US" sz="800" dirty="0">
                <a:solidFill>
                  <a:schemeClr val="bg1"/>
                </a:solidFill>
                <a:latin typeface="+mj-lt"/>
              </a:rPr>
              <a:t>1971: +14.2%</a:t>
            </a:r>
          </a:p>
          <a:p>
            <a:r>
              <a:rPr lang="en-US" sz="800" spc="0" dirty="0">
                <a:solidFill>
                  <a:schemeClr val="bg1"/>
                </a:solidFill>
                <a:latin typeface="+mj-lt"/>
              </a:rPr>
              <a:t>1965: +12.5%</a:t>
            </a:r>
          </a:p>
          <a:p>
            <a:r>
              <a:rPr lang="en-US" sz="800" dirty="0">
                <a:solidFill>
                  <a:schemeClr val="bg1"/>
                </a:solidFill>
                <a:latin typeface="+mj-lt"/>
              </a:rPr>
              <a:t>1964: +16.4%</a:t>
            </a:r>
          </a:p>
          <a:p>
            <a:endParaRPr lang="en-US" sz="1200" spc="0" dirty="0">
              <a:latin typeface="+mj-lt"/>
            </a:endParaRPr>
          </a:p>
        </p:txBody>
      </p:sp>
      <p:sp>
        <p:nvSpPr>
          <p:cNvPr id="44" name="TextBox 43">
            <a:extLst>
              <a:ext uri="{FF2B5EF4-FFF2-40B4-BE49-F238E27FC236}">
                <a16:creationId xmlns:a16="http://schemas.microsoft.com/office/drawing/2014/main" id="{FBC44CE9-4116-459F-A75E-4EF45BF2E164}"/>
              </a:ext>
            </a:extLst>
          </p:cNvPr>
          <p:cNvSpPr txBox="1"/>
          <p:nvPr/>
        </p:nvSpPr>
        <p:spPr>
          <a:xfrm>
            <a:off x="5910440" y="2317904"/>
            <a:ext cx="744583" cy="1969831"/>
          </a:xfrm>
          <a:prstGeom prst="rect">
            <a:avLst/>
          </a:prstGeom>
        </p:spPr>
        <p:txBody>
          <a:bodyPr vert="horz" wrap="square" lIns="0" tIns="0" rIns="0" bIns="0" rtlCol="0" anchor="t" anchorCtr="0">
            <a:noAutofit/>
          </a:bodyPr>
          <a:lstStyle/>
          <a:p>
            <a:pPr algn="ctr"/>
            <a:r>
              <a:rPr lang="en-US" sz="800" spc="0" dirty="0">
                <a:solidFill>
                  <a:schemeClr val="bg1"/>
                </a:solidFill>
                <a:latin typeface="+mj-lt"/>
              </a:rPr>
              <a:t>2017: +21.8%</a:t>
            </a:r>
          </a:p>
          <a:p>
            <a:pPr algn="ctr"/>
            <a:r>
              <a:rPr lang="en-US" sz="800" dirty="0">
                <a:solidFill>
                  <a:schemeClr val="bg1"/>
                </a:solidFill>
                <a:latin typeface="+mj-lt"/>
              </a:rPr>
              <a:t>1999: +21.0%</a:t>
            </a:r>
          </a:p>
          <a:p>
            <a:pPr algn="ctr"/>
            <a:r>
              <a:rPr lang="en-US" sz="800" dirty="0">
                <a:solidFill>
                  <a:schemeClr val="bg1"/>
                </a:solidFill>
                <a:latin typeface="+mj-lt"/>
              </a:rPr>
              <a:t>1996</a:t>
            </a:r>
            <a:r>
              <a:rPr lang="en-US" sz="800" spc="0" dirty="0">
                <a:solidFill>
                  <a:schemeClr val="bg1"/>
                </a:solidFill>
                <a:latin typeface="+mj-lt"/>
              </a:rPr>
              <a:t>: +23.0%</a:t>
            </a:r>
          </a:p>
          <a:p>
            <a:pPr algn="ctr"/>
            <a:r>
              <a:rPr lang="en-US" sz="800" dirty="0">
                <a:solidFill>
                  <a:schemeClr val="bg1"/>
                </a:solidFill>
                <a:latin typeface="+mj-lt"/>
              </a:rPr>
              <a:t>1986: +18.6%</a:t>
            </a:r>
          </a:p>
          <a:p>
            <a:pPr algn="ctr"/>
            <a:r>
              <a:rPr lang="en-US" sz="800" spc="0" dirty="0">
                <a:solidFill>
                  <a:schemeClr val="bg1"/>
                </a:solidFill>
                <a:latin typeface="+mj-lt"/>
              </a:rPr>
              <a:t>1983: +22.5%</a:t>
            </a:r>
          </a:p>
          <a:p>
            <a:pPr algn="ctr"/>
            <a:r>
              <a:rPr lang="en-US" sz="800" dirty="0">
                <a:solidFill>
                  <a:schemeClr val="bg1"/>
                </a:solidFill>
                <a:latin typeface="+mj-lt"/>
              </a:rPr>
              <a:t>1982: +21.5%</a:t>
            </a:r>
          </a:p>
          <a:p>
            <a:pPr algn="ctr"/>
            <a:r>
              <a:rPr lang="en-US" sz="800" spc="0" dirty="0">
                <a:solidFill>
                  <a:schemeClr val="bg1"/>
                </a:solidFill>
                <a:latin typeface="+mj-lt"/>
              </a:rPr>
              <a:t>1979: +18.4%</a:t>
            </a:r>
          </a:p>
          <a:p>
            <a:pPr algn="ctr"/>
            <a:r>
              <a:rPr lang="en-US" sz="800" dirty="0">
                <a:solidFill>
                  <a:schemeClr val="bg1"/>
                </a:solidFill>
                <a:latin typeface="+mj-lt"/>
              </a:rPr>
              <a:t>1976: +23.8%</a:t>
            </a:r>
          </a:p>
          <a:p>
            <a:pPr algn="ctr"/>
            <a:r>
              <a:rPr lang="en-US" sz="800" dirty="0">
                <a:solidFill>
                  <a:schemeClr val="bg1"/>
                </a:solidFill>
                <a:latin typeface="+mj-lt"/>
              </a:rPr>
              <a:t>1972: +19.0%</a:t>
            </a:r>
          </a:p>
          <a:p>
            <a:pPr algn="ctr"/>
            <a:r>
              <a:rPr lang="en-US" sz="800" dirty="0">
                <a:solidFill>
                  <a:schemeClr val="bg1"/>
                </a:solidFill>
                <a:latin typeface="+mj-lt"/>
              </a:rPr>
              <a:t>1967: +23.9%</a:t>
            </a:r>
          </a:p>
          <a:p>
            <a:pPr algn="ctr"/>
            <a:r>
              <a:rPr lang="en-US" sz="800" dirty="0">
                <a:solidFill>
                  <a:schemeClr val="bg1"/>
                </a:solidFill>
                <a:latin typeface="+mj-lt"/>
              </a:rPr>
              <a:t>1963: +22.8%</a:t>
            </a:r>
          </a:p>
          <a:p>
            <a:pPr algn="ctr"/>
            <a:r>
              <a:rPr lang="en-US" sz="800" dirty="0">
                <a:solidFill>
                  <a:schemeClr val="bg1"/>
                </a:solidFill>
                <a:latin typeface="+mj-lt"/>
              </a:rPr>
              <a:t>1952: +18.2%</a:t>
            </a:r>
          </a:p>
          <a:p>
            <a:pPr algn="ctr"/>
            <a:r>
              <a:rPr lang="en-US" sz="800" dirty="0">
                <a:solidFill>
                  <a:schemeClr val="bg1"/>
                </a:solidFill>
                <a:latin typeface="+mj-lt"/>
              </a:rPr>
              <a:t>1951: +24.0%</a:t>
            </a:r>
          </a:p>
          <a:p>
            <a:pPr algn="ctr"/>
            <a:r>
              <a:rPr lang="en-US" sz="800" dirty="0">
                <a:solidFill>
                  <a:schemeClr val="bg1"/>
                </a:solidFill>
                <a:latin typeface="+mj-lt"/>
              </a:rPr>
              <a:t>1949: +18.6%</a:t>
            </a:r>
          </a:p>
          <a:p>
            <a:pPr algn="ctr"/>
            <a:r>
              <a:rPr lang="en-US" sz="800" dirty="0">
                <a:solidFill>
                  <a:schemeClr val="bg1"/>
                </a:solidFill>
                <a:latin typeface="+mj-lt"/>
              </a:rPr>
              <a:t>1944: +19.5%</a:t>
            </a:r>
          </a:p>
          <a:p>
            <a:pPr algn="ctr"/>
            <a:r>
              <a:rPr lang="en-US" sz="800" dirty="0">
                <a:solidFill>
                  <a:schemeClr val="bg1"/>
                </a:solidFill>
                <a:latin typeface="+mj-lt"/>
              </a:rPr>
              <a:t>1942: +20.1%</a:t>
            </a:r>
          </a:p>
          <a:p>
            <a:pPr algn="ctr"/>
            <a:endParaRPr lang="en-US" sz="1200" dirty="0">
              <a:latin typeface="+mj-lt"/>
            </a:endParaRPr>
          </a:p>
          <a:p>
            <a:pPr algn="ctr"/>
            <a:endParaRPr lang="en-US" sz="1200" spc="0" dirty="0">
              <a:latin typeface="+mj-lt"/>
            </a:endParaRPr>
          </a:p>
        </p:txBody>
      </p:sp>
      <p:sp>
        <p:nvSpPr>
          <p:cNvPr id="45" name="TextBox 44">
            <a:extLst>
              <a:ext uri="{FF2B5EF4-FFF2-40B4-BE49-F238E27FC236}">
                <a16:creationId xmlns:a16="http://schemas.microsoft.com/office/drawing/2014/main" id="{B1F98BF9-6994-4F6F-A004-AEF6E1F18E31}"/>
              </a:ext>
            </a:extLst>
          </p:cNvPr>
          <p:cNvSpPr txBox="1"/>
          <p:nvPr/>
        </p:nvSpPr>
        <p:spPr>
          <a:xfrm>
            <a:off x="7367623" y="1997731"/>
            <a:ext cx="702151" cy="2536786"/>
          </a:xfrm>
          <a:prstGeom prst="rect">
            <a:avLst/>
          </a:prstGeom>
        </p:spPr>
        <p:txBody>
          <a:bodyPr vert="horz" wrap="square" lIns="0" tIns="0" rIns="0" bIns="0" rtlCol="0" anchor="t" anchorCtr="0">
            <a:noAutofit/>
          </a:bodyPr>
          <a:lstStyle/>
          <a:p>
            <a:r>
              <a:rPr lang="en-US" sz="800" spc="0" dirty="0">
                <a:solidFill>
                  <a:schemeClr val="bg1"/>
                </a:solidFill>
                <a:latin typeface="+mj-lt"/>
              </a:rPr>
              <a:t>2019: +31.5%</a:t>
            </a:r>
          </a:p>
          <a:p>
            <a:r>
              <a:rPr lang="en-US" sz="800" dirty="0">
                <a:solidFill>
                  <a:schemeClr val="bg1"/>
                </a:solidFill>
                <a:latin typeface="+mj-lt"/>
              </a:rPr>
              <a:t>2013: +32.4%</a:t>
            </a:r>
          </a:p>
          <a:p>
            <a:r>
              <a:rPr lang="en-US" sz="800" spc="0" dirty="0">
                <a:solidFill>
                  <a:schemeClr val="bg1"/>
                </a:solidFill>
                <a:latin typeface="+mj-lt"/>
              </a:rPr>
              <a:t>2009: +26.5%</a:t>
            </a:r>
          </a:p>
          <a:p>
            <a:r>
              <a:rPr lang="en-US" sz="800" dirty="0">
                <a:solidFill>
                  <a:schemeClr val="bg1"/>
                </a:solidFill>
                <a:latin typeface="+mj-lt"/>
              </a:rPr>
              <a:t>2003: +28.7%</a:t>
            </a:r>
          </a:p>
          <a:p>
            <a:r>
              <a:rPr lang="en-US" sz="800" spc="0" dirty="0">
                <a:solidFill>
                  <a:schemeClr val="bg1"/>
                </a:solidFill>
                <a:latin typeface="+mj-lt"/>
              </a:rPr>
              <a:t>1998: +28.6%</a:t>
            </a:r>
          </a:p>
          <a:p>
            <a:r>
              <a:rPr lang="en-US" sz="800" dirty="0">
                <a:solidFill>
                  <a:schemeClr val="bg1"/>
                </a:solidFill>
                <a:latin typeface="+mj-lt"/>
              </a:rPr>
              <a:t>1997: +33.4%</a:t>
            </a:r>
          </a:p>
          <a:p>
            <a:r>
              <a:rPr lang="en-US" sz="800" spc="0" dirty="0">
                <a:solidFill>
                  <a:schemeClr val="bg1"/>
                </a:solidFill>
                <a:latin typeface="+mj-lt"/>
              </a:rPr>
              <a:t>1995: +37.6%</a:t>
            </a:r>
          </a:p>
          <a:p>
            <a:r>
              <a:rPr lang="en-US" sz="800" dirty="0">
                <a:solidFill>
                  <a:schemeClr val="bg1"/>
                </a:solidFill>
                <a:latin typeface="+mj-lt"/>
              </a:rPr>
              <a:t>1991: +30.5%</a:t>
            </a:r>
          </a:p>
          <a:p>
            <a:r>
              <a:rPr lang="en-US" sz="800" dirty="0">
                <a:solidFill>
                  <a:schemeClr val="bg1"/>
                </a:solidFill>
                <a:latin typeface="+mj-lt"/>
              </a:rPr>
              <a:t>1989: +31.7%</a:t>
            </a:r>
          </a:p>
          <a:p>
            <a:r>
              <a:rPr lang="en-US" sz="800" dirty="0">
                <a:solidFill>
                  <a:schemeClr val="bg1"/>
                </a:solidFill>
                <a:latin typeface="+mj-lt"/>
              </a:rPr>
              <a:t>1985: +31.6%</a:t>
            </a:r>
          </a:p>
          <a:p>
            <a:r>
              <a:rPr lang="en-US" sz="800" dirty="0">
                <a:solidFill>
                  <a:schemeClr val="bg1"/>
                </a:solidFill>
                <a:latin typeface="+mj-lt"/>
              </a:rPr>
              <a:t>1980: +32.4%</a:t>
            </a:r>
          </a:p>
          <a:p>
            <a:r>
              <a:rPr lang="en-US" sz="800" dirty="0">
                <a:solidFill>
                  <a:schemeClr val="bg1"/>
                </a:solidFill>
                <a:latin typeface="+mj-lt"/>
              </a:rPr>
              <a:t>1975: +37.1%</a:t>
            </a:r>
          </a:p>
          <a:p>
            <a:r>
              <a:rPr lang="en-US" sz="800" dirty="0">
                <a:solidFill>
                  <a:schemeClr val="bg1"/>
                </a:solidFill>
                <a:latin typeface="+mj-lt"/>
              </a:rPr>
              <a:t>1961: +26.9%</a:t>
            </a:r>
          </a:p>
          <a:p>
            <a:r>
              <a:rPr lang="en-US" sz="800" dirty="0">
                <a:solidFill>
                  <a:schemeClr val="bg1"/>
                </a:solidFill>
                <a:latin typeface="+mj-lt"/>
              </a:rPr>
              <a:t>1958: +43.1%</a:t>
            </a:r>
          </a:p>
          <a:p>
            <a:r>
              <a:rPr lang="en-US" sz="800" dirty="0">
                <a:solidFill>
                  <a:schemeClr val="bg1"/>
                </a:solidFill>
                <a:latin typeface="+mj-lt"/>
              </a:rPr>
              <a:t>1955: +31.4%</a:t>
            </a:r>
          </a:p>
          <a:p>
            <a:r>
              <a:rPr lang="en-US" sz="800" dirty="0">
                <a:solidFill>
                  <a:schemeClr val="bg1"/>
                </a:solidFill>
                <a:latin typeface="+mj-lt"/>
              </a:rPr>
              <a:t>1954: +52.3%</a:t>
            </a:r>
          </a:p>
          <a:p>
            <a:r>
              <a:rPr lang="en-US" sz="800" dirty="0">
                <a:solidFill>
                  <a:schemeClr val="bg1"/>
                </a:solidFill>
                <a:latin typeface="+mj-lt"/>
              </a:rPr>
              <a:t>1950: +31.5%</a:t>
            </a:r>
          </a:p>
          <a:p>
            <a:r>
              <a:rPr lang="en-US" sz="800" dirty="0">
                <a:solidFill>
                  <a:schemeClr val="bg1"/>
                </a:solidFill>
                <a:latin typeface="+mj-lt"/>
              </a:rPr>
              <a:t>1945: +36.3%</a:t>
            </a:r>
          </a:p>
          <a:p>
            <a:r>
              <a:rPr lang="en-US" sz="800" dirty="0">
                <a:solidFill>
                  <a:schemeClr val="bg1"/>
                </a:solidFill>
                <a:latin typeface="+mj-lt"/>
              </a:rPr>
              <a:t>1943: +25.6%</a:t>
            </a:r>
          </a:p>
          <a:p>
            <a:r>
              <a:rPr lang="en-US" sz="800" dirty="0">
                <a:solidFill>
                  <a:schemeClr val="bg1"/>
                </a:solidFill>
                <a:latin typeface="+mj-lt"/>
              </a:rPr>
              <a:t>1938: +30.8%</a:t>
            </a:r>
          </a:p>
          <a:p>
            <a:endParaRPr lang="en-US" sz="1200" dirty="0">
              <a:latin typeface="+mj-lt"/>
            </a:endParaRPr>
          </a:p>
          <a:p>
            <a:endParaRPr lang="en-US" sz="1200" spc="0" dirty="0">
              <a:latin typeface="+mj-lt"/>
            </a:endParaRPr>
          </a:p>
        </p:txBody>
      </p:sp>
      <p:sp>
        <p:nvSpPr>
          <p:cNvPr id="46" name="TextBox 45">
            <a:extLst>
              <a:ext uri="{FF2B5EF4-FFF2-40B4-BE49-F238E27FC236}">
                <a16:creationId xmlns:a16="http://schemas.microsoft.com/office/drawing/2014/main" id="{38B66F73-0B58-4CE4-9E1D-D1CF09129F7D}"/>
              </a:ext>
            </a:extLst>
          </p:cNvPr>
          <p:cNvSpPr txBox="1"/>
          <p:nvPr/>
        </p:nvSpPr>
        <p:spPr>
          <a:xfrm>
            <a:off x="3184459" y="4555686"/>
            <a:ext cx="673442" cy="1236447"/>
          </a:xfrm>
          <a:prstGeom prst="rect">
            <a:avLst/>
          </a:prstGeom>
        </p:spPr>
        <p:txBody>
          <a:bodyPr vert="horz" wrap="square" lIns="0" tIns="0" rIns="0" bIns="0" rtlCol="0" anchor="t" anchorCtr="0">
            <a:noAutofit/>
          </a:bodyPr>
          <a:lstStyle/>
          <a:p>
            <a:r>
              <a:rPr lang="en-US" sz="800" spc="0" dirty="0">
                <a:solidFill>
                  <a:schemeClr val="bg1"/>
                </a:solidFill>
                <a:latin typeface="+mj-lt"/>
              </a:rPr>
              <a:t>2001: -11.9%</a:t>
            </a:r>
          </a:p>
          <a:p>
            <a:r>
              <a:rPr lang="en-US" sz="800" dirty="0">
                <a:solidFill>
                  <a:schemeClr val="bg1"/>
                </a:solidFill>
                <a:latin typeface="+mj-lt"/>
              </a:rPr>
              <a:t>2000: -9.1%</a:t>
            </a:r>
          </a:p>
          <a:p>
            <a:r>
              <a:rPr lang="en-US" sz="800" dirty="0">
                <a:solidFill>
                  <a:schemeClr val="bg1"/>
                </a:solidFill>
                <a:latin typeface="+mj-lt"/>
              </a:rPr>
              <a:t>1977</a:t>
            </a:r>
            <a:r>
              <a:rPr lang="en-US" sz="800" spc="0" dirty="0">
                <a:solidFill>
                  <a:schemeClr val="bg1"/>
                </a:solidFill>
                <a:latin typeface="+mj-lt"/>
              </a:rPr>
              <a:t>: -7.2%</a:t>
            </a:r>
          </a:p>
          <a:p>
            <a:r>
              <a:rPr lang="en-US" sz="800" dirty="0">
                <a:solidFill>
                  <a:schemeClr val="bg1"/>
                </a:solidFill>
                <a:latin typeface="+mj-lt"/>
              </a:rPr>
              <a:t>1969: -8.4%</a:t>
            </a:r>
          </a:p>
          <a:p>
            <a:r>
              <a:rPr lang="en-US" sz="800" spc="0" dirty="0">
                <a:solidFill>
                  <a:schemeClr val="bg1"/>
                </a:solidFill>
                <a:latin typeface="+mj-lt"/>
              </a:rPr>
              <a:t>1966: -10.0%</a:t>
            </a:r>
          </a:p>
          <a:p>
            <a:r>
              <a:rPr lang="en-US" sz="800" dirty="0">
                <a:solidFill>
                  <a:schemeClr val="bg1"/>
                </a:solidFill>
                <a:latin typeface="+mj-lt"/>
              </a:rPr>
              <a:t>1962: -8.7%</a:t>
            </a:r>
          </a:p>
          <a:p>
            <a:r>
              <a:rPr lang="en-US" sz="800" spc="0" dirty="0">
                <a:solidFill>
                  <a:schemeClr val="bg1"/>
                </a:solidFill>
                <a:latin typeface="+mj-lt"/>
              </a:rPr>
              <a:t>1957: -10.7%</a:t>
            </a:r>
          </a:p>
          <a:p>
            <a:r>
              <a:rPr lang="en-US" sz="800" dirty="0">
                <a:solidFill>
                  <a:schemeClr val="bg1"/>
                </a:solidFill>
                <a:latin typeface="+mj-lt"/>
              </a:rPr>
              <a:t>1946: -8.0%</a:t>
            </a:r>
          </a:p>
          <a:p>
            <a:r>
              <a:rPr lang="en-US" sz="800" dirty="0">
                <a:solidFill>
                  <a:schemeClr val="bg1"/>
                </a:solidFill>
                <a:latin typeface="+mj-lt"/>
              </a:rPr>
              <a:t>1941: -11.6%</a:t>
            </a:r>
          </a:p>
          <a:p>
            <a:r>
              <a:rPr lang="en-US" sz="800" dirty="0">
                <a:solidFill>
                  <a:schemeClr val="bg1"/>
                </a:solidFill>
                <a:latin typeface="+mj-lt"/>
              </a:rPr>
              <a:t>1940: -9.8%</a:t>
            </a:r>
          </a:p>
          <a:p>
            <a:endParaRPr lang="en-US" sz="1200" dirty="0">
              <a:latin typeface="+mj-lt"/>
            </a:endParaRPr>
          </a:p>
          <a:p>
            <a:endParaRPr lang="en-US" sz="1200" spc="0" dirty="0">
              <a:latin typeface="+mj-lt"/>
            </a:endParaRPr>
          </a:p>
        </p:txBody>
      </p:sp>
      <p:sp>
        <p:nvSpPr>
          <p:cNvPr id="47" name="TextBox 46">
            <a:extLst>
              <a:ext uri="{FF2B5EF4-FFF2-40B4-BE49-F238E27FC236}">
                <a16:creationId xmlns:a16="http://schemas.microsoft.com/office/drawing/2014/main" id="{772C31C7-0C0B-4EC0-8913-166E799AC170}"/>
              </a:ext>
            </a:extLst>
          </p:cNvPr>
          <p:cNvSpPr txBox="1"/>
          <p:nvPr/>
        </p:nvSpPr>
        <p:spPr>
          <a:xfrm>
            <a:off x="1808666" y="4550814"/>
            <a:ext cx="668889" cy="637000"/>
          </a:xfrm>
          <a:prstGeom prst="rect">
            <a:avLst/>
          </a:prstGeom>
        </p:spPr>
        <p:txBody>
          <a:bodyPr vert="horz" wrap="square" lIns="0" tIns="0" rIns="0" bIns="0" rtlCol="0" anchor="t" anchorCtr="0">
            <a:noAutofit/>
          </a:bodyPr>
          <a:lstStyle/>
          <a:p>
            <a:r>
              <a:rPr lang="en-US" sz="800" spc="0" dirty="0">
                <a:solidFill>
                  <a:schemeClr val="bg1"/>
                </a:solidFill>
                <a:latin typeface="+mj-lt"/>
              </a:rPr>
              <a:t>2018: -4.4%</a:t>
            </a:r>
          </a:p>
          <a:p>
            <a:r>
              <a:rPr lang="en-US" sz="800" dirty="0">
                <a:solidFill>
                  <a:schemeClr val="bg1"/>
                </a:solidFill>
                <a:latin typeface="+mj-lt"/>
              </a:rPr>
              <a:t>1990: -3.1%</a:t>
            </a:r>
          </a:p>
          <a:p>
            <a:r>
              <a:rPr lang="en-US" sz="800" dirty="0">
                <a:solidFill>
                  <a:schemeClr val="bg1"/>
                </a:solidFill>
                <a:latin typeface="+mj-lt"/>
              </a:rPr>
              <a:t>1981: -4.9%</a:t>
            </a:r>
          </a:p>
          <a:p>
            <a:r>
              <a:rPr lang="en-US" sz="800" dirty="0">
                <a:solidFill>
                  <a:schemeClr val="bg1"/>
                </a:solidFill>
                <a:latin typeface="+mj-lt"/>
              </a:rPr>
              <a:t>1953: -0.9%</a:t>
            </a:r>
          </a:p>
          <a:p>
            <a:r>
              <a:rPr lang="en-US" sz="800" dirty="0">
                <a:solidFill>
                  <a:schemeClr val="bg1"/>
                </a:solidFill>
                <a:latin typeface="+mj-lt"/>
              </a:rPr>
              <a:t>1939: -0.4%</a:t>
            </a:r>
          </a:p>
          <a:p>
            <a:endParaRPr lang="en-US" sz="1200" dirty="0">
              <a:latin typeface="+mj-lt"/>
            </a:endParaRPr>
          </a:p>
          <a:p>
            <a:endParaRPr lang="en-US" sz="1200" spc="0" dirty="0">
              <a:latin typeface="+mj-lt"/>
            </a:endParaRPr>
          </a:p>
        </p:txBody>
      </p:sp>
      <p:sp>
        <p:nvSpPr>
          <p:cNvPr id="48" name="TextBox 47">
            <a:extLst>
              <a:ext uri="{FF2B5EF4-FFF2-40B4-BE49-F238E27FC236}">
                <a16:creationId xmlns:a16="http://schemas.microsoft.com/office/drawing/2014/main" id="{88058F1C-A0D7-4498-A44D-B7038EE25777}"/>
              </a:ext>
            </a:extLst>
          </p:cNvPr>
          <p:cNvSpPr txBox="1"/>
          <p:nvPr/>
        </p:nvSpPr>
        <p:spPr>
          <a:xfrm>
            <a:off x="5960352" y="4543538"/>
            <a:ext cx="668890" cy="144081"/>
          </a:xfrm>
          <a:prstGeom prst="rect">
            <a:avLst/>
          </a:prstGeom>
        </p:spPr>
        <p:txBody>
          <a:bodyPr vert="horz" wrap="square" lIns="0" tIns="0" rIns="0" bIns="0" rtlCol="0" anchor="t" anchorCtr="0">
            <a:noAutofit/>
          </a:bodyPr>
          <a:lstStyle/>
          <a:p>
            <a:r>
              <a:rPr lang="en-US" sz="800" spc="0" dirty="0">
                <a:solidFill>
                  <a:schemeClr val="bg1"/>
                </a:solidFill>
                <a:latin typeface="+mj-lt"/>
              </a:rPr>
              <a:t>2002: -22.1%</a:t>
            </a:r>
            <a:endParaRPr lang="en-US" sz="800" dirty="0">
              <a:solidFill>
                <a:schemeClr val="bg1"/>
              </a:solidFill>
              <a:latin typeface="+mj-lt"/>
            </a:endParaRPr>
          </a:p>
          <a:p>
            <a:endParaRPr lang="en-US" sz="1200" spc="0" dirty="0">
              <a:latin typeface="+mj-lt"/>
            </a:endParaRPr>
          </a:p>
        </p:txBody>
      </p:sp>
      <p:sp>
        <p:nvSpPr>
          <p:cNvPr id="49" name="TextBox 48">
            <a:extLst>
              <a:ext uri="{FF2B5EF4-FFF2-40B4-BE49-F238E27FC236}">
                <a16:creationId xmlns:a16="http://schemas.microsoft.com/office/drawing/2014/main" id="{BA7CF9B0-71AD-47C9-A667-042A2ABA1437}"/>
              </a:ext>
            </a:extLst>
          </p:cNvPr>
          <p:cNvSpPr txBox="1"/>
          <p:nvPr/>
        </p:nvSpPr>
        <p:spPr>
          <a:xfrm>
            <a:off x="4572000" y="4546049"/>
            <a:ext cx="668890" cy="144081"/>
          </a:xfrm>
          <a:prstGeom prst="rect">
            <a:avLst/>
          </a:prstGeom>
        </p:spPr>
        <p:txBody>
          <a:bodyPr vert="horz" wrap="square" lIns="0" tIns="0" rIns="0" bIns="0" rtlCol="0" anchor="t" anchorCtr="0">
            <a:noAutofit/>
          </a:bodyPr>
          <a:lstStyle/>
          <a:p>
            <a:r>
              <a:rPr lang="en-US" sz="800" dirty="0">
                <a:solidFill>
                  <a:schemeClr val="bg1"/>
                </a:solidFill>
                <a:latin typeface="+mj-lt"/>
              </a:rPr>
              <a:t>1973</a:t>
            </a:r>
            <a:r>
              <a:rPr lang="en-US" sz="800" spc="0" dirty="0">
                <a:solidFill>
                  <a:schemeClr val="bg1"/>
                </a:solidFill>
                <a:latin typeface="+mj-lt"/>
              </a:rPr>
              <a:t>: -14.7%</a:t>
            </a:r>
            <a:endParaRPr lang="en-US" sz="800" dirty="0">
              <a:solidFill>
                <a:schemeClr val="bg1"/>
              </a:solidFill>
              <a:latin typeface="+mj-lt"/>
            </a:endParaRPr>
          </a:p>
          <a:p>
            <a:endParaRPr lang="en-US" sz="1200" spc="0" dirty="0">
              <a:latin typeface="+mj-lt"/>
            </a:endParaRPr>
          </a:p>
        </p:txBody>
      </p:sp>
      <p:sp>
        <p:nvSpPr>
          <p:cNvPr id="50" name="Rectangle 49">
            <a:extLst>
              <a:ext uri="{FF2B5EF4-FFF2-40B4-BE49-F238E27FC236}">
                <a16:creationId xmlns:a16="http://schemas.microsoft.com/office/drawing/2014/main" id="{DE222C92-D91C-48E8-8004-AAA99ED4C508}"/>
              </a:ext>
            </a:extLst>
          </p:cNvPr>
          <p:cNvSpPr/>
          <p:nvPr/>
        </p:nvSpPr>
        <p:spPr>
          <a:xfrm>
            <a:off x="1710293" y="3028215"/>
            <a:ext cx="744583" cy="1230923"/>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E17AA86-E51E-4985-9430-DE26527A530A}"/>
              </a:ext>
            </a:extLst>
          </p:cNvPr>
          <p:cNvSpPr/>
          <p:nvPr/>
        </p:nvSpPr>
        <p:spPr>
          <a:xfrm>
            <a:off x="3112764" y="3144127"/>
            <a:ext cx="744583" cy="1115568"/>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87A820F-D9C2-43D1-861D-55BE8DC9F99F}"/>
              </a:ext>
            </a:extLst>
          </p:cNvPr>
          <p:cNvSpPr/>
          <p:nvPr/>
        </p:nvSpPr>
        <p:spPr>
          <a:xfrm>
            <a:off x="4515234" y="3281714"/>
            <a:ext cx="744583" cy="987552"/>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FBA32BF-96C0-4C28-9D38-417B9763AD25}"/>
              </a:ext>
            </a:extLst>
          </p:cNvPr>
          <p:cNvSpPr/>
          <p:nvPr/>
        </p:nvSpPr>
        <p:spPr>
          <a:xfrm>
            <a:off x="5910596" y="2294162"/>
            <a:ext cx="744583" cy="1975104"/>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DCB211C-9A35-435C-A866-77E0500EE635}"/>
              </a:ext>
            </a:extLst>
          </p:cNvPr>
          <p:cNvSpPr/>
          <p:nvPr/>
        </p:nvSpPr>
        <p:spPr>
          <a:xfrm>
            <a:off x="7309628" y="1800386"/>
            <a:ext cx="744583" cy="2468880"/>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6F7DB3D-ED0D-4A0E-8B90-8AB2E13F8DBF}"/>
              </a:ext>
            </a:extLst>
          </p:cNvPr>
          <p:cNvSpPr/>
          <p:nvPr/>
        </p:nvSpPr>
        <p:spPr>
          <a:xfrm>
            <a:off x="619236" y="4262655"/>
            <a:ext cx="7717833" cy="27587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DF1CB27-CA96-486B-8720-111085D2E221}"/>
              </a:ext>
            </a:extLst>
          </p:cNvPr>
          <p:cNvSpPr/>
          <p:nvPr/>
        </p:nvSpPr>
        <p:spPr>
          <a:xfrm>
            <a:off x="7318772" y="4528227"/>
            <a:ext cx="744583" cy="374904"/>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88EA418-D125-4086-A196-A405D6D1F877}"/>
              </a:ext>
            </a:extLst>
          </p:cNvPr>
          <p:cNvSpPr/>
          <p:nvPr/>
        </p:nvSpPr>
        <p:spPr>
          <a:xfrm>
            <a:off x="1710293" y="4532285"/>
            <a:ext cx="744583" cy="621792"/>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014706F-2AF9-4C9C-B54A-0FA1A34CD8F6}"/>
              </a:ext>
            </a:extLst>
          </p:cNvPr>
          <p:cNvSpPr/>
          <p:nvPr/>
        </p:nvSpPr>
        <p:spPr>
          <a:xfrm>
            <a:off x="4515234" y="4531661"/>
            <a:ext cx="744583" cy="12801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B8BBA86-4842-47F3-B1FE-FDE83F418418}"/>
              </a:ext>
            </a:extLst>
          </p:cNvPr>
          <p:cNvSpPr/>
          <p:nvPr/>
        </p:nvSpPr>
        <p:spPr>
          <a:xfrm>
            <a:off x="5910595" y="4531661"/>
            <a:ext cx="744583" cy="12801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33E912FE-3A7B-4BC4-B9EE-746939702480}"/>
              </a:ext>
            </a:extLst>
          </p:cNvPr>
          <p:cNvSpPr txBox="1"/>
          <p:nvPr/>
        </p:nvSpPr>
        <p:spPr>
          <a:xfrm>
            <a:off x="1710293" y="4242055"/>
            <a:ext cx="744583" cy="267487"/>
          </a:xfrm>
          <a:prstGeom prst="rect">
            <a:avLst/>
          </a:prstGeom>
        </p:spPr>
        <p:txBody>
          <a:bodyPr vert="horz" wrap="square" lIns="0" tIns="0" rIns="0" bIns="0" rtlCol="0" anchor="ctr" anchorCtr="0">
            <a:noAutofit/>
          </a:bodyPr>
          <a:lstStyle/>
          <a:p>
            <a:pPr algn="ctr"/>
            <a:r>
              <a:rPr lang="en-US" sz="1400" b="1" spc="0" dirty="0"/>
              <a:t>0% - 6%</a:t>
            </a:r>
          </a:p>
        </p:txBody>
      </p:sp>
      <p:sp>
        <p:nvSpPr>
          <p:cNvPr id="61" name="TextBox 60">
            <a:extLst>
              <a:ext uri="{FF2B5EF4-FFF2-40B4-BE49-F238E27FC236}">
                <a16:creationId xmlns:a16="http://schemas.microsoft.com/office/drawing/2014/main" id="{26D09CD4-D499-40EB-83C5-93BD5D73D779}"/>
              </a:ext>
            </a:extLst>
          </p:cNvPr>
          <p:cNvSpPr txBox="1"/>
          <p:nvPr/>
        </p:nvSpPr>
        <p:spPr>
          <a:xfrm>
            <a:off x="2914347" y="4260740"/>
            <a:ext cx="1141416" cy="267487"/>
          </a:xfrm>
          <a:prstGeom prst="rect">
            <a:avLst/>
          </a:prstGeom>
        </p:spPr>
        <p:txBody>
          <a:bodyPr vert="horz" wrap="square" lIns="0" tIns="0" rIns="0" bIns="0" rtlCol="0" anchor="ctr" anchorCtr="0">
            <a:noAutofit/>
          </a:bodyPr>
          <a:lstStyle/>
          <a:p>
            <a:pPr algn="ctr"/>
            <a:r>
              <a:rPr lang="en-US" sz="1400" b="1" spc="0" dirty="0"/>
              <a:t>6.01% - 12%</a:t>
            </a:r>
          </a:p>
        </p:txBody>
      </p:sp>
      <p:sp>
        <p:nvSpPr>
          <p:cNvPr id="62" name="TextBox 61">
            <a:extLst>
              <a:ext uri="{FF2B5EF4-FFF2-40B4-BE49-F238E27FC236}">
                <a16:creationId xmlns:a16="http://schemas.microsoft.com/office/drawing/2014/main" id="{633CD004-1C59-4C81-8A71-72B00D5F178C}"/>
              </a:ext>
            </a:extLst>
          </p:cNvPr>
          <p:cNvSpPr txBox="1"/>
          <p:nvPr/>
        </p:nvSpPr>
        <p:spPr>
          <a:xfrm>
            <a:off x="4252312" y="4257427"/>
            <a:ext cx="1270426" cy="267487"/>
          </a:xfrm>
          <a:prstGeom prst="rect">
            <a:avLst/>
          </a:prstGeom>
        </p:spPr>
        <p:txBody>
          <a:bodyPr vert="horz" wrap="square" lIns="0" tIns="0" rIns="0" bIns="0" rtlCol="0" anchor="ctr" anchorCtr="0">
            <a:noAutofit/>
          </a:bodyPr>
          <a:lstStyle/>
          <a:p>
            <a:pPr algn="ctr"/>
            <a:r>
              <a:rPr lang="en-US" sz="1400" b="1" spc="0" dirty="0"/>
              <a:t>12.01% - 18%</a:t>
            </a:r>
          </a:p>
        </p:txBody>
      </p:sp>
      <p:sp>
        <p:nvSpPr>
          <p:cNvPr id="63" name="TextBox 62">
            <a:extLst>
              <a:ext uri="{FF2B5EF4-FFF2-40B4-BE49-F238E27FC236}">
                <a16:creationId xmlns:a16="http://schemas.microsoft.com/office/drawing/2014/main" id="{2414D0F7-4639-452E-A44D-6B171F0241F0}"/>
              </a:ext>
            </a:extLst>
          </p:cNvPr>
          <p:cNvSpPr txBox="1"/>
          <p:nvPr/>
        </p:nvSpPr>
        <p:spPr>
          <a:xfrm>
            <a:off x="5682225" y="4252354"/>
            <a:ext cx="1270426" cy="267487"/>
          </a:xfrm>
          <a:prstGeom prst="rect">
            <a:avLst/>
          </a:prstGeom>
        </p:spPr>
        <p:txBody>
          <a:bodyPr vert="horz" wrap="square" lIns="0" tIns="0" rIns="0" bIns="0" rtlCol="0" anchor="ctr" anchorCtr="0">
            <a:noAutofit/>
          </a:bodyPr>
          <a:lstStyle/>
          <a:p>
            <a:pPr algn="ctr"/>
            <a:r>
              <a:rPr lang="en-US" sz="1400" b="1" spc="0" dirty="0"/>
              <a:t>18.01% - 24%</a:t>
            </a:r>
          </a:p>
        </p:txBody>
      </p:sp>
      <p:sp>
        <p:nvSpPr>
          <p:cNvPr id="64" name="TextBox 63">
            <a:extLst>
              <a:ext uri="{FF2B5EF4-FFF2-40B4-BE49-F238E27FC236}">
                <a16:creationId xmlns:a16="http://schemas.microsoft.com/office/drawing/2014/main" id="{8058AFFC-FB49-40DF-984C-6A751E075D40}"/>
              </a:ext>
            </a:extLst>
          </p:cNvPr>
          <p:cNvSpPr txBox="1"/>
          <p:nvPr/>
        </p:nvSpPr>
        <p:spPr>
          <a:xfrm>
            <a:off x="7046706" y="4242055"/>
            <a:ext cx="1270426" cy="267487"/>
          </a:xfrm>
          <a:prstGeom prst="rect">
            <a:avLst/>
          </a:prstGeom>
        </p:spPr>
        <p:txBody>
          <a:bodyPr vert="horz" wrap="square" lIns="0" tIns="0" rIns="0" bIns="0" rtlCol="0" anchor="ctr" anchorCtr="0">
            <a:noAutofit/>
          </a:bodyPr>
          <a:lstStyle/>
          <a:p>
            <a:pPr algn="ctr"/>
            <a:r>
              <a:rPr lang="en-US" sz="1400" b="1" spc="0" dirty="0"/>
              <a:t>24.01%+</a:t>
            </a:r>
          </a:p>
        </p:txBody>
      </p:sp>
      <p:sp>
        <p:nvSpPr>
          <p:cNvPr id="66" name="TextBox 65">
            <a:extLst>
              <a:ext uri="{FF2B5EF4-FFF2-40B4-BE49-F238E27FC236}">
                <a16:creationId xmlns:a16="http://schemas.microsoft.com/office/drawing/2014/main" id="{4BD4143A-785F-49C2-B4D7-B74FB8922491}"/>
              </a:ext>
            </a:extLst>
          </p:cNvPr>
          <p:cNvSpPr txBox="1"/>
          <p:nvPr/>
        </p:nvSpPr>
        <p:spPr>
          <a:xfrm>
            <a:off x="693723" y="4699101"/>
            <a:ext cx="861322" cy="144080"/>
          </a:xfrm>
          <a:prstGeom prst="rect">
            <a:avLst/>
          </a:prstGeom>
        </p:spPr>
        <p:txBody>
          <a:bodyPr vert="horz" wrap="square" lIns="0" tIns="0" rIns="0" bIns="0" rtlCol="0" anchor="b" anchorCtr="0">
            <a:noAutofit/>
          </a:bodyPr>
          <a:lstStyle/>
          <a:p>
            <a:r>
              <a:rPr lang="en-US" sz="1400" spc="0" dirty="0">
                <a:latin typeface="+mj-lt"/>
              </a:rPr>
              <a:t>Years down</a:t>
            </a:r>
          </a:p>
        </p:txBody>
      </p:sp>
      <p:sp>
        <p:nvSpPr>
          <p:cNvPr id="74" name="TextBox 73">
            <a:extLst>
              <a:ext uri="{FF2B5EF4-FFF2-40B4-BE49-F238E27FC236}">
                <a16:creationId xmlns:a16="http://schemas.microsoft.com/office/drawing/2014/main" id="{13D479E6-4D40-4C2C-A9C4-5CE6C169E793}"/>
              </a:ext>
            </a:extLst>
          </p:cNvPr>
          <p:cNvSpPr txBox="1"/>
          <p:nvPr/>
        </p:nvSpPr>
        <p:spPr>
          <a:xfrm>
            <a:off x="1782608" y="3017339"/>
            <a:ext cx="709331" cy="1266442"/>
          </a:xfrm>
          <a:prstGeom prst="rect">
            <a:avLst/>
          </a:prstGeom>
        </p:spPr>
        <p:txBody>
          <a:bodyPr vert="horz" wrap="square" lIns="0" tIns="0" rIns="0" bIns="0" rtlCol="0" anchor="t" anchorCtr="0">
            <a:noAutofit/>
          </a:bodyPr>
          <a:lstStyle/>
          <a:p>
            <a:r>
              <a:rPr lang="en-US" sz="800" spc="0" dirty="0">
                <a:solidFill>
                  <a:schemeClr val="bg1"/>
                </a:solidFill>
                <a:latin typeface="+mj-lt"/>
              </a:rPr>
              <a:t>2015: +1.4%</a:t>
            </a:r>
          </a:p>
          <a:p>
            <a:r>
              <a:rPr lang="en-US" sz="800" dirty="0">
                <a:solidFill>
                  <a:schemeClr val="bg1"/>
                </a:solidFill>
                <a:latin typeface="+mj-lt"/>
              </a:rPr>
              <a:t>2011: +2.1%</a:t>
            </a:r>
          </a:p>
          <a:p>
            <a:r>
              <a:rPr lang="en-US" sz="800" spc="0" dirty="0">
                <a:solidFill>
                  <a:schemeClr val="bg1"/>
                </a:solidFill>
                <a:latin typeface="+mj-lt"/>
              </a:rPr>
              <a:t>2007: +5.5%</a:t>
            </a:r>
          </a:p>
          <a:p>
            <a:r>
              <a:rPr lang="en-US" sz="800" dirty="0">
                <a:solidFill>
                  <a:schemeClr val="bg1"/>
                </a:solidFill>
                <a:latin typeface="+mj-lt"/>
              </a:rPr>
              <a:t>2005: +4.9%</a:t>
            </a:r>
          </a:p>
          <a:p>
            <a:r>
              <a:rPr lang="en-US" sz="800" spc="0" dirty="0">
                <a:solidFill>
                  <a:schemeClr val="bg1"/>
                </a:solidFill>
                <a:latin typeface="+mj-lt"/>
              </a:rPr>
              <a:t>1994: +1.3%</a:t>
            </a:r>
          </a:p>
          <a:p>
            <a:r>
              <a:rPr lang="en-US" sz="800" dirty="0">
                <a:solidFill>
                  <a:schemeClr val="bg1"/>
                </a:solidFill>
                <a:latin typeface="+mj-lt"/>
              </a:rPr>
              <a:t>1987: +5.2%</a:t>
            </a:r>
          </a:p>
          <a:p>
            <a:r>
              <a:rPr lang="en-US" sz="800" spc="0" dirty="0">
                <a:solidFill>
                  <a:schemeClr val="bg1"/>
                </a:solidFill>
                <a:latin typeface="+mj-lt"/>
              </a:rPr>
              <a:t>1970: +3.9%</a:t>
            </a:r>
          </a:p>
          <a:p>
            <a:r>
              <a:rPr lang="en-US" sz="800" dirty="0">
                <a:solidFill>
                  <a:schemeClr val="bg1"/>
                </a:solidFill>
                <a:latin typeface="+mj-lt"/>
              </a:rPr>
              <a:t>1960: +0.5%</a:t>
            </a:r>
          </a:p>
          <a:p>
            <a:r>
              <a:rPr lang="en-US" sz="800" spc="0" dirty="0">
                <a:solidFill>
                  <a:schemeClr val="bg1"/>
                </a:solidFill>
                <a:latin typeface="+mj-lt"/>
              </a:rPr>
              <a:t>1948: +5.4%</a:t>
            </a:r>
          </a:p>
          <a:p>
            <a:r>
              <a:rPr lang="en-US" sz="800" dirty="0">
                <a:solidFill>
                  <a:schemeClr val="bg1"/>
                </a:solidFill>
                <a:latin typeface="+mj-lt"/>
              </a:rPr>
              <a:t>1947: +5.6%</a:t>
            </a:r>
            <a:endParaRPr lang="en-US" sz="800" spc="0" dirty="0">
              <a:solidFill>
                <a:schemeClr val="bg1"/>
              </a:solidFill>
              <a:latin typeface="+mj-lt"/>
            </a:endParaRPr>
          </a:p>
          <a:p>
            <a:endParaRPr lang="en-US" sz="1100" spc="0" dirty="0"/>
          </a:p>
        </p:txBody>
      </p:sp>
      <p:sp>
        <p:nvSpPr>
          <p:cNvPr id="75" name="TextBox 74">
            <a:extLst>
              <a:ext uri="{FF2B5EF4-FFF2-40B4-BE49-F238E27FC236}">
                <a16:creationId xmlns:a16="http://schemas.microsoft.com/office/drawing/2014/main" id="{FC4B6417-1540-420F-9313-ACE204C98204}"/>
              </a:ext>
            </a:extLst>
          </p:cNvPr>
          <p:cNvSpPr txBox="1"/>
          <p:nvPr/>
        </p:nvSpPr>
        <p:spPr>
          <a:xfrm>
            <a:off x="3173641" y="3143082"/>
            <a:ext cx="744583" cy="1185639"/>
          </a:xfrm>
          <a:prstGeom prst="rect">
            <a:avLst/>
          </a:prstGeom>
        </p:spPr>
        <p:txBody>
          <a:bodyPr vert="horz" wrap="square" lIns="0" tIns="0" rIns="0" bIns="0" rtlCol="0" anchor="t" anchorCtr="0">
            <a:noAutofit/>
          </a:bodyPr>
          <a:lstStyle/>
          <a:p>
            <a:r>
              <a:rPr lang="en-US" sz="800" spc="0" dirty="0">
                <a:solidFill>
                  <a:schemeClr val="bg1"/>
                </a:solidFill>
                <a:latin typeface="+mj-lt"/>
              </a:rPr>
              <a:t>2016: +12.0%</a:t>
            </a:r>
          </a:p>
          <a:p>
            <a:r>
              <a:rPr lang="en-US" sz="800" dirty="0">
                <a:solidFill>
                  <a:schemeClr val="bg1"/>
                </a:solidFill>
                <a:latin typeface="+mj-lt"/>
              </a:rPr>
              <a:t>2004: +10.9%</a:t>
            </a:r>
          </a:p>
          <a:p>
            <a:r>
              <a:rPr lang="en-US" sz="800" dirty="0">
                <a:solidFill>
                  <a:schemeClr val="bg1"/>
                </a:solidFill>
                <a:latin typeface="+mj-lt"/>
              </a:rPr>
              <a:t>1993</a:t>
            </a:r>
            <a:r>
              <a:rPr lang="en-US" sz="800" spc="0" dirty="0">
                <a:solidFill>
                  <a:schemeClr val="bg1"/>
                </a:solidFill>
                <a:latin typeface="+mj-lt"/>
              </a:rPr>
              <a:t>: +10.1%</a:t>
            </a:r>
          </a:p>
          <a:p>
            <a:r>
              <a:rPr lang="en-US" sz="800" dirty="0">
                <a:solidFill>
                  <a:schemeClr val="bg1"/>
                </a:solidFill>
                <a:latin typeface="+mj-lt"/>
              </a:rPr>
              <a:t>1992: +7.6%</a:t>
            </a:r>
          </a:p>
          <a:p>
            <a:r>
              <a:rPr lang="en-US" sz="800" spc="0" dirty="0">
                <a:solidFill>
                  <a:schemeClr val="bg1"/>
                </a:solidFill>
                <a:latin typeface="+mj-lt"/>
              </a:rPr>
              <a:t>1984: +6.2%</a:t>
            </a:r>
          </a:p>
          <a:p>
            <a:r>
              <a:rPr lang="en-US" sz="800" dirty="0">
                <a:solidFill>
                  <a:schemeClr val="bg1"/>
                </a:solidFill>
                <a:latin typeface="+mj-lt"/>
              </a:rPr>
              <a:t>1978: +6.5%</a:t>
            </a:r>
          </a:p>
          <a:p>
            <a:r>
              <a:rPr lang="en-US" sz="800" spc="0" dirty="0">
                <a:solidFill>
                  <a:schemeClr val="bg1"/>
                </a:solidFill>
                <a:latin typeface="+mj-lt"/>
              </a:rPr>
              <a:t>1968: +11.0%</a:t>
            </a:r>
          </a:p>
          <a:p>
            <a:r>
              <a:rPr lang="en-US" sz="800" dirty="0">
                <a:solidFill>
                  <a:schemeClr val="bg1"/>
                </a:solidFill>
                <a:latin typeface="+mj-lt"/>
              </a:rPr>
              <a:t>1959: +12.0%</a:t>
            </a:r>
          </a:p>
          <a:p>
            <a:r>
              <a:rPr lang="en-US" sz="800" spc="0" dirty="0">
                <a:solidFill>
                  <a:schemeClr val="bg1"/>
                </a:solidFill>
                <a:latin typeface="+mj-lt"/>
              </a:rPr>
              <a:t>1956: +6.5%</a:t>
            </a:r>
          </a:p>
        </p:txBody>
      </p:sp>
      <p:sp>
        <p:nvSpPr>
          <p:cNvPr id="76" name="TextBox 75">
            <a:extLst>
              <a:ext uri="{FF2B5EF4-FFF2-40B4-BE49-F238E27FC236}">
                <a16:creationId xmlns:a16="http://schemas.microsoft.com/office/drawing/2014/main" id="{CF5BA938-E1FF-48E5-9185-FAF4F8896E09}"/>
              </a:ext>
            </a:extLst>
          </p:cNvPr>
          <p:cNvSpPr txBox="1"/>
          <p:nvPr/>
        </p:nvSpPr>
        <p:spPr>
          <a:xfrm>
            <a:off x="7373999" y="4547025"/>
            <a:ext cx="668890" cy="468483"/>
          </a:xfrm>
          <a:prstGeom prst="rect">
            <a:avLst/>
          </a:prstGeom>
        </p:spPr>
        <p:txBody>
          <a:bodyPr vert="horz" wrap="square" lIns="0" tIns="0" rIns="0" bIns="0" rtlCol="0" anchor="t" anchorCtr="0">
            <a:noAutofit/>
          </a:bodyPr>
          <a:lstStyle/>
          <a:p>
            <a:r>
              <a:rPr lang="en-US" sz="800" spc="0" dirty="0">
                <a:solidFill>
                  <a:schemeClr val="bg1"/>
                </a:solidFill>
                <a:latin typeface="+mj-lt"/>
              </a:rPr>
              <a:t>2008: -37.0%</a:t>
            </a:r>
          </a:p>
          <a:p>
            <a:r>
              <a:rPr lang="en-US" sz="800" dirty="0">
                <a:solidFill>
                  <a:schemeClr val="bg1"/>
                </a:solidFill>
                <a:latin typeface="+mj-lt"/>
              </a:rPr>
              <a:t>1974: -26.3%</a:t>
            </a:r>
          </a:p>
          <a:p>
            <a:r>
              <a:rPr lang="en-US" sz="800" dirty="0">
                <a:solidFill>
                  <a:schemeClr val="bg1"/>
                </a:solidFill>
                <a:latin typeface="+mj-lt"/>
              </a:rPr>
              <a:t>1937: -34.7%</a:t>
            </a:r>
          </a:p>
          <a:p>
            <a:endParaRPr lang="en-US" sz="1200" spc="0" dirty="0">
              <a:latin typeface="+mj-lt"/>
            </a:endParaRPr>
          </a:p>
        </p:txBody>
      </p:sp>
      <p:sp>
        <p:nvSpPr>
          <p:cNvPr id="77" name="TextBox 76">
            <a:extLst>
              <a:ext uri="{FF2B5EF4-FFF2-40B4-BE49-F238E27FC236}">
                <a16:creationId xmlns:a16="http://schemas.microsoft.com/office/drawing/2014/main" id="{BD7163FD-6620-41F3-AA2B-308B061DF5D6}"/>
              </a:ext>
            </a:extLst>
          </p:cNvPr>
          <p:cNvSpPr txBox="1"/>
          <p:nvPr/>
        </p:nvSpPr>
        <p:spPr>
          <a:xfrm>
            <a:off x="4558170" y="3281714"/>
            <a:ext cx="744583" cy="1002807"/>
          </a:xfrm>
          <a:prstGeom prst="rect">
            <a:avLst/>
          </a:prstGeom>
        </p:spPr>
        <p:txBody>
          <a:bodyPr vert="horz" wrap="square" lIns="0" tIns="0" rIns="0" bIns="0" rtlCol="0" anchor="t" anchorCtr="0">
            <a:noAutofit/>
          </a:bodyPr>
          <a:lstStyle/>
          <a:p>
            <a:r>
              <a:rPr lang="en-US" sz="800" spc="0" dirty="0">
                <a:solidFill>
                  <a:schemeClr val="bg1"/>
                </a:solidFill>
                <a:latin typeface="+mj-lt"/>
              </a:rPr>
              <a:t>2014: +13.7%</a:t>
            </a:r>
          </a:p>
          <a:p>
            <a:r>
              <a:rPr lang="en-US" sz="800" dirty="0">
                <a:solidFill>
                  <a:schemeClr val="bg1"/>
                </a:solidFill>
                <a:latin typeface="+mj-lt"/>
              </a:rPr>
              <a:t>2012: +16.0%</a:t>
            </a:r>
          </a:p>
          <a:p>
            <a:r>
              <a:rPr lang="en-US" sz="800" spc="0" dirty="0">
                <a:solidFill>
                  <a:schemeClr val="bg1"/>
                </a:solidFill>
                <a:latin typeface="+mj-lt"/>
              </a:rPr>
              <a:t>2010: +15.1%</a:t>
            </a:r>
          </a:p>
          <a:p>
            <a:r>
              <a:rPr lang="en-US" sz="800" dirty="0">
                <a:solidFill>
                  <a:schemeClr val="bg1"/>
                </a:solidFill>
                <a:latin typeface="+mj-lt"/>
              </a:rPr>
              <a:t>2006: +15.8%</a:t>
            </a:r>
          </a:p>
          <a:p>
            <a:r>
              <a:rPr lang="en-US" sz="800" spc="0" dirty="0">
                <a:solidFill>
                  <a:schemeClr val="bg1"/>
                </a:solidFill>
                <a:latin typeface="+mj-lt"/>
              </a:rPr>
              <a:t>1988: +16.6%</a:t>
            </a:r>
          </a:p>
          <a:p>
            <a:r>
              <a:rPr lang="en-US" sz="800" dirty="0">
                <a:solidFill>
                  <a:schemeClr val="bg1"/>
                </a:solidFill>
                <a:latin typeface="+mj-lt"/>
              </a:rPr>
              <a:t>1971: +14.2%</a:t>
            </a:r>
          </a:p>
          <a:p>
            <a:r>
              <a:rPr lang="en-US" sz="800" spc="0" dirty="0">
                <a:solidFill>
                  <a:schemeClr val="bg1"/>
                </a:solidFill>
                <a:latin typeface="+mj-lt"/>
              </a:rPr>
              <a:t>1965: +12.5%</a:t>
            </a:r>
          </a:p>
          <a:p>
            <a:r>
              <a:rPr lang="en-US" sz="800" dirty="0">
                <a:solidFill>
                  <a:schemeClr val="bg1"/>
                </a:solidFill>
                <a:latin typeface="+mj-lt"/>
              </a:rPr>
              <a:t>1964: +16.4%</a:t>
            </a:r>
          </a:p>
          <a:p>
            <a:endParaRPr lang="en-US" sz="1200" spc="0" dirty="0">
              <a:latin typeface="+mj-lt"/>
            </a:endParaRPr>
          </a:p>
        </p:txBody>
      </p:sp>
      <p:sp>
        <p:nvSpPr>
          <p:cNvPr id="78" name="TextBox 77">
            <a:extLst>
              <a:ext uri="{FF2B5EF4-FFF2-40B4-BE49-F238E27FC236}">
                <a16:creationId xmlns:a16="http://schemas.microsoft.com/office/drawing/2014/main" id="{D55FA1B4-8A71-4AE6-A02C-40CEF1D6D625}"/>
              </a:ext>
            </a:extLst>
          </p:cNvPr>
          <p:cNvSpPr txBox="1"/>
          <p:nvPr/>
        </p:nvSpPr>
        <p:spPr>
          <a:xfrm>
            <a:off x="5910438" y="2299435"/>
            <a:ext cx="744583" cy="1969831"/>
          </a:xfrm>
          <a:prstGeom prst="rect">
            <a:avLst/>
          </a:prstGeom>
        </p:spPr>
        <p:txBody>
          <a:bodyPr vert="horz" wrap="square" lIns="0" tIns="0" rIns="0" bIns="0" rtlCol="0" anchor="t" anchorCtr="0">
            <a:noAutofit/>
          </a:bodyPr>
          <a:lstStyle/>
          <a:p>
            <a:pPr algn="ctr"/>
            <a:r>
              <a:rPr lang="en-US" sz="800" spc="0" dirty="0">
                <a:solidFill>
                  <a:schemeClr val="bg1"/>
                </a:solidFill>
                <a:latin typeface="+mj-lt"/>
              </a:rPr>
              <a:t>2017: +21.8%</a:t>
            </a:r>
          </a:p>
          <a:p>
            <a:pPr algn="ctr"/>
            <a:r>
              <a:rPr lang="en-US" sz="800" dirty="0">
                <a:solidFill>
                  <a:schemeClr val="bg1"/>
                </a:solidFill>
                <a:latin typeface="+mj-lt"/>
              </a:rPr>
              <a:t>1999: +21.0%</a:t>
            </a:r>
          </a:p>
          <a:p>
            <a:pPr algn="ctr"/>
            <a:r>
              <a:rPr lang="en-US" sz="800" dirty="0">
                <a:solidFill>
                  <a:schemeClr val="bg1"/>
                </a:solidFill>
                <a:latin typeface="+mj-lt"/>
              </a:rPr>
              <a:t>1996</a:t>
            </a:r>
            <a:r>
              <a:rPr lang="en-US" sz="800" spc="0" dirty="0">
                <a:solidFill>
                  <a:schemeClr val="bg1"/>
                </a:solidFill>
                <a:latin typeface="+mj-lt"/>
              </a:rPr>
              <a:t>: +23.0%</a:t>
            </a:r>
          </a:p>
          <a:p>
            <a:pPr algn="ctr"/>
            <a:r>
              <a:rPr lang="en-US" sz="800" dirty="0">
                <a:solidFill>
                  <a:schemeClr val="bg1"/>
                </a:solidFill>
                <a:latin typeface="+mj-lt"/>
              </a:rPr>
              <a:t>1986: +18.6%</a:t>
            </a:r>
          </a:p>
          <a:p>
            <a:pPr algn="ctr"/>
            <a:r>
              <a:rPr lang="en-US" sz="800" spc="0" dirty="0">
                <a:solidFill>
                  <a:schemeClr val="bg1"/>
                </a:solidFill>
                <a:latin typeface="+mj-lt"/>
              </a:rPr>
              <a:t>1983: +22.5%</a:t>
            </a:r>
          </a:p>
          <a:p>
            <a:pPr algn="ctr"/>
            <a:r>
              <a:rPr lang="en-US" sz="800" dirty="0">
                <a:solidFill>
                  <a:schemeClr val="bg1"/>
                </a:solidFill>
                <a:latin typeface="+mj-lt"/>
              </a:rPr>
              <a:t>1982: +21.5%</a:t>
            </a:r>
          </a:p>
          <a:p>
            <a:pPr algn="ctr"/>
            <a:r>
              <a:rPr lang="en-US" sz="800" spc="0" dirty="0">
                <a:solidFill>
                  <a:schemeClr val="bg1"/>
                </a:solidFill>
                <a:latin typeface="+mj-lt"/>
              </a:rPr>
              <a:t>1979: +18.4%</a:t>
            </a:r>
          </a:p>
          <a:p>
            <a:pPr algn="ctr"/>
            <a:r>
              <a:rPr lang="en-US" sz="800" dirty="0">
                <a:solidFill>
                  <a:schemeClr val="bg1"/>
                </a:solidFill>
                <a:latin typeface="+mj-lt"/>
              </a:rPr>
              <a:t>1976: +23.8%</a:t>
            </a:r>
          </a:p>
          <a:p>
            <a:pPr algn="ctr"/>
            <a:r>
              <a:rPr lang="en-US" sz="800" dirty="0">
                <a:solidFill>
                  <a:schemeClr val="bg1"/>
                </a:solidFill>
                <a:latin typeface="+mj-lt"/>
              </a:rPr>
              <a:t>1972: +19.0%</a:t>
            </a:r>
          </a:p>
          <a:p>
            <a:pPr algn="ctr"/>
            <a:r>
              <a:rPr lang="en-US" sz="800" dirty="0">
                <a:solidFill>
                  <a:schemeClr val="bg1"/>
                </a:solidFill>
                <a:latin typeface="+mj-lt"/>
              </a:rPr>
              <a:t>1967: +23.9%</a:t>
            </a:r>
          </a:p>
          <a:p>
            <a:pPr algn="ctr"/>
            <a:r>
              <a:rPr lang="en-US" sz="800" dirty="0">
                <a:solidFill>
                  <a:schemeClr val="bg1"/>
                </a:solidFill>
                <a:latin typeface="+mj-lt"/>
              </a:rPr>
              <a:t>1963: +22.8%</a:t>
            </a:r>
          </a:p>
          <a:p>
            <a:pPr algn="ctr"/>
            <a:r>
              <a:rPr lang="en-US" sz="800" dirty="0">
                <a:solidFill>
                  <a:schemeClr val="bg1"/>
                </a:solidFill>
                <a:latin typeface="+mj-lt"/>
              </a:rPr>
              <a:t>1952: +18.2%</a:t>
            </a:r>
          </a:p>
          <a:p>
            <a:pPr algn="ctr"/>
            <a:r>
              <a:rPr lang="en-US" sz="800" dirty="0">
                <a:solidFill>
                  <a:schemeClr val="bg1"/>
                </a:solidFill>
                <a:latin typeface="+mj-lt"/>
              </a:rPr>
              <a:t>1951: +24.0%</a:t>
            </a:r>
          </a:p>
          <a:p>
            <a:pPr algn="ctr"/>
            <a:r>
              <a:rPr lang="en-US" sz="800" dirty="0">
                <a:solidFill>
                  <a:schemeClr val="bg1"/>
                </a:solidFill>
                <a:latin typeface="+mj-lt"/>
              </a:rPr>
              <a:t>1949: +18.6%</a:t>
            </a:r>
          </a:p>
          <a:p>
            <a:pPr algn="ctr"/>
            <a:r>
              <a:rPr lang="en-US" sz="800" dirty="0">
                <a:solidFill>
                  <a:schemeClr val="bg1"/>
                </a:solidFill>
                <a:latin typeface="+mj-lt"/>
              </a:rPr>
              <a:t>1944: +19.5%</a:t>
            </a:r>
          </a:p>
          <a:p>
            <a:pPr algn="ctr"/>
            <a:r>
              <a:rPr lang="en-US" sz="800" dirty="0">
                <a:solidFill>
                  <a:schemeClr val="bg1"/>
                </a:solidFill>
                <a:latin typeface="+mj-lt"/>
              </a:rPr>
              <a:t>1942: +20.1%</a:t>
            </a:r>
          </a:p>
          <a:p>
            <a:pPr algn="ctr"/>
            <a:endParaRPr lang="en-US" sz="1200" dirty="0">
              <a:latin typeface="+mj-lt"/>
            </a:endParaRPr>
          </a:p>
          <a:p>
            <a:pPr algn="ctr"/>
            <a:endParaRPr lang="en-US" sz="1200" spc="0" dirty="0">
              <a:latin typeface="+mj-lt"/>
            </a:endParaRPr>
          </a:p>
        </p:txBody>
      </p:sp>
      <p:sp>
        <p:nvSpPr>
          <p:cNvPr id="79" name="TextBox 78">
            <a:extLst>
              <a:ext uri="{FF2B5EF4-FFF2-40B4-BE49-F238E27FC236}">
                <a16:creationId xmlns:a16="http://schemas.microsoft.com/office/drawing/2014/main" id="{D965D920-CF72-4B5A-A847-847D8FB9A305}"/>
              </a:ext>
            </a:extLst>
          </p:cNvPr>
          <p:cNvSpPr txBox="1"/>
          <p:nvPr/>
        </p:nvSpPr>
        <p:spPr>
          <a:xfrm>
            <a:off x="7367621" y="1796382"/>
            <a:ext cx="702151" cy="2536786"/>
          </a:xfrm>
          <a:prstGeom prst="rect">
            <a:avLst/>
          </a:prstGeom>
        </p:spPr>
        <p:txBody>
          <a:bodyPr vert="horz" wrap="square" lIns="0" tIns="0" rIns="0" bIns="0" rtlCol="0" anchor="t" anchorCtr="0">
            <a:noAutofit/>
          </a:bodyPr>
          <a:lstStyle/>
          <a:p>
            <a:r>
              <a:rPr lang="en-US" sz="800" spc="0" dirty="0">
                <a:solidFill>
                  <a:schemeClr val="bg1"/>
                </a:solidFill>
                <a:latin typeface="+mj-lt"/>
              </a:rPr>
              <a:t>2019: +31.5%</a:t>
            </a:r>
          </a:p>
          <a:p>
            <a:r>
              <a:rPr lang="en-US" sz="800" dirty="0">
                <a:solidFill>
                  <a:schemeClr val="bg1"/>
                </a:solidFill>
                <a:latin typeface="+mj-lt"/>
              </a:rPr>
              <a:t>2013: +32.4%</a:t>
            </a:r>
          </a:p>
          <a:p>
            <a:r>
              <a:rPr lang="en-US" sz="800" spc="0" dirty="0">
                <a:solidFill>
                  <a:schemeClr val="bg1"/>
                </a:solidFill>
                <a:latin typeface="+mj-lt"/>
              </a:rPr>
              <a:t>2009: +26.5%</a:t>
            </a:r>
          </a:p>
          <a:p>
            <a:r>
              <a:rPr lang="en-US" sz="800" dirty="0">
                <a:solidFill>
                  <a:schemeClr val="bg1"/>
                </a:solidFill>
                <a:latin typeface="+mj-lt"/>
              </a:rPr>
              <a:t>2003: +28.7%</a:t>
            </a:r>
          </a:p>
          <a:p>
            <a:r>
              <a:rPr lang="en-US" sz="800" spc="0" dirty="0">
                <a:solidFill>
                  <a:schemeClr val="bg1"/>
                </a:solidFill>
                <a:latin typeface="+mj-lt"/>
              </a:rPr>
              <a:t>1998: +28.6%</a:t>
            </a:r>
          </a:p>
          <a:p>
            <a:r>
              <a:rPr lang="en-US" sz="800" dirty="0">
                <a:solidFill>
                  <a:schemeClr val="bg1"/>
                </a:solidFill>
                <a:latin typeface="+mj-lt"/>
              </a:rPr>
              <a:t>1997: +33.4%</a:t>
            </a:r>
          </a:p>
          <a:p>
            <a:r>
              <a:rPr lang="en-US" sz="800" spc="0" dirty="0">
                <a:solidFill>
                  <a:schemeClr val="bg1"/>
                </a:solidFill>
                <a:latin typeface="+mj-lt"/>
              </a:rPr>
              <a:t>1995: +37.6%</a:t>
            </a:r>
          </a:p>
          <a:p>
            <a:r>
              <a:rPr lang="en-US" sz="800" dirty="0">
                <a:solidFill>
                  <a:schemeClr val="bg1"/>
                </a:solidFill>
                <a:latin typeface="+mj-lt"/>
              </a:rPr>
              <a:t>1991: +30.5%</a:t>
            </a:r>
          </a:p>
          <a:p>
            <a:r>
              <a:rPr lang="en-US" sz="800" dirty="0">
                <a:solidFill>
                  <a:schemeClr val="bg1"/>
                </a:solidFill>
                <a:latin typeface="+mj-lt"/>
              </a:rPr>
              <a:t>1989: +31.7%</a:t>
            </a:r>
          </a:p>
          <a:p>
            <a:r>
              <a:rPr lang="en-US" sz="800" dirty="0">
                <a:solidFill>
                  <a:schemeClr val="bg1"/>
                </a:solidFill>
                <a:latin typeface="+mj-lt"/>
              </a:rPr>
              <a:t>1985: +31.6%</a:t>
            </a:r>
          </a:p>
          <a:p>
            <a:r>
              <a:rPr lang="en-US" sz="800" dirty="0">
                <a:solidFill>
                  <a:schemeClr val="bg1"/>
                </a:solidFill>
                <a:latin typeface="+mj-lt"/>
              </a:rPr>
              <a:t>1980: +32.4%</a:t>
            </a:r>
          </a:p>
          <a:p>
            <a:r>
              <a:rPr lang="en-US" sz="800" dirty="0">
                <a:solidFill>
                  <a:schemeClr val="bg1"/>
                </a:solidFill>
                <a:latin typeface="+mj-lt"/>
              </a:rPr>
              <a:t>1975: +37.1%</a:t>
            </a:r>
          </a:p>
          <a:p>
            <a:r>
              <a:rPr lang="en-US" sz="800" dirty="0">
                <a:solidFill>
                  <a:schemeClr val="bg1"/>
                </a:solidFill>
                <a:latin typeface="+mj-lt"/>
              </a:rPr>
              <a:t>1961: +26.9%</a:t>
            </a:r>
          </a:p>
          <a:p>
            <a:r>
              <a:rPr lang="en-US" sz="800" dirty="0">
                <a:solidFill>
                  <a:schemeClr val="bg1"/>
                </a:solidFill>
                <a:latin typeface="+mj-lt"/>
              </a:rPr>
              <a:t>1958: +43.1%</a:t>
            </a:r>
          </a:p>
          <a:p>
            <a:r>
              <a:rPr lang="en-US" sz="800" dirty="0">
                <a:solidFill>
                  <a:schemeClr val="bg1"/>
                </a:solidFill>
                <a:latin typeface="+mj-lt"/>
              </a:rPr>
              <a:t>1955: +31.4%</a:t>
            </a:r>
          </a:p>
          <a:p>
            <a:r>
              <a:rPr lang="en-US" sz="800" dirty="0">
                <a:solidFill>
                  <a:schemeClr val="bg1"/>
                </a:solidFill>
                <a:latin typeface="+mj-lt"/>
              </a:rPr>
              <a:t>1954: +52.3%</a:t>
            </a:r>
          </a:p>
          <a:p>
            <a:r>
              <a:rPr lang="en-US" sz="800" dirty="0">
                <a:solidFill>
                  <a:schemeClr val="bg1"/>
                </a:solidFill>
                <a:latin typeface="+mj-lt"/>
              </a:rPr>
              <a:t>1950: +31.5%</a:t>
            </a:r>
          </a:p>
          <a:p>
            <a:r>
              <a:rPr lang="en-US" sz="800" dirty="0">
                <a:solidFill>
                  <a:schemeClr val="bg1"/>
                </a:solidFill>
                <a:latin typeface="+mj-lt"/>
              </a:rPr>
              <a:t>1945: +36.3%</a:t>
            </a:r>
          </a:p>
          <a:p>
            <a:r>
              <a:rPr lang="en-US" sz="800" dirty="0">
                <a:solidFill>
                  <a:schemeClr val="bg1"/>
                </a:solidFill>
                <a:latin typeface="+mj-lt"/>
              </a:rPr>
              <a:t>1943: +25.6%</a:t>
            </a:r>
          </a:p>
          <a:p>
            <a:r>
              <a:rPr lang="en-US" sz="800" dirty="0">
                <a:solidFill>
                  <a:schemeClr val="bg1"/>
                </a:solidFill>
                <a:latin typeface="+mj-lt"/>
              </a:rPr>
              <a:t>1938: +30.8%</a:t>
            </a:r>
          </a:p>
          <a:p>
            <a:endParaRPr lang="en-US" sz="1200" dirty="0">
              <a:latin typeface="+mj-lt"/>
            </a:endParaRPr>
          </a:p>
          <a:p>
            <a:endParaRPr lang="en-US" sz="1200" spc="0" dirty="0">
              <a:latin typeface="+mj-lt"/>
            </a:endParaRPr>
          </a:p>
        </p:txBody>
      </p:sp>
      <p:sp>
        <p:nvSpPr>
          <p:cNvPr id="80" name="TextBox 79">
            <a:extLst>
              <a:ext uri="{FF2B5EF4-FFF2-40B4-BE49-F238E27FC236}">
                <a16:creationId xmlns:a16="http://schemas.microsoft.com/office/drawing/2014/main" id="{F3F64AEF-FBB9-45DD-9406-11580ED5BB5C}"/>
              </a:ext>
            </a:extLst>
          </p:cNvPr>
          <p:cNvSpPr txBox="1"/>
          <p:nvPr/>
        </p:nvSpPr>
        <p:spPr>
          <a:xfrm>
            <a:off x="1808664" y="4532345"/>
            <a:ext cx="668889" cy="637000"/>
          </a:xfrm>
          <a:prstGeom prst="rect">
            <a:avLst/>
          </a:prstGeom>
        </p:spPr>
        <p:txBody>
          <a:bodyPr vert="horz" wrap="square" lIns="0" tIns="0" rIns="0" bIns="0" rtlCol="0" anchor="t" anchorCtr="0">
            <a:noAutofit/>
          </a:bodyPr>
          <a:lstStyle/>
          <a:p>
            <a:r>
              <a:rPr lang="en-US" sz="800" spc="0" dirty="0">
                <a:solidFill>
                  <a:schemeClr val="bg1"/>
                </a:solidFill>
                <a:latin typeface="+mj-lt"/>
              </a:rPr>
              <a:t>2018: -4.4%</a:t>
            </a:r>
          </a:p>
          <a:p>
            <a:r>
              <a:rPr lang="en-US" sz="800" dirty="0">
                <a:solidFill>
                  <a:schemeClr val="bg1"/>
                </a:solidFill>
                <a:latin typeface="+mj-lt"/>
              </a:rPr>
              <a:t>1990: -3.1%</a:t>
            </a:r>
          </a:p>
          <a:p>
            <a:r>
              <a:rPr lang="en-US" sz="800" dirty="0">
                <a:solidFill>
                  <a:schemeClr val="bg1"/>
                </a:solidFill>
                <a:latin typeface="+mj-lt"/>
              </a:rPr>
              <a:t>1981: -4.9%</a:t>
            </a:r>
          </a:p>
          <a:p>
            <a:r>
              <a:rPr lang="en-US" sz="800" dirty="0">
                <a:solidFill>
                  <a:schemeClr val="bg1"/>
                </a:solidFill>
                <a:latin typeface="+mj-lt"/>
              </a:rPr>
              <a:t>1953: -0.9%</a:t>
            </a:r>
          </a:p>
          <a:p>
            <a:r>
              <a:rPr lang="en-US" sz="800" dirty="0">
                <a:solidFill>
                  <a:schemeClr val="bg1"/>
                </a:solidFill>
                <a:latin typeface="+mj-lt"/>
              </a:rPr>
              <a:t>1939: -0.4%</a:t>
            </a:r>
          </a:p>
          <a:p>
            <a:endParaRPr lang="en-US" sz="1200" dirty="0">
              <a:latin typeface="+mj-lt"/>
            </a:endParaRPr>
          </a:p>
          <a:p>
            <a:endParaRPr lang="en-US" sz="1200" spc="0" dirty="0">
              <a:latin typeface="+mj-lt"/>
            </a:endParaRPr>
          </a:p>
        </p:txBody>
      </p:sp>
      <p:sp>
        <p:nvSpPr>
          <p:cNvPr id="81" name="TextBox 80">
            <a:extLst>
              <a:ext uri="{FF2B5EF4-FFF2-40B4-BE49-F238E27FC236}">
                <a16:creationId xmlns:a16="http://schemas.microsoft.com/office/drawing/2014/main" id="{F0B47AD1-5B1D-45B4-83AB-60B07B61CCB1}"/>
              </a:ext>
            </a:extLst>
          </p:cNvPr>
          <p:cNvSpPr txBox="1"/>
          <p:nvPr/>
        </p:nvSpPr>
        <p:spPr>
          <a:xfrm>
            <a:off x="5960350" y="4525069"/>
            <a:ext cx="668890" cy="144081"/>
          </a:xfrm>
          <a:prstGeom prst="rect">
            <a:avLst/>
          </a:prstGeom>
        </p:spPr>
        <p:txBody>
          <a:bodyPr vert="horz" wrap="square" lIns="0" tIns="0" rIns="0" bIns="0" rtlCol="0" anchor="t" anchorCtr="0">
            <a:noAutofit/>
          </a:bodyPr>
          <a:lstStyle/>
          <a:p>
            <a:r>
              <a:rPr lang="en-US" sz="800" spc="0" dirty="0">
                <a:solidFill>
                  <a:schemeClr val="bg1"/>
                </a:solidFill>
                <a:latin typeface="+mj-lt"/>
              </a:rPr>
              <a:t>2002: -22.1%</a:t>
            </a:r>
            <a:endParaRPr lang="en-US" sz="800" dirty="0">
              <a:solidFill>
                <a:schemeClr val="bg1"/>
              </a:solidFill>
              <a:latin typeface="+mj-lt"/>
            </a:endParaRPr>
          </a:p>
          <a:p>
            <a:endParaRPr lang="en-US" sz="1200" spc="0" dirty="0">
              <a:latin typeface="+mj-lt"/>
            </a:endParaRPr>
          </a:p>
        </p:txBody>
      </p:sp>
      <p:sp>
        <p:nvSpPr>
          <p:cNvPr id="82" name="TextBox 81">
            <a:extLst>
              <a:ext uri="{FF2B5EF4-FFF2-40B4-BE49-F238E27FC236}">
                <a16:creationId xmlns:a16="http://schemas.microsoft.com/office/drawing/2014/main" id="{B2324C1F-67F7-4998-AC12-A0324026EBE6}"/>
              </a:ext>
            </a:extLst>
          </p:cNvPr>
          <p:cNvSpPr txBox="1"/>
          <p:nvPr/>
        </p:nvSpPr>
        <p:spPr>
          <a:xfrm>
            <a:off x="4571998" y="4527580"/>
            <a:ext cx="668890" cy="144081"/>
          </a:xfrm>
          <a:prstGeom prst="rect">
            <a:avLst/>
          </a:prstGeom>
        </p:spPr>
        <p:txBody>
          <a:bodyPr vert="horz" wrap="square" lIns="0" tIns="0" rIns="0" bIns="0" rtlCol="0" anchor="t" anchorCtr="0">
            <a:noAutofit/>
          </a:bodyPr>
          <a:lstStyle/>
          <a:p>
            <a:r>
              <a:rPr lang="en-US" sz="800" dirty="0">
                <a:solidFill>
                  <a:schemeClr val="bg1"/>
                </a:solidFill>
                <a:latin typeface="+mj-lt"/>
              </a:rPr>
              <a:t>1973</a:t>
            </a:r>
            <a:r>
              <a:rPr lang="en-US" sz="800" spc="0" dirty="0">
                <a:solidFill>
                  <a:schemeClr val="bg1"/>
                </a:solidFill>
                <a:latin typeface="+mj-lt"/>
              </a:rPr>
              <a:t>: -14.7%</a:t>
            </a:r>
            <a:endParaRPr lang="en-US" sz="800" dirty="0">
              <a:solidFill>
                <a:schemeClr val="bg1"/>
              </a:solidFill>
              <a:latin typeface="+mj-lt"/>
            </a:endParaRPr>
          </a:p>
          <a:p>
            <a:endParaRPr lang="en-US" sz="1200" spc="0" dirty="0">
              <a:latin typeface="+mj-lt"/>
            </a:endParaRPr>
          </a:p>
        </p:txBody>
      </p:sp>
      <p:sp>
        <p:nvSpPr>
          <p:cNvPr id="83" name="TextBox 82">
            <a:extLst>
              <a:ext uri="{FF2B5EF4-FFF2-40B4-BE49-F238E27FC236}">
                <a16:creationId xmlns:a16="http://schemas.microsoft.com/office/drawing/2014/main" id="{5FE52A47-6F71-4DFD-BE8C-E868540C6989}"/>
              </a:ext>
            </a:extLst>
          </p:cNvPr>
          <p:cNvSpPr txBox="1"/>
          <p:nvPr/>
        </p:nvSpPr>
        <p:spPr>
          <a:xfrm>
            <a:off x="385697" y="6149727"/>
            <a:ext cx="7951374" cy="235707"/>
          </a:xfrm>
          <a:prstGeom prst="rect">
            <a:avLst/>
          </a:prstGeom>
        </p:spPr>
        <p:txBody>
          <a:bodyPr vert="horz" wrap="square" lIns="0" tIns="0" rIns="0" bIns="0" rtlCol="0" anchor="b" anchorCtr="0">
            <a:noAutofit/>
          </a:bodyPr>
          <a:lstStyle/>
          <a:p>
            <a:r>
              <a:rPr lang="en-US" sz="900" spc="0" dirty="0">
                <a:solidFill>
                  <a:schemeClr val="accent4">
                    <a:lumMod val="25000"/>
                  </a:schemeClr>
                </a:solidFill>
              </a:rPr>
              <a:t>Source: Legg Mason. Each calendar year listed in chart reflects average annual performance from December 31 of prior year to December 31 of listed year. </a:t>
            </a:r>
          </a:p>
        </p:txBody>
      </p:sp>
      <p:sp>
        <p:nvSpPr>
          <p:cNvPr id="84" name="Slide Number Placeholder 3">
            <a:extLst>
              <a:ext uri="{FF2B5EF4-FFF2-40B4-BE49-F238E27FC236}">
                <a16:creationId xmlns:a16="http://schemas.microsoft.com/office/drawing/2014/main" id="{3ED03AC9-4B92-481E-BCB4-F768E6096EEC}"/>
              </a:ext>
            </a:extLst>
          </p:cNvPr>
          <p:cNvSpPr txBox="1">
            <a:spLocks/>
          </p:cNvSpPr>
          <p:nvPr/>
        </p:nvSpPr>
        <p:spPr>
          <a:xfrm>
            <a:off x="8801975" y="6199095"/>
            <a:ext cx="436154" cy="672351"/>
          </a:xfrm>
          <a:prstGeom prst="rect">
            <a:avLst/>
          </a:prstGeom>
        </p:spPr>
        <p:txBody>
          <a:bodyPr vert="horz" lIns="0" tIns="0" rIns="0" bIns="0" rtlCol="0" anchor="ctr"/>
          <a:lstStyle>
            <a:defPPr>
              <a:defRPr lang="en-US"/>
            </a:defPPr>
            <a:lvl1pPr marL="0" algn="l" defTabSz="457200" rtl="0" eaLnBrk="1" latinLnBrk="0" hangingPunct="1">
              <a:defRPr sz="900" b="0" i="0" kern="1200">
                <a:solidFill>
                  <a:schemeClr val="accent4">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44E63-09F9-914E-B731-EB7D262F5FD2}" type="slidenum">
              <a:rPr lang="en-US" smtClean="0"/>
              <a:pPr/>
              <a:t>22</a:t>
            </a:fld>
            <a:endParaRPr lang="en-US" dirty="0"/>
          </a:p>
        </p:txBody>
      </p:sp>
      <p:sp>
        <p:nvSpPr>
          <p:cNvPr id="69" name="TextBox 68">
            <a:extLst>
              <a:ext uri="{FF2B5EF4-FFF2-40B4-BE49-F238E27FC236}">
                <a16:creationId xmlns:a16="http://schemas.microsoft.com/office/drawing/2014/main" id="{7F084759-9F87-4243-AEB9-5B909DF08465}"/>
              </a:ext>
            </a:extLst>
          </p:cNvPr>
          <p:cNvSpPr txBox="1"/>
          <p:nvPr/>
        </p:nvSpPr>
        <p:spPr>
          <a:xfrm>
            <a:off x="7391400" y="6642556"/>
            <a:ext cx="910251" cy="215444"/>
          </a:xfrm>
          <a:prstGeom prst="rect">
            <a:avLst/>
          </a:prstGeom>
          <a:noFill/>
        </p:spPr>
        <p:txBody>
          <a:bodyPr wrap="square" rtlCol="0">
            <a:spAutoFit/>
          </a:bodyPr>
          <a:lstStyle/>
          <a:p>
            <a:pPr algn="r"/>
            <a:r>
              <a:rPr lang="en-US" sz="800" dirty="0">
                <a:solidFill>
                  <a:schemeClr val="accent4">
                    <a:lumMod val="25000"/>
                  </a:schemeClr>
                </a:solidFill>
                <a:latin typeface="Arial Narrow" pitchFamily="34" charset="0"/>
              </a:rPr>
              <a:t>SL 00157 12/2020</a:t>
            </a:r>
          </a:p>
        </p:txBody>
      </p:sp>
    </p:spTree>
    <p:extLst>
      <p:ext uri="{BB962C8B-B14F-4D97-AF65-F5344CB8AC3E}">
        <p14:creationId xmlns:p14="http://schemas.microsoft.com/office/powerpoint/2010/main" val="3880723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65760" y="1125499"/>
            <a:ext cx="8229600" cy="914400"/>
          </a:xfrm>
        </p:spPr>
        <p:txBody>
          <a:bodyPr>
            <a:normAutofit/>
          </a:bodyPr>
          <a:lstStyle/>
          <a:p>
            <a:pPr lvl="1">
              <a:spcBef>
                <a:spcPts val="600"/>
              </a:spcBef>
            </a:pPr>
            <a:r>
              <a:rPr lang="en-US" sz="1800" dirty="0">
                <a:solidFill>
                  <a:schemeClr val="tx1"/>
                </a:solidFill>
                <a:latin typeface="+mj-lt"/>
              </a:rPr>
              <a:t>Creates an increased  income demand for the remainder of a retiree’s life.</a:t>
            </a:r>
          </a:p>
          <a:p>
            <a:pPr lvl="1">
              <a:spcBef>
                <a:spcPts val="600"/>
              </a:spcBef>
            </a:pPr>
            <a:r>
              <a:rPr lang="en-US" sz="1800" dirty="0">
                <a:solidFill>
                  <a:schemeClr val="tx1"/>
                </a:solidFill>
                <a:latin typeface="+mj-lt"/>
              </a:rPr>
              <a:t>Can be most damaging in later years of retirement </a:t>
            </a:r>
          </a:p>
          <a:p>
            <a:pPr lvl="1">
              <a:spcBef>
                <a:spcPts val="600"/>
              </a:spcBef>
            </a:pPr>
            <a:r>
              <a:rPr lang="en-US" sz="1800" dirty="0">
                <a:solidFill>
                  <a:schemeClr val="tx1"/>
                </a:solidFill>
                <a:latin typeface="+mj-lt"/>
              </a:rPr>
              <a:t>Average Annual Increase since 1982:</a:t>
            </a:r>
          </a:p>
        </p:txBody>
      </p:sp>
      <p:sp>
        <p:nvSpPr>
          <p:cNvPr id="3" name="Title 2"/>
          <p:cNvSpPr>
            <a:spLocks noGrp="1"/>
          </p:cNvSpPr>
          <p:nvPr>
            <p:ph type="title"/>
          </p:nvPr>
        </p:nvSpPr>
        <p:spPr/>
        <p:txBody>
          <a:bodyPr anchor="ctr"/>
          <a:lstStyle/>
          <a:p>
            <a:r>
              <a:rPr lang="en-US" dirty="0"/>
              <a:t>5. Inflation Risks</a:t>
            </a:r>
          </a:p>
        </p:txBody>
      </p:sp>
      <p:sp>
        <p:nvSpPr>
          <p:cNvPr id="11" name="Right Triangle 10"/>
          <p:cNvSpPr/>
          <p:nvPr/>
        </p:nvSpPr>
        <p:spPr>
          <a:xfrm flipH="1">
            <a:off x="152400" y="1494709"/>
            <a:ext cx="8534400" cy="3320901"/>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9128" y="3131403"/>
            <a:ext cx="2133600" cy="1676400"/>
          </a:xfrm>
          <a:prstGeom prst="roundRect">
            <a:avLst>
              <a:gd name="adj" fmla="val 4616"/>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60000"/>
                    <a:lumOff val="40000"/>
                  </a:schemeClr>
                </a:solidFill>
                <a:latin typeface="PrudentialModern Cond" pitchFamily="2" charset="0"/>
              </a:rPr>
              <a:t>2.57%</a:t>
            </a:r>
          </a:p>
        </p:txBody>
      </p:sp>
      <p:sp>
        <p:nvSpPr>
          <p:cNvPr id="14" name="Rectangle 13"/>
          <p:cNvSpPr/>
          <p:nvPr/>
        </p:nvSpPr>
        <p:spPr>
          <a:xfrm>
            <a:off x="1480088" y="4807803"/>
            <a:ext cx="511679" cy="400110"/>
          </a:xfrm>
          <a:prstGeom prst="rect">
            <a:avLst/>
          </a:prstGeom>
        </p:spPr>
        <p:txBody>
          <a:bodyPr wrap="none">
            <a:spAutoFit/>
          </a:bodyPr>
          <a:lstStyle/>
          <a:p>
            <a:pPr algn="ctr"/>
            <a:r>
              <a:rPr lang="en-US" sz="2000" b="1" dirty="0">
                <a:latin typeface="PrudentialModern Cond" pitchFamily="2" charset="0"/>
              </a:rPr>
              <a:t>CPI</a:t>
            </a:r>
          </a:p>
        </p:txBody>
      </p:sp>
      <p:sp>
        <p:nvSpPr>
          <p:cNvPr id="15" name="Rounded Rectangle 14"/>
          <p:cNvSpPr/>
          <p:nvPr/>
        </p:nvSpPr>
        <p:spPr>
          <a:xfrm>
            <a:off x="3467100" y="2979003"/>
            <a:ext cx="2133600" cy="1828800"/>
          </a:xfrm>
          <a:prstGeom prst="roundRect">
            <a:avLst>
              <a:gd name="adj" fmla="val 5397"/>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60000"/>
                    <a:lumOff val="40000"/>
                  </a:schemeClr>
                </a:solidFill>
                <a:latin typeface="PrudentialModern Cond" pitchFamily="2" charset="0"/>
              </a:rPr>
              <a:t>2.82% </a:t>
            </a:r>
          </a:p>
        </p:txBody>
      </p:sp>
      <p:sp>
        <p:nvSpPr>
          <p:cNvPr id="16" name="Rectangle 15"/>
          <p:cNvSpPr/>
          <p:nvPr/>
        </p:nvSpPr>
        <p:spPr>
          <a:xfrm>
            <a:off x="3914981" y="4884003"/>
            <a:ext cx="1237839" cy="400110"/>
          </a:xfrm>
          <a:prstGeom prst="rect">
            <a:avLst/>
          </a:prstGeom>
        </p:spPr>
        <p:txBody>
          <a:bodyPr wrap="none">
            <a:spAutoFit/>
          </a:bodyPr>
          <a:lstStyle/>
          <a:p>
            <a:pPr algn="ctr"/>
            <a:r>
              <a:rPr lang="en-US" sz="2000" b="1" dirty="0">
                <a:latin typeface="PrudentialModern Cond" pitchFamily="2" charset="0"/>
              </a:rPr>
              <a:t>CPI-Elderly</a:t>
            </a:r>
          </a:p>
        </p:txBody>
      </p:sp>
      <p:sp>
        <p:nvSpPr>
          <p:cNvPr id="17" name="Rounded Rectangle 16"/>
          <p:cNvSpPr/>
          <p:nvPr/>
        </p:nvSpPr>
        <p:spPr>
          <a:xfrm>
            <a:off x="6265072" y="1866846"/>
            <a:ext cx="2133600" cy="2944368"/>
          </a:xfrm>
          <a:prstGeom prst="roundRect">
            <a:avLst>
              <a:gd name="adj" fmla="val 4707"/>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60000"/>
                    <a:lumOff val="40000"/>
                  </a:schemeClr>
                </a:solidFill>
                <a:latin typeface="PrudentialModern Cond" pitchFamily="2" charset="0"/>
              </a:rPr>
              <a:t>4.59% </a:t>
            </a:r>
          </a:p>
        </p:txBody>
      </p:sp>
      <p:sp>
        <p:nvSpPr>
          <p:cNvPr id="18" name="Rectangle 17"/>
          <p:cNvSpPr/>
          <p:nvPr/>
        </p:nvSpPr>
        <p:spPr>
          <a:xfrm>
            <a:off x="6727379" y="4884003"/>
            <a:ext cx="1208985" cy="400110"/>
          </a:xfrm>
          <a:prstGeom prst="rect">
            <a:avLst/>
          </a:prstGeom>
        </p:spPr>
        <p:txBody>
          <a:bodyPr wrap="none">
            <a:spAutoFit/>
          </a:bodyPr>
          <a:lstStyle/>
          <a:p>
            <a:pPr algn="ctr"/>
            <a:r>
              <a:rPr lang="en-US" sz="2000" b="1" dirty="0">
                <a:latin typeface="PrudentialModern Cond" pitchFamily="2" charset="0"/>
              </a:rPr>
              <a:t>Healthcare</a:t>
            </a:r>
          </a:p>
        </p:txBody>
      </p:sp>
      <p:sp>
        <p:nvSpPr>
          <p:cNvPr id="19" name="Rectangle 18"/>
          <p:cNvSpPr/>
          <p:nvPr/>
        </p:nvSpPr>
        <p:spPr>
          <a:xfrm>
            <a:off x="228600" y="5620055"/>
            <a:ext cx="8915400" cy="553998"/>
          </a:xfrm>
          <a:prstGeom prst="rect">
            <a:avLst/>
          </a:prstGeom>
        </p:spPr>
        <p:txBody>
          <a:bodyPr wrap="square">
            <a:spAutoFit/>
          </a:bodyPr>
          <a:lstStyle/>
          <a:p>
            <a:r>
              <a:rPr lang="en-US" sz="1000" dirty="0">
                <a:solidFill>
                  <a:schemeClr val="accent4">
                    <a:lumMod val="25000"/>
                  </a:schemeClr>
                </a:solidFill>
                <a:latin typeface="PrudentialModern Med Cond" pitchFamily="2" charset="0"/>
              </a:rPr>
              <a:t>1. Source: US BLS; based on CPI-W from 12/1982 through 12/2019; http://data.bls.gov/timeseries/CWUR0000SA0?output_view=pct_1mth</a:t>
            </a:r>
          </a:p>
          <a:p>
            <a:r>
              <a:rPr lang="en-US" sz="1000" dirty="0">
                <a:solidFill>
                  <a:schemeClr val="accent4">
                    <a:lumMod val="25000"/>
                  </a:schemeClr>
                </a:solidFill>
                <a:latin typeface="PrudentialModern Med Cond" pitchFamily="2" charset="0"/>
              </a:rPr>
              <a:t>2. Source: US BLS; CPI-E is an experimental index, public and unpublished data; 12/1982 through 12/2019</a:t>
            </a:r>
          </a:p>
          <a:p>
            <a:r>
              <a:rPr lang="en-US" sz="1000" dirty="0">
                <a:solidFill>
                  <a:schemeClr val="accent4">
                    <a:lumMod val="25000"/>
                  </a:schemeClr>
                </a:solidFill>
                <a:latin typeface="PrudentialModern Med Cond" pitchFamily="2" charset="0"/>
              </a:rPr>
              <a:t>3. Source: US BLS; based on Medical Care index from 12/1982 through 12/2019: http://data.bls.gov/timeseries/CUUR0000SAM?output_view=pct_1mth</a:t>
            </a:r>
          </a:p>
        </p:txBody>
      </p:sp>
      <p:sp>
        <p:nvSpPr>
          <p:cNvPr id="13" name="TextBox 12"/>
          <p:cNvSpPr txBox="1"/>
          <p:nvPr/>
        </p:nvSpPr>
        <p:spPr>
          <a:xfrm>
            <a:off x="7391400" y="6642556"/>
            <a:ext cx="1143000" cy="215444"/>
          </a:xfrm>
          <a:prstGeom prst="rect">
            <a:avLst/>
          </a:prstGeom>
          <a:noFill/>
        </p:spPr>
        <p:txBody>
          <a:bodyPr wrap="square" rtlCol="0">
            <a:spAutoFit/>
          </a:bodyPr>
          <a:lstStyle/>
          <a:p>
            <a:r>
              <a:rPr lang="en-US" sz="800" dirty="0">
                <a:solidFill>
                  <a:schemeClr val="accent4">
                    <a:lumMod val="25000"/>
                  </a:schemeClr>
                </a:solidFill>
                <a:latin typeface="Arial Narrow" pitchFamily="34" charset="0"/>
              </a:rPr>
              <a:t>SL 0091 01/2020</a:t>
            </a:r>
          </a:p>
        </p:txBody>
      </p:sp>
      <p:sp>
        <p:nvSpPr>
          <p:cNvPr id="4" name="Slide Number Placeholder 3">
            <a:extLst>
              <a:ext uri="{FF2B5EF4-FFF2-40B4-BE49-F238E27FC236}">
                <a16:creationId xmlns:a16="http://schemas.microsoft.com/office/drawing/2014/main" id="{D315071E-6E62-47B5-A215-4870B1B97E41}"/>
              </a:ext>
            </a:extLst>
          </p:cNvPr>
          <p:cNvSpPr>
            <a:spLocks noGrp="1"/>
          </p:cNvSpPr>
          <p:nvPr>
            <p:ph type="sldNum" sz="quarter" idx="11"/>
          </p:nvPr>
        </p:nvSpPr>
        <p:spPr/>
        <p:txBody>
          <a:bodyPr/>
          <a:lstStyle/>
          <a:p>
            <a:fld id="{BB544E63-09F9-914E-B731-EB7D262F5FD2}"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6"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600" y="1486712"/>
            <a:ext cx="7840496" cy="492443"/>
          </a:xfrm>
          <a:prstGeom prst="rect">
            <a:avLst/>
          </a:prstGeom>
        </p:spPr>
        <p:txBody>
          <a:bodyPr wrap="square">
            <a:spAutoFit/>
          </a:bodyPr>
          <a:lstStyle/>
          <a:p>
            <a:r>
              <a:rPr lang="en-US" sz="2600" dirty="0">
                <a:solidFill>
                  <a:schemeClr val="tx2"/>
                </a:solidFill>
                <a:latin typeface="PrudentialModern SemCond" pitchFamily="2" charset="0"/>
              </a:rPr>
              <a:t>Expected life span of individuals and couples age 65*</a:t>
            </a:r>
          </a:p>
        </p:txBody>
      </p:sp>
      <p:sp>
        <p:nvSpPr>
          <p:cNvPr id="7" name="Round Single Corner Rectangle 6"/>
          <p:cNvSpPr/>
          <p:nvPr/>
        </p:nvSpPr>
        <p:spPr>
          <a:xfrm>
            <a:off x="552856" y="2611188"/>
            <a:ext cx="2560320" cy="548640"/>
          </a:xfrm>
          <a:prstGeom prst="round1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cap="all" dirty="0">
                <a:effectLst>
                  <a:outerShdw blurRad="38100" dist="38100" dir="2700000" algn="tl">
                    <a:srgbClr val="000000">
                      <a:alpha val="43137"/>
                    </a:srgbClr>
                  </a:outerShdw>
                </a:effectLst>
                <a:latin typeface="PrudentialModern Cond" pitchFamily="2" charset="0"/>
              </a:rPr>
              <a:t> Men                  </a:t>
            </a:r>
            <a:r>
              <a:rPr lang="en-US" sz="2400" dirty="0">
                <a:effectLst>
                  <a:outerShdw blurRad="38100" dist="38100" dir="2700000" algn="tl">
                    <a:srgbClr val="000000">
                      <a:alpha val="43137"/>
                    </a:srgbClr>
                  </a:outerShdw>
                </a:effectLst>
                <a:latin typeface="PrudentialModern Cond" pitchFamily="2" charset="0"/>
              </a:rPr>
              <a:t> 88</a:t>
            </a:r>
          </a:p>
        </p:txBody>
      </p:sp>
      <p:sp>
        <p:nvSpPr>
          <p:cNvPr id="8" name="Round Single Corner Rectangle 7"/>
          <p:cNvSpPr/>
          <p:nvPr/>
        </p:nvSpPr>
        <p:spPr>
          <a:xfrm>
            <a:off x="552856" y="3279156"/>
            <a:ext cx="2743200" cy="548640"/>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cap="all" dirty="0">
                <a:effectLst>
                  <a:outerShdw blurRad="38100" dist="38100" dir="2700000" algn="tl">
                    <a:srgbClr val="000000">
                      <a:alpha val="43137"/>
                    </a:srgbClr>
                  </a:outerShdw>
                </a:effectLst>
                <a:latin typeface="PrudentialModern Cond" pitchFamily="2" charset="0"/>
              </a:rPr>
              <a:t> Women</a:t>
            </a:r>
            <a:r>
              <a:rPr lang="en-US" sz="2400" dirty="0">
                <a:effectLst>
                  <a:outerShdw blurRad="38100" dist="38100" dir="2700000" algn="tl">
                    <a:srgbClr val="000000">
                      <a:alpha val="43137"/>
                    </a:srgbClr>
                  </a:outerShdw>
                </a:effectLst>
                <a:latin typeface="PrudentialModern Cond" pitchFamily="2" charset="0"/>
              </a:rPr>
              <a:t>               90</a:t>
            </a:r>
          </a:p>
        </p:txBody>
      </p:sp>
      <p:sp>
        <p:nvSpPr>
          <p:cNvPr id="9" name="Round Single Corner Rectangle 8"/>
          <p:cNvSpPr/>
          <p:nvPr/>
        </p:nvSpPr>
        <p:spPr>
          <a:xfrm>
            <a:off x="552856" y="3937396"/>
            <a:ext cx="3291840" cy="548640"/>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all" dirty="0">
                <a:effectLst>
                  <a:outerShdw blurRad="38100" dist="38100" dir="2700000" algn="tl">
                    <a:srgbClr val="000000">
                      <a:alpha val="43137"/>
                    </a:srgbClr>
                  </a:outerShdw>
                </a:effectLst>
                <a:latin typeface="PrudentialModern Cond" pitchFamily="2" charset="0"/>
              </a:rPr>
              <a:t>Couples</a:t>
            </a:r>
            <a:r>
              <a:rPr lang="en-US" sz="2000" dirty="0">
                <a:effectLst>
                  <a:outerShdw blurRad="38100" dist="38100" dir="2700000" algn="tl">
                    <a:srgbClr val="000000">
                      <a:alpha val="43137"/>
                    </a:srgbClr>
                  </a:outerShdw>
                </a:effectLst>
                <a:latin typeface="PrudentialModern Cond" pitchFamily="2" charset="0"/>
              </a:rPr>
              <a:t> </a:t>
            </a:r>
            <a:r>
              <a:rPr lang="en-US" sz="1600" b="0" dirty="0">
                <a:effectLst>
                  <a:outerShdw blurRad="38100" dist="38100" dir="2700000" algn="tl">
                    <a:srgbClr val="000000">
                      <a:alpha val="43137"/>
                    </a:srgbClr>
                  </a:outerShdw>
                </a:effectLst>
                <a:latin typeface="PrudentialModern Cond" pitchFamily="2" charset="0"/>
              </a:rPr>
              <a:t>(Surviving spouse) </a:t>
            </a:r>
            <a:r>
              <a:rPr lang="en-US" sz="2400" dirty="0">
                <a:effectLst>
                  <a:outerShdw blurRad="38100" dist="38100" dir="2700000" algn="tl">
                    <a:srgbClr val="000000">
                      <a:alpha val="43137"/>
                    </a:srgbClr>
                  </a:outerShdw>
                </a:effectLst>
                <a:latin typeface="PrudentialModern Cond" pitchFamily="2" charset="0"/>
              </a:rPr>
              <a:t>93</a:t>
            </a:r>
          </a:p>
        </p:txBody>
      </p:sp>
      <p:sp>
        <p:nvSpPr>
          <p:cNvPr id="10" name="Round Single Corner Rectangle 9"/>
          <p:cNvSpPr/>
          <p:nvPr/>
        </p:nvSpPr>
        <p:spPr>
          <a:xfrm>
            <a:off x="5257800" y="2611188"/>
            <a:ext cx="2560320" cy="548640"/>
          </a:xfrm>
          <a:prstGeom prst="round1Rect">
            <a:avLst/>
          </a:prstGeom>
          <a:solidFill>
            <a:srgbClr val="51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all" dirty="0">
                <a:effectLst>
                  <a:outerShdw blurRad="38100" dist="38100" dir="2700000" algn="tl">
                    <a:srgbClr val="000000">
                      <a:alpha val="43137"/>
                    </a:srgbClr>
                  </a:outerShdw>
                </a:effectLst>
                <a:latin typeface="PrudentialModern Cond" pitchFamily="2" charset="0"/>
              </a:rPr>
              <a:t>Men</a:t>
            </a:r>
            <a:r>
              <a:rPr lang="en-US" sz="2400" dirty="0">
                <a:effectLst>
                  <a:outerShdw blurRad="38100" dist="38100" dir="2700000" algn="tl">
                    <a:srgbClr val="000000">
                      <a:alpha val="43137"/>
                    </a:srgbClr>
                  </a:outerShdw>
                </a:effectLst>
                <a:latin typeface="PrudentialModern Cond" pitchFamily="2" charset="0"/>
              </a:rPr>
              <a:t>                    93</a:t>
            </a:r>
          </a:p>
        </p:txBody>
      </p:sp>
      <p:sp>
        <p:nvSpPr>
          <p:cNvPr id="11" name="Round Single Corner Rectangle 10"/>
          <p:cNvSpPr/>
          <p:nvPr/>
        </p:nvSpPr>
        <p:spPr>
          <a:xfrm>
            <a:off x="5257800" y="3279156"/>
            <a:ext cx="2926080" cy="548640"/>
          </a:xfrm>
          <a:prstGeom prst="round1Rect">
            <a:avLst/>
          </a:prstGeom>
          <a:solidFill>
            <a:srgbClr val="005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all" dirty="0">
                <a:effectLst>
                  <a:outerShdw blurRad="38100" dist="38100" dir="2700000" algn="tl">
                    <a:srgbClr val="000000">
                      <a:alpha val="43137"/>
                    </a:srgbClr>
                  </a:outerShdw>
                </a:effectLst>
                <a:latin typeface="PrudentialModern Cond" pitchFamily="2" charset="0"/>
              </a:rPr>
              <a:t>Women  </a:t>
            </a:r>
            <a:r>
              <a:rPr lang="en-US" sz="2400" dirty="0">
                <a:effectLst>
                  <a:outerShdw blurRad="38100" dist="38100" dir="2700000" algn="tl">
                    <a:srgbClr val="000000">
                      <a:alpha val="43137"/>
                    </a:srgbClr>
                  </a:outerShdw>
                </a:effectLst>
                <a:latin typeface="PrudentialModern Cond" pitchFamily="2" charset="0"/>
              </a:rPr>
              <a:t>                 95</a:t>
            </a:r>
          </a:p>
        </p:txBody>
      </p:sp>
      <p:sp>
        <p:nvSpPr>
          <p:cNvPr id="12" name="Round Single Corner Rectangle 11"/>
          <p:cNvSpPr/>
          <p:nvPr/>
        </p:nvSpPr>
        <p:spPr>
          <a:xfrm>
            <a:off x="5257800" y="3937396"/>
            <a:ext cx="3291840" cy="548640"/>
          </a:xfrm>
          <a:prstGeom prst="round1Rect">
            <a:avLst/>
          </a:prstGeom>
          <a:solidFill>
            <a:srgbClr val="001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all" dirty="0">
                <a:effectLst>
                  <a:outerShdw blurRad="38100" dist="38100" dir="2700000" algn="tl">
                    <a:srgbClr val="000000">
                      <a:alpha val="43137"/>
                    </a:srgbClr>
                  </a:outerShdw>
                </a:effectLst>
                <a:latin typeface="PrudentialModern Cond" pitchFamily="2" charset="0"/>
              </a:rPr>
              <a:t>Couples</a:t>
            </a:r>
            <a:r>
              <a:rPr lang="en-US" sz="2000" dirty="0">
                <a:effectLst>
                  <a:outerShdw blurRad="38100" dist="38100" dir="2700000" algn="tl">
                    <a:srgbClr val="000000">
                      <a:alpha val="43137"/>
                    </a:srgbClr>
                  </a:outerShdw>
                </a:effectLst>
                <a:latin typeface="PrudentialModern Cond" pitchFamily="2" charset="0"/>
              </a:rPr>
              <a:t> </a:t>
            </a:r>
            <a:r>
              <a:rPr lang="en-US" sz="1600" b="0" dirty="0">
                <a:effectLst>
                  <a:outerShdw blurRad="38100" dist="38100" dir="2700000" algn="tl">
                    <a:srgbClr val="000000">
                      <a:alpha val="43137"/>
                    </a:srgbClr>
                  </a:outerShdw>
                </a:effectLst>
                <a:latin typeface="PrudentialModern Cond" pitchFamily="2" charset="0"/>
              </a:rPr>
              <a:t>(surviving spouse)  </a:t>
            </a:r>
            <a:r>
              <a:rPr lang="en-US" sz="2400" dirty="0">
                <a:effectLst>
                  <a:outerShdw blurRad="38100" dist="38100" dir="2700000" algn="tl">
                    <a:srgbClr val="000000">
                      <a:alpha val="43137"/>
                    </a:srgbClr>
                  </a:outerShdw>
                </a:effectLst>
                <a:latin typeface="PrudentialModern Cond" pitchFamily="2" charset="0"/>
              </a:rPr>
              <a:t>98</a:t>
            </a:r>
          </a:p>
        </p:txBody>
      </p:sp>
      <p:sp>
        <p:nvSpPr>
          <p:cNvPr id="13" name="Rectangle 12"/>
          <p:cNvSpPr/>
          <p:nvPr/>
        </p:nvSpPr>
        <p:spPr>
          <a:xfrm>
            <a:off x="457200" y="1981200"/>
            <a:ext cx="3640740" cy="430887"/>
          </a:xfrm>
          <a:prstGeom prst="rect">
            <a:avLst/>
          </a:prstGeom>
        </p:spPr>
        <p:txBody>
          <a:bodyPr wrap="none">
            <a:spAutoFit/>
          </a:bodyPr>
          <a:lstStyle/>
          <a:p>
            <a:r>
              <a:rPr lang="en-US" sz="2200" dirty="0">
                <a:solidFill>
                  <a:schemeClr val="tx2"/>
                </a:solidFill>
                <a:latin typeface="PrudentialModern Cond" pitchFamily="2" charset="0"/>
              </a:rPr>
              <a:t>50% are expected to live to age:  </a:t>
            </a:r>
          </a:p>
        </p:txBody>
      </p:sp>
      <p:sp>
        <p:nvSpPr>
          <p:cNvPr id="14" name="Rectangle 13"/>
          <p:cNvSpPr/>
          <p:nvPr/>
        </p:nvSpPr>
        <p:spPr>
          <a:xfrm>
            <a:off x="4936137" y="2027839"/>
            <a:ext cx="3578224" cy="430887"/>
          </a:xfrm>
          <a:prstGeom prst="rect">
            <a:avLst/>
          </a:prstGeom>
        </p:spPr>
        <p:txBody>
          <a:bodyPr wrap="none">
            <a:spAutoFit/>
          </a:bodyPr>
          <a:lstStyle/>
          <a:p>
            <a:r>
              <a:rPr lang="en-US" sz="2200" dirty="0">
                <a:solidFill>
                  <a:schemeClr val="tx2"/>
                </a:solidFill>
                <a:latin typeface="PrudentialModern Cond" pitchFamily="2" charset="0"/>
              </a:rPr>
              <a:t>25% are expected to live to age: </a:t>
            </a:r>
          </a:p>
        </p:txBody>
      </p:sp>
      <p:sp>
        <p:nvSpPr>
          <p:cNvPr id="15" name="TextBox 6"/>
          <p:cNvSpPr txBox="1">
            <a:spLocks noChangeArrowheads="1"/>
          </p:cNvSpPr>
          <p:nvPr/>
        </p:nvSpPr>
        <p:spPr bwMode="auto">
          <a:xfrm>
            <a:off x="381000" y="5605790"/>
            <a:ext cx="8363712" cy="400110"/>
          </a:xfrm>
          <a:prstGeom prst="rect">
            <a:avLst/>
          </a:prstGeom>
          <a:noFill/>
          <a:ln w="9525">
            <a:noFill/>
            <a:miter lim="800000"/>
            <a:headEnd/>
            <a:tailEnd/>
          </a:ln>
        </p:spPr>
        <p:txBody>
          <a:bodyPr wrap="square">
            <a:spAutoFit/>
          </a:bodyPr>
          <a:lstStyle/>
          <a:p>
            <a:pPr eaLnBrk="0" hangingPunct="0">
              <a:tabLst>
                <a:tab pos="347663" algn="l"/>
              </a:tabLst>
            </a:pPr>
            <a:r>
              <a:rPr lang="en-US" sz="1000" b="0" dirty="0">
                <a:solidFill>
                  <a:srgbClr val="4A4A4C"/>
                </a:solidFill>
                <a:latin typeface="PrudentialModern Med Cond" pitchFamily="2" charset="0"/>
                <a:cs typeface="Arial" charset="0"/>
              </a:rPr>
              <a:t>*Source: U.S. 2012 IAM Period Table, Society of Actuaries</a:t>
            </a:r>
          </a:p>
          <a:p>
            <a:pPr eaLnBrk="0" hangingPunct="0">
              <a:tabLst>
                <a:tab pos="347663" algn="l"/>
              </a:tabLst>
            </a:pPr>
            <a:r>
              <a:rPr lang="en-US" sz="1000" dirty="0">
                <a:solidFill>
                  <a:srgbClr val="4A4A4C"/>
                </a:solidFill>
                <a:latin typeface="PrudentialModern Med Cond" pitchFamily="2" charset="0"/>
                <a:cs typeface="Arial" charset="0"/>
              </a:rPr>
              <a:t>† LIMRA Retirement Income Reference Book; LIMRA Secure Retirement Institute; October 2018</a:t>
            </a:r>
            <a:endParaRPr lang="en-US" sz="1000" b="0" dirty="0">
              <a:solidFill>
                <a:srgbClr val="4A4A4C"/>
              </a:solidFill>
              <a:latin typeface="PrudentialModern Med Cond" pitchFamily="2" charset="0"/>
              <a:cs typeface="Arial" charset="0"/>
            </a:endParaRPr>
          </a:p>
        </p:txBody>
      </p:sp>
      <p:sp>
        <p:nvSpPr>
          <p:cNvPr id="16" name="TextBox 15"/>
          <p:cNvSpPr txBox="1"/>
          <p:nvPr/>
        </p:nvSpPr>
        <p:spPr>
          <a:xfrm>
            <a:off x="7467600" y="6629400"/>
            <a:ext cx="914400" cy="215444"/>
          </a:xfrm>
          <a:prstGeom prst="rect">
            <a:avLst/>
          </a:prstGeom>
          <a:noFill/>
        </p:spPr>
        <p:txBody>
          <a:bodyPr wrap="square" rtlCol="0">
            <a:spAutoFit/>
          </a:bodyPr>
          <a:lstStyle/>
          <a:p>
            <a:r>
              <a:rPr lang="en-US" sz="800" dirty="0">
                <a:solidFill>
                  <a:schemeClr val="accent2"/>
                </a:solidFill>
                <a:latin typeface="Arial Narrow" pitchFamily="34" charset="0"/>
              </a:rPr>
              <a:t>SL 0005  03/2020</a:t>
            </a:r>
          </a:p>
        </p:txBody>
      </p:sp>
      <p:sp>
        <p:nvSpPr>
          <p:cNvPr id="17" name="Rectangle 16">
            <a:extLst>
              <a:ext uri="{FF2B5EF4-FFF2-40B4-BE49-F238E27FC236}">
                <a16:creationId xmlns:a16="http://schemas.microsoft.com/office/drawing/2014/main" id="{B308AE81-6680-4A15-AF9C-2F346052CE5C}"/>
              </a:ext>
            </a:extLst>
          </p:cNvPr>
          <p:cNvSpPr/>
          <p:nvPr/>
        </p:nvSpPr>
        <p:spPr>
          <a:xfrm>
            <a:off x="457200" y="4763869"/>
            <a:ext cx="8321040" cy="492443"/>
          </a:xfrm>
          <a:prstGeom prst="rect">
            <a:avLst/>
          </a:prstGeom>
        </p:spPr>
        <p:txBody>
          <a:bodyPr wrap="square">
            <a:spAutoFit/>
          </a:bodyPr>
          <a:lstStyle/>
          <a:p>
            <a:pPr algn="ctr"/>
            <a:r>
              <a:rPr lang="en-US" sz="2600" dirty="0">
                <a:solidFill>
                  <a:schemeClr val="tx2"/>
                </a:solidFill>
                <a:latin typeface="PrudentialModern Cond" pitchFamily="2" charset="0"/>
              </a:rPr>
              <a:t>51% chance one spouse will outlive the other by 10 years</a:t>
            </a:r>
            <a:r>
              <a:rPr lang="en-US" sz="2600" baseline="30000" dirty="0">
                <a:solidFill>
                  <a:schemeClr val="tx2"/>
                </a:solidFill>
                <a:latin typeface="PrudentialModern Cond" pitchFamily="2" charset="0"/>
              </a:rPr>
              <a:t>†</a:t>
            </a:r>
          </a:p>
        </p:txBody>
      </p:sp>
      <p:sp>
        <p:nvSpPr>
          <p:cNvPr id="5" name="Title 4">
            <a:extLst>
              <a:ext uri="{FF2B5EF4-FFF2-40B4-BE49-F238E27FC236}">
                <a16:creationId xmlns:a16="http://schemas.microsoft.com/office/drawing/2014/main" id="{E2104E50-7DB1-4BA7-957B-690F43752F25}"/>
              </a:ext>
            </a:extLst>
          </p:cNvPr>
          <p:cNvSpPr>
            <a:spLocks noGrp="1"/>
          </p:cNvSpPr>
          <p:nvPr>
            <p:ph type="title"/>
          </p:nvPr>
        </p:nvSpPr>
        <p:spPr/>
        <p:txBody>
          <a:bodyPr/>
          <a:lstStyle/>
          <a:p>
            <a:r>
              <a:rPr lang="en-US" dirty="0"/>
              <a:t>6. Longevity Risks</a:t>
            </a:r>
          </a:p>
        </p:txBody>
      </p:sp>
      <p:sp>
        <p:nvSpPr>
          <p:cNvPr id="6" name="Slide Number Placeholder 5">
            <a:extLst>
              <a:ext uri="{FF2B5EF4-FFF2-40B4-BE49-F238E27FC236}">
                <a16:creationId xmlns:a16="http://schemas.microsoft.com/office/drawing/2014/main" id="{BA7E1B5D-9242-4B69-AE96-293F86BFC605}"/>
              </a:ext>
            </a:extLst>
          </p:cNvPr>
          <p:cNvSpPr>
            <a:spLocks noGrp="1"/>
          </p:cNvSpPr>
          <p:nvPr>
            <p:ph type="sldNum" sz="quarter" idx="11"/>
          </p:nvPr>
        </p:nvSpPr>
        <p:spPr/>
        <p:txBody>
          <a:bodyPr/>
          <a:lstStyle/>
          <a:p>
            <a:fld id="{BB544E63-09F9-914E-B731-EB7D262F5FD2}"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0868" y="2263943"/>
            <a:ext cx="8229600" cy="731520"/>
          </a:xfrm>
          <a:solidFill>
            <a:schemeClr val="tx1"/>
          </a:solidFill>
          <a:scene3d>
            <a:camera prst="orthographicFront"/>
            <a:lightRig rig="balanced" dir="t">
              <a:rot lat="0" lon="0" rev="4800000"/>
            </a:lightRig>
          </a:scene3d>
          <a:sp3d>
            <a:bevelT/>
          </a:sp3d>
        </p:spPr>
        <p:txBody>
          <a:bodyPr anchor="ctr">
            <a:noAutofit/>
          </a:bodyPr>
          <a:lstStyle/>
          <a:p>
            <a:pPr marL="6350" lvl="1" indent="0" algn="ctr">
              <a:lnSpc>
                <a:spcPct val="100000"/>
              </a:lnSpc>
              <a:spcBef>
                <a:spcPts val="0"/>
              </a:spcBef>
              <a:buNone/>
            </a:pPr>
            <a:r>
              <a:rPr lang="en-US" sz="2400" b="1" dirty="0">
                <a:solidFill>
                  <a:schemeClr val="bg1"/>
                </a:solidFill>
                <a:latin typeface="+mj-lt"/>
              </a:rPr>
              <a:t>Opinions on Safe Withdrawal Rates have varied over time</a:t>
            </a:r>
          </a:p>
        </p:txBody>
      </p:sp>
      <p:sp>
        <p:nvSpPr>
          <p:cNvPr id="3" name="Title 2"/>
          <p:cNvSpPr>
            <a:spLocks noGrp="1"/>
          </p:cNvSpPr>
          <p:nvPr>
            <p:ph type="title"/>
          </p:nvPr>
        </p:nvSpPr>
        <p:spPr/>
        <p:txBody>
          <a:bodyPr anchor="ctr"/>
          <a:lstStyle/>
          <a:p>
            <a:r>
              <a:rPr lang="en-US" dirty="0">
                <a:solidFill>
                  <a:schemeClr val="tx1"/>
                </a:solidFill>
              </a:rPr>
              <a:t>7. Withdrawal Rate Risk</a:t>
            </a:r>
            <a:br>
              <a:rPr lang="en-US" dirty="0">
                <a:solidFill>
                  <a:schemeClr val="tx1"/>
                </a:solidFill>
              </a:rPr>
            </a:br>
            <a:r>
              <a:rPr lang="en-US" sz="2400" b="0" dirty="0">
                <a:solidFill>
                  <a:schemeClr val="tx2"/>
                </a:solidFill>
              </a:rPr>
              <a:t>What is a Safe and Sustainable Withdrawal Rate?</a:t>
            </a:r>
            <a:endParaRPr lang="en-US" dirty="0">
              <a:solidFill>
                <a:schemeClr val="tx2"/>
              </a:solidFill>
            </a:endParaRPr>
          </a:p>
        </p:txBody>
      </p:sp>
      <p:sp>
        <p:nvSpPr>
          <p:cNvPr id="11" name="TextBox 10">
            <a:extLst>
              <a:ext uri="{FF2B5EF4-FFF2-40B4-BE49-F238E27FC236}">
                <a16:creationId xmlns:a16="http://schemas.microsoft.com/office/drawing/2014/main" id="{96835A43-E810-42E3-8533-E43892E12A29}"/>
              </a:ext>
            </a:extLst>
          </p:cNvPr>
          <p:cNvSpPr txBox="1"/>
          <p:nvPr/>
        </p:nvSpPr>
        <p:spPr>
          <a:xfrm>
            <a:off x="7612456" y="6642556"/>
            <a:ext cx="920750"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SL 0092  09/2020</a:t>
            </a:r>
          </a:p>
        </p:txBody>
      </p:sp>
      <p:graphicFrame>
        <p:nvGraphicFramePr>
          <p:cNvPr id="4" name="Table 3">
            <a:extLst>
              <a:ext uri="{FF2B5EF4-FFF2-40B4-BE49-F238E27FC236}">
                <a16:creationId xmlns:a16="http://schemas.microsoft.com/office/drawing/2014/main" id="{6D765F10-35C5-46EC-9BD4-4E749E30B41F}"/>
              </a:ext>
            </a:extLst>
          </p:cNvPr>
          <p:cNvGraphicFramePr>
            <a:graphicFrameLocks noGrp="1"/>
          </p:cNvGraphicFramePr>
          <p:nvPr/>
        </p:nvGraphicFramePr>
        <p:xfrm>
          <a:off x="991037" y="3094969"/>
          <a:ext cx="6505433" cy="2072640"/>
        </p:xfrm>
        <a:graphic>
          <a:graphicData uri="http://schemas.openxmlformats.org/drawingml/2006/table">
            <a:tbl>
              <a:tblPr firstRow="1" bandRow="1">
                <a:tableStyleId>{5C22544A-7EE6-4342-B048-85BDC9FD1C3A}</a:tableStyleId>
              </a:tblPr>
              <a:tblGrid>
                <a:gridCol w="3729782">
                  <a:extLst>
                    <a:ext uri="{9D8B030D-6E8A-4147-A177-3AD203B41FA5}">
                      <a16:colId xmlns:a16="http://schemas.microsoft.com/office/drawing/2014/main" val="917871844"/>
                    </a:ext>
                  </a:extLst>
                </a:gridCol>
                <a:gridCol w="2775651">
                  <a:extLst>
                    <a:ext uri="{9D8B030D-6E8A-4147-A177-3AD203B41FA5}">
                      <a16:colId xmlns:a16="http://schemas.microsoft.com/office/drawing/2014/main" val="2140774570"/>
                    </a:ext>
                  </a:extLst>
                </a:gridCol>
              </a:tblGrid>
              <a:tr h="370840">
                <a:tc>
                  <a:txBody>
                    <a:bodyPr/>
                    <a:lstStyle/>
                    <a:p>
                      <a:pPr algn="r"/>
                      <a:r>
                        <a:rPr lang="en-US" sz="2000" b="1" dirty="0" err="1">
                          <a:solidFill>
                            <a:schemeClr val="tx1"/>
                          </a:solidFill>
                          <a:latin typeface="PrudentialModern SemCond" pitchFamily="2" charset="0"/>
                        </a:rPr>
                        <a:t>Bengen</a:t>
                      </a:r>
                      <a:r>
                        <a:rPr lang="en-US" sz="2000" b="1" dirty="0">
                          <a:solidFill>
                            <a:schemeClr val="tx1"/>
                          </a:solidFill>
                          <a:latin typeface="PrudentialModern SemCond" pitchFamily="2" charset="0"/>
                        </a:rPr>
                        <a:t> (1994)</a:t>
                      </a:r>
                      <a:r>
                        <a:rPr lang="en-US" sz="2000" b="0" baseline="30000" dirty="0">
                          <a:solidFill>
                            <a:schemeClr val="tx1"/>
                          </a:solidFill>
                          <a:latin typeface="PrudentialModern SemCond" pitchFamily="2" charset="0"/>
                        </a:rPr>
                        <a:t>1</a:t>
                      </a:r>
                      <a:r>
                        <a:rPr lang="en-US" sz="2000" b="1" dirty="0">
                          <a:solidFill>
                            <a:schemeClr val="tx1"/>
                          </a:solidFill>
                          <a:latin typeface="PrudentialModern SemCond" pitchFamily="2"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r>
                        <a:rPr lang="en-US" sz="2800" b="1" dirty="0">
                          <a:solidFill>
                            <a:schemeClr val="accent2">
                              <a:lumMod val="75000"/>
                            </a:schemeClr>
                          </a:solidFill>
                          <a:latin typeface="PrudentialModern SemCond" pitchFamily="2" charset="0"/>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798522907"/>
                  </a:ext>
                </a:extLst>
              </a:tr>
              <a:tr h="370840">
                <a:tc>
                  <a:txBody>
                    <a:bodyPr/>
                    <a:lstStyle/>
                    <a:p>
                      <a:pPr algn="r"/>
                      <a:r>
                        <a:rPr lang="en-US" sz="2000" b="1" dirty="0">
                          <a:solidFill>
                            <a:schemeClr val="tx1"/>
                          </a:solidFill>
                          <a:latin typeface="PrudentialModern SemCond" pitchFamily="2" charset="0"/>
                        </a:rPr>
                        <a:t>Guyton (2004)</a:t>
                      </a:r>
                      <a:r>
                        <a:rPr lang="en-US" sz="2000" b="0" baseline="30000" dirty="0">
                          <a:solidFill>
                            <a:schemeClr val="tx1"/>
                          </a:solidFill>
                          <a:latin typeface="PrudentialModern SemCond" pitchFamily="2" charset="0"/>
                        </a:rPr>
                        <a:t>2</a:t>
                      </a:r>
                      <a:r>
                        <a:rPr lang="en-US" sz="2000" b="1" dirty="0">
                          <a:solidFill>
                            <a:schemeClr val="tx1"/>
                          </a:solidFill>
                          <a:latin typeface="PrudentialModern SemCond"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2800" b="1" dirty="0">
                          <a:solidFill>
                            <a:schemeClr val="accent2">
                              <a:lumMod val="75000"/>
                            </a:schemeClr>
                          </a:solidFill>
                          <a:latin typeface="PrudentialModern SemCond" pitchFamily="2" charset="0"/>
                        </a:rPr>
                        <a:t>3.6% - 5.8%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731803670"/>
                  </a:ext>
                </a:extLst>
              </a:tr>
              <a:tr h="370840">
                <a:tc>
                  <a:txBody>
                    <a:bodyPr/>
                    <a:lstStyle/>
                    <a:p>
                      <a:pPr algn="r"/>
                      <a:r>
                        <a:rPr lang="en-US" sz="2000" b="1" dirty="0" err="1">
                          <a:solidFill>
                            <a:schemeClr val="tx1"/>
                          </a:solidFill>
                          <a:latin typeface="PrudentialModern SemCond" pitchFamily="2" charset="0"/>
                        </a:rPr>
                        <a:t>Milevsky</a:t>
                      </a:r>
                      <a:r>
                        <a:rPr lang="en-US" sz="2000" b="1" dirty="0">
                          <a:solidFill>
                            <a:schemeClr val="tx1"/>
                          </a:solidFill>
                          <a:latin typeface="PrudentialModern SemCond" pitchFamily="2" charset="0"/>
                        </a:rPr>
                        <a:t> &amp; Huang (2010)</a:t>
                      </a:r>
                      <a:r>
                        <a:rPr lang="en-US" sz="2000" b="0" baseline="30000" dirty="0">
                          <a:solidFill>
                            <a:schemeClr val="tx1"/>
                          </a:solidFill>
                          <a:latin typeface="PrudentialModern SemCond" pitchFamily="2" charset="0"/>
                        </a:rPr>
                        <a:t>3</a:t>
                      </a:r>
                      <a:r>
                        <a:rPr lang="en-US" sz="2000" b="1" dirty="0">
                          <a:solidFill>
                            <a:schemeClr val="tx1"/>
                          </a:solidFill>
                          <a:latin typeface="PrudentialModern SemCond"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2800" b="1" dirty="0">
                          <a:solidFill>
                            <a:schemeClr val="accent2">
                              <a:lumMod val="75000"/>
                            </a:schemeClr>
                          </a:solidFill>
                          <a:latin typeface="PrudentialModern SemCond" pitchFamily="2"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785611287"/>
                  </a:ext>
                </a:extLst>
              </a:tr>
              <a:tr h="370840">
                <a:tc>
                  <a:txBody>
                    <a:bodyPr/>
                    <a:lstStyle/>
                    <a:p>
                      <a:pPr algn="r"/>
                      <a:r>
                        <a:rPr lang="en-US" sz="2000" b="1" dirty="0">
                          <a:solidFill>
                            <a:schemeClr val="tx1"/>
                          </a:solidFill>
                          <a:latin typeface="PrudentialModern SemCond" pitchFamily="2" charset="0"/>
                        </a:rPr>
                        <a:t>Pfau (2020)</a:t>
                      </a:r>
                      <a:r>
                        <a:rPr lang="en-US" sz="2000" b="0" baseline="30000" dirty="0">
                          <a:solidFill>
                            <a:schemeClr val="tx1"/>
                          </a:solidFill>
                          <a:latin typeface="PrudentialModern SemCond" pitchFamily="2" charset="0"/>
                        </a:rPr>
                        <a:t>4</a:t>
                      </a:r>
                      <a:r>
                        <a:rPr lang="en-US" sz="2000" b="1" dirty="0">
                          <a:solidFill>
                            <a:schemeClr val="tx1"/>
                          </a:solidFill>
                          <a:latin typeface="PrudentialModern SemCond" pitchFamily="2"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r>
                        <a:rPr lang="en-US" sz="2800" b="1" dirty="0">
                          <a:solidFill>
                            <a:schemeClr val="accent2">
                              <a:lumMod val="75000"/>
                            </a:schemeClr>
                          </a:solidFill>
                          <a:latin typeface="PrudentialModern SemCond" pitchFamily="2" charset="0"/>
                        </a:rPr>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293077455"/>
                  </a:ext>
                </a:extLst>
              </a:tr>
            </a:tbl>
          </a:graphicData>
        </a:graphic>
      </p:graphicFrame>
      <p:sp>
        <p:nvSpPr>
          <p:cNvPr id="5" name="TextBox 4">
            <a:extLst>
              <a:ext uri="{FF2B5EF4-FFF2-40B4-BE49-F238E27FC236}">
                <a16:creationId xmlns:a16="http://schemas.microsoft.com/office/drawing/2014/main" id="{02ACC6DF-FED5-4BFD-97AD-46970830BDA3}"/>
              </a:ext>
            </a:extLst>
          </p:cNvPr>
          <p:cNvSpPr txBox="1"/>
          <p:nvPr/>
        </p:nvSpPr>
        <p:spPr>
          <a:xfrm>
            <a:off x="171450" y="5485617"/>
            <a:ext cx="8801100" cy="8617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Arial Narrow" panose="020B0606020202030204" pitchFamily="34" charset="0"/>
                <a:ea typeface="+mn-ea"/>
                <a:cs typeface="+mn-cs"/>
              </a:rPr>
              <a:t>1. “Determining Withdrawal Rates Using Historical Data”, William </a:t>
            </a:r>
            <a:r>
              <a:rPr kumimoji="0" lang="en-US" sz="1000" b="0" i="0" u="none" strike="noStrike" kern="1200" cap="none" spc="0" normalizeH="0" baseline="0" noProof="0" dirty="0" err="1">
                <a:ln>
                  <a:noFill/>
                </a:ln>
                <a:solidFill>
                  <a:schemeClr val="accent4">
                    <a:lumMod val="25000"/>
                  </a:schemeClr>
                </a:solidFill>
                <a:effectLst/>
                <a:uLnTx/>
                <a:uFillTx/>
                <a:latin typeface="Arial Narrow" panose="020B0606020202030204" pitchFamily="34" charset="0"/>
                <a:ea typeface="+mn-ea"/>
                <a:cs typeface="+mn-cs"/>
              </a:rPr>
              <a:t>Bengen</a:t>
            </a:r>
            <a:r>
              <a:rPr kumimoji="0" lang="en-US" sz="1000" b="0" i="0" u="none" strike="noStrike" kern="1200" cap="none" spc="0" normalizeH="0" baseline="0" noProof="0" dirty="0">
                <a:ln>
                  <a:noFill/>
                </a:ln>
                <a:solidFill>
                  <a:schemeClr val="accent4">
                    <a:lumMod val="25000"/>
                  </a:schemeClr>
                </a:solidFill>
                <a:effectLst/>
                <a:uLnTx/>
                <a:uFillTx/>
                <a:latin typeface="Arial Narrow" panose="020B0606020202030204" pitchFamily="34" charset="0"/>
                <a:ea typeface="+mn-ea"/>
                <a:cs typeface="+mn-cs"/>
              </a:rPr>
              <a:t>, Journal of Financial Planning, October 1994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Arial Narrow" panose="020B0606020202030204" pitchFamily="34" charset="0"/>
                <a:ea typeface="+mn-ea"/>
                <a:cs typeface="+mn-cs"/>
              </a:rPr>
              <a:t>2. “Decision Rules and Portfolio Management for Retirees: Is the ‘Safe’ Initial Withdrawal Rate Too Safe?”, Jonathan Guyton; FPA Journal; October 2004</a:t>
            </a:r>
          </a:p>
          <a:p>
            <a:pPr marL="176213" marR="0" lvl="0" indent="-176213"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Arial Narrow" panose="020B0606020202030204" pitchFamily="34" charset="0"/>
                <a:ea typeface="+mn-ea"/>
                <a:cs typeface="+mn-cs"/>
              </a:rPr>
              <a:t>3. “Spending Retirement on Planet Vulcan: The Impact of Longevity Risk Aversion on Optimal Withdrawal Rates”; M.A. </a:t>
            </a:r>
            <a:r>
              <a:rPr kumimoji="0" lang="en-US" sz="1000" b="0" i="0" u="none" strike="noStrike" kern="1200" cap="none" spc="0" normalizeH="0" baseline="0" noProof="0" dirty="0" err="1">
                <a:ln>
                  <a:noFill/>
                </a:ln>
                <a:solidFill>
                  <a:schemeClr val="accent4">
                    <a:lumMod val="25000"/>
                  </a:schemeClr>
                </a:solidFill>
                <a:effectLst/>
                <a:uLnTx/>
                <a:uFillTx/>
                <a:latin typeface="Arial Narrow" panose="020B0606020202030204" pitchFamily="34" charset="0"/>
                <a:ea typeface="+mn-ea"/>
                <a:cs typeface="+mn-cs"/>
              </a:rPr>
              <a:t>Milevsky</a:t>
            </a:r>
            <a:r>
              <a:rPr kumimoji="0" lang="en-US" sz="1000" b="0" i="0" u="none" strike="noStrike" kern="1200" cap="none" spc="0" normalizeH="0" baseline="0" noProof="0" dirty="0">
                <a:ln>
                  <a:noFill/>
                </a:ln>
                <a:solidFill>
                  <a:schemeClr val="accent4">
                    <a:lumMod val="25000"/>
                  </a:schemeClr>
                </a:solidFill>
                <a:effectLst/>
                <a:uLnTx/>
                <a:uFillTx/>
                <a:latin typeface="Arial Narrow" panose="020B0606020202030204" pitchFamily="34" charset="0"/>
                <a:ea typeface="+mn-ea"/>
                <a:cs typeface="+mn-cs"/>
              </a:rPr>
              <a:t> &amp; H. Huang; Retirement Income Journal, March 2010</a:t>
            </a:r>
          </a:p>
          <a:p>
            <a:pPr marL="114300" lvl="0" indent="-114300" fontAlgn="base">
              <a:spcBef>
                <a:spcPct val="0"/>
              </a:spcBef>
              <a:spcAft>
                <a:spcPct val="0"/>
              </a:spcAft>
              <a:defRPr/>
            </a:pPr>
            <a:r>
              <a:rPr lang="en-US" sz="1000" dirty="0">
                <a:solidFill>
                  <a:schemeClr val="accent4">
                    <a:lumMod val="25000"/>
                  </a:schemeClr>
                </a:solidFill>
                <a:latin typeface="Arial Narrow" panose="020B0606020202030204" pitchFamily="34" charset="0"/>
              </a:rPr>
              <a:t>4. “Retirement Income Dashboard For a Benchmark Couple Both Turning 65 in July 2020”; Conservative portfolio (25% stock allocation) with 2% spending COLA; Wade Pfau at </a:t>
            </a:r>
            <a:r>
              <a:rPr lang="en-US" sz="1000" dirty="0">
                <a:solidFill>
                  <a:srgbClr val="0C0C0C"/>
                </a:solidFill>
                <a:latin typeface="Arial Narrow" panose="020B0606020202030204" pitchFamily="34" charset="0"/>
                <a:hlinkClick r:id="rId3"/>
              </a:rPr>
              <a:t>https://retirementresearcher.com/dashboard/</a:t>
            </a:r>
            <a:r>
              <a:rPr lang="en-US" sz="1000" dirty="0">
                <a:solidFill>
                  <a:srgbClr val="0C0C0C"/>
                </a:solidFill>
                <a:latin typeface="Arial Narrow" panose="020B0606020202030204" pitchFamily="34" charset="0"/>
              </a:rPr>
              <a:t> </a:t>
            </a:r>
          </a:p>
        </p:txBody>
      </p:sp>
      <p:sp>
        <p:nvSpPr>
          <p:cNvPr id="12" name="Rectangle 11">
            <a:extLst>
              <a:ext uri="{FF2B5EF4-FFF2-40B4-BE49-F238E27FC236}">
                <a16:creationId xmlns:a16="http://schemas.microsoft.com/office/drawing/2014/main" id="{027E5967-2020-4EFD-A18D-474566B3A5F5}"/>
              </a:ext>
            </a:extLst>
          </p:cNvPr>
          <p:cNvSpPr/>
          <p:nvPr/>
        </p:nvSpPr>
        <p:spPr>
          <a:xfrm>
            <a:off x="0" y="1372383"/>
            <a:ext cx="8376158" cy="830997"/>
          </a:xfrm>
          <a:prstGeom prst="rect">
            <a:avLst/>
          </a:prstGeom>
        </p:spPr>
        <p:txBody>
          <a:bodyPr wrap="square">
            <a:spAutoFit/>
          </a:bodyPr>
          <a:lstStyle/>
          <a:p>
            <a:pPr marL="341313" marR="0" lvl="1" indent="0" algn="l" defTabSz="914400" rtl="0" eaLnBrk="1" fontAlgn="base" latinLnBrk="0" hangingPunct="1">
              <a:lnSpc>
                <a:spcPct val="100000"/>
              </a:lnSpc>
              <a:spcBef>
                <a:spcPct val="0"/>
              </a:spcBef>
              <a:spcAft>
                <a:spcPts val="600"/>
              </a:spcAft>
              <a:buClrTx/>
              <a:buSzTx/>
              <a:buFontTx/>
              <a:buNone/>
              <a:tabLst/>
              <a:defRPr/>
            </a:pPr>
            <a:r>
              <a:rPr kumimoji="0" lang="en-US" sz="2400" b="0" i="1" u="none" strike="noStrike" kern="1200" cap="none" spc="0" normalizeH="0" baseline="0" noProof="0" dirty="0">
                <a:ln>
                  <a:noFill/>
                </a:ln>
                <a:solidFill>
                  <a:srgbClr val="0C0C0C"/>
                </a:solidFill>
                <a:effectLst/>
                <a:uLnTx/>
                <a:uFillTx/>
                <a:latin typeface="PrudentialModern SemCond" pitchFamily="2" charset="0"/>
                <a:ea typeface="+mn-ea"/>
                <a:cs typeface="+mn-cs"/>
              </a:rPr>
              <a:t>The rate one can safely withdraw from their retirement portfolio without prematurely depleting the account</a:t>
            </a:r>
          </a:p>
        </p:txBody>
      </p:sp>
      <p:sp>
        <p:nvSpPr>
          <p:cNvPr id="6" name="Rectangle 5">
            <a:extLst>
              <a:ext uri="{FF2B5EF4-FFF2-40B4-BE49-F238E27FC236}">
                <a16:creationId xmlns:a16="http://schemas.microsoft.com/office/drawing/2014/main" id="{A557D721-0400-4CC5-881C-A88B477CC27D}"/>
              </a:ext>
            </a:extLst>
          </p:cNvPr>
          <p:cNvSpPr/>
          <p:nvPr/>
        </p:nvSpPr>
        <p:spPr>
          <a:xfrm>
            <a:off x="6330409" y="36315"/>
            <a:ext cx="2813591" cy="369332"/>
          </a:xfrm>
          <a:prstGeom prst="rect">
            <a:avLst/>
          </a:prstGeom>
        </p:spPr>
        <p:txBody>
          <a:bodyPr wrap="none">
            <a:spAutoFit/>
          </a:bodyPr>
          <a:lstStyle/>
          <a:p>
            <a:pPr algn="r"/>
            <a:r>
              <a:rPr lang="en-US" b="1" dirty="0"/>
              <a:t>[Not for use with Edward Jones]</a:t>
            </a:r>
          </a:p>
        </p:txBody>
      </p:sp>
    </p:spTree>
    <p:extLst>
      <p:ext uri="{BB962C8B-B14F-4D97-AF65-F5344CB8AC3E}">
        <p14:creationId xmlns:p14="http://schemas.microsoft.com/office/powerpoint/2010/main" val="116003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8EF33D-3BC8-4A66-9618-031CF2D2C3ED}"/>
              </a:ext>
            </a:extLst>
          </p:cNvPr>
          <p:cNvGraphicFramePr>
            <a:graphicFrameLocks noGrp="1"/>
          </p:cNvGraphicFramePr>
          <p:nvPr>
            <p:ph sz="quarter" idx="12"/>
          </p:nvPr>
        </p:nvGraphicFramePr>
        <p:xfrm>
          <a:off x="365125" y="1125538"/>
          <a:ext cx="8229600" cy="320039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1074622065"/>
                    </a:ext>
                  </a:extLst>
                </a:gridCol>
                <a:gridCol w="228600">
                  <a:extLst>
                    <a:ext uri="{9D8B030D-6E8A-4147-A177-3AD203B41FA5}">
                      <a16:colId xmlns:a16="http://schemas.microsoft.com/office/drawing/2014/main" val="1607899239"/>
                    </a:ext>
                  </a:extLst>
                </a:gridCol>
                <a:gridCol w="1310640">
                  <a:extLst>
                    <a:ext uri="{9D8B030D-6E8A-4147-A177-3AD203B41FA5}">
                      <a16:colId xmlns:a16="http://schemas.microsoft.com/office/drawing/2014/main" val="4175071357"/>
                    </a:ext>
                  </a:extLst>
                </a:gridCol>
                <a:gridCol w="1310640">
                  <a:extLst>
                    <a:ext uri="{9D8B030D-6E8A-4147-A177-3AD203B41FA5}">
                      <a16:colId xmlns:a16="http://schemas.microsoft.com/office/drawing/2014/main" val="4291904497"/>
                    </a:ext>
                  </a:extLst>
                </a:gridCol>
                <a:gridCol w="1310640">
                  <a:extLst>
                    <a:ext uri="{9D8B030D-6E8A-4147-A177-3AD203B41FA5}">
                      <a16:colId xmlns:a16="http://schemas.microsoft.com/office/drawing/2014/main" val="3358698000"/>
                    </a:ext>
                  </a:extLst>
                </a:gridCol>
                <a:gridCol w="1310640">
                  <a:extLst>
                    <a:ext uri="{9D8B030D-6E8A-4147-A177-3AD203B41FA5}">
                      <a16:colId xmlns:a16="http://schemas.microsoft.com/office/drawing/2014/main" val="1804753300"/>
                    </a:ext>
                  </a:extLst>
                </a:gridCol>
                <a:gridCol w="1310640">
                  <a:extLst>
                    <a:ext uri="{9D8B030D-6E8A-4147-A177-3AD203B41FA5}">
                      <a16:colId xmlns:a16="http://schemas.microsoft.com/office/drawing/2014/main" val="205493259"/>
                    </a:ext>
                  </a:extLst>
                </a:gridCol>
              </a:tblGrid>
              <a:tr h="400898">
                <a:tc rowSpan="2">
                  <a:txBody>
                    <a:bodyPr/>
                    <a:lstStyle/>
                    <a:p>
                      <a:pPr algn="ctr"/>
                      <a:r>
                        <a:rPr lang="en-US" sz="1800" dirty="0">
                          <a:latin typeface="+mj-lt"/>
                          <a:cs typeface="Arial" panose="020B0604020202020204" pitchFamily="34" charset="0"/>
                        </a:rPr>
                        <a:t>Withdrawal Rate</a:t>
                      </a:r>
                      <a:r>
                        <a:rPr lang="en-US" sz="1800" b="0" baseline="30000" dirty="0">
                          <a:latin typeface="+mj-lt"/>
                          <a:cs typeface="Arial" panose="020B0604020202020204" pitchFamily="34" charset="0"/>
                        </a:rPr>
                        <a:t>1</a:t>
                      </a:r>
                      <a:endParaRPr lang="en-US" sz="1800" dirty="0">
                        <a:solidFill>
                          <a:schemeClr val="bg1"/>
                        </a:solidFill>
                        <a:latin typeface="+mj-lt"/>
                        <a:cs typeface="Arial" panose="020B0604020202020204" pitchFamily="34" charset="0"/>
                      </a:endParaRPr>
                    </a:p>
                  </a:txBody>
                  <a:tcPr anchor="ctr">
                    <a:solidFill>
                      <a:schemeClr val="tx1"/>
                    </a:solidFill>
                  </a:tcPr>
                </a:tc>
                <a:tc rowSpan="2">
                  <a:txBody>
                    <a:bodyPr/>
                    <a:lstStyle/>
                    <a:p>
                      <a:pPr algn="l"/>
                      <a:endParaRPr lang="en-US" sz="1800" dirty="0">
                        <a:solidFill>
                          <a:schemeClr val="bg1"/>
                        </a:solidFill>
                        <a:latin typeface="+mj-lt"/>
                        <a:cs typeface="Arial" panose="020B0604020202020204" pitchFamily="34" charset="0"/>
                      </a:endParaRPr>
                    </a:p>
                  </a:txBody>
                  <a:tcPr anchor="ctr">
                    <a:lnR w="12700" cmpd="sng">
                      <a:noFill/>
                    </a:lnR>
                    <a:noFill/>
                  </a:tcPr>
                </a:tc>
                <a:tc gridSpan="5">
                  <a:txBody>
                    <a:bodyPr/>
                    <a:lstStyle/>
                    <a:p>
                      <a:pPr algn="ctr"/>
                      <a:r>
                        <a:rPr lang="en-US" sz="2000" dirty="0">
                          <a:solidFill>
                            <a:schemeClr val="bg1"/>
                          </a:solidFill>
                          <a:latin typeface="+mj-lt"/>
                          <a:cs typeface="Arial" panose="020B0604020202020204" pitchFamily="34" charset="0"/>
                        </a:rPr>
                        <a:t>Stock/Bond Mix</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l"/>
                      <a:endParaRPr lang="en-US" sz="1800"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39744681"/>
                  </a:ext>
                </a:extLst>
              </a:tr>
              <a:tr h="400898">
                <a:tc vMerge="1">
                  <a:txBody>
                    <a:bodyPr/>
                    <a:lstStyle/>
                    <a:p>
                      <a:endParaRPr lang="en-US"/>
                    </a:p>
                  </a:txBody>
                  <a:tcPr/>
                </a:tc>
                <a:tc vMerge="1">
                  <a:txBody>
                    <a:bodyPr/>
                    <a:lstStyle/>
                    <a:p>
                      <a:endParaRPr lang="en-US"/>
                    </a:p>
                  </a:txBody>
                  <a:tcPr/>
                </a:tc>
                <a:tc>
                  <a:txBody>
                    <a:bodyPr/>
                    <a:lstStyle/>
                    <a:p>
                      <a:pPr algn="ctr"/>
                      <a:r>
                        <a:rPr lang="en-US" sz="2000" b="1" dirty="0">
                          <a:solidFill>
                            <a:schemeClr val="bg1"/>
                          </a:solidFill>
                          <a:latin typeface="+mj-lt"/>
                          <a:cs typeface="Arial" panose="020B0604020202020204" pitchFamily="34" charset="0"/>
                        </a:rPr>
                        <a:t> 100/0</a:t>
                      </a:r>
                    </a:p>
                  </a:txBody>
                  <a:tcPr anchor="ctr">
                    <a:lnL w="381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mj-lt"/>
                          <a:cs typeface="Arial" panose="020B0604020202020204" pitchFamily="34" charset="0"/>
                        </a:rPr>
                        <a:t>80/20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mj-lt"/>
                          <a:cs typeface="Arial" panose="020B0604020202020204" pitchFamily="34" charset="0"/>
                        </a:rPr>
                        <a:t>60/40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a:solidFill>
                            <a:schemeClr val="bg1"/>
                          </a:solidFill>
                          <a:latin typeface="+mj-lt"/>
                          <a:cs typeface="Arial" panose="020B0604020202020204" pitchFamily="34" charset="0"/>
                        </a:rPr>
                        <a:t>40/60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j-lt"/>
                          <a:cs typeface="Arial" panose="020B0604020202020204" pitchFamily="34" charset="0"/>
                        </a:rPr>
                        <a:t>20/80</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09024127"/>
                  </a:ext>
                </a:extLst>
              </a:tr>
              <a:tr h="399767">
                <a:tc>
                  <a:txBody>
                    <a:bodyPr/>
                    <a:lstStyle/>
                    <a:p>
                      <a:pPr algn="ctr"/>
                      <a:r>
                        <a:rPr lang="en-US" sz="2000" b="1" dirty="0">
                          <a:solidFill>
                            <a:schemeClr val="bg1"/>
                          </a:solidFill>
                          <a:latin typeface="+mj-lt"/>
                          <a:cs typeface="Arial" panose="020B0604020202020204" pitchFamily="34" charset="0"/>
                        </a:rPr>
                        <a:t>3%</a:t>
                      </a:r>
                    </a:p>
                  </a:txBody>
                  <a:tcPr>
                    <a:solidFill>
                      <a:schemeClr val="tx2"/>
                    </a:solidFill>
                  </a:tcPr>
                </a:tc>
                <a:tc>
                  <a:txBody>
                    <a:bodyPr/>
                    <a:lstStyle/>
                    <a:p>
                      <a:pPr algn="ctr"/>
                      <a:endParaRPr lang="en-US" sz="2000" b="1" dirty="0">
                        <a:solidFill>
                          <a:schemeClr val="bg1"/>
                        </a:solidFill>
                        <a:latin typeface="+mj-lt"/>
                        <a:cs typeface="Arial" panose="020B0604020202020204" pitchFamily="34" charset="0"/>
                      </a:endParaRPr>
                    </a:p>
                  </a:txBody>
                  <a:tcPr>
                    <a:noFill/>
                  </a:tcPr>
                </a:tc>
                <a:tc>
                  <a:txBody>
                    <a:bodyPr/>
                    <a:lstStyle/>
                    <a:p>
                      <a:pPr algn="ctr"/>
                      <a:r>
                        <a:rPr lang="en-US" sz="2000" b="1" dirty="0">
                          <a:solidFill>
                            <a:schemeClr val="bg1"/>
                          </a:solidFill>
                          <a:latin typeface="+mj-lt"/>
                          <a:cs typeface="Arial" panose="020B0604020202020204" pitchFamily="34" charset="0"/>
                        </a:rPr>
                        <a:t>97%</a:t>
                      </a:r>
                    </a:p>
                  </a:txBody>
                  <a:tcPr anchor="ctr">
                    <a:lnT w="38100" cap="flat" cmpd="sng" algn="ctr">
                      <a:solidFill>
                        <a:schemeClr val="bg1"/>
                      </a:solidFill>
                      <a:prstDash val="solid"/>
                      <a:round/>
                      <a:headEnd type="none" w="med" len="med"/>
                      <a:tailEnd type="none" w="med" len="med"/>
                    </a:lnT>
                    <a:solidFill>
                      <a:schemeClr val="tx2"/>
                    </a:solidFill>
                  </a:tcPr>
                </a:tc>
                <a:tc>
                  <a:txBody>
                    <a:bodyPr/>
                    <a:lstStyle/>
                    <a:p>
                      <a:pPr algn="ctr"/>
                      <a:r>
                        <a:rPr lang="en-US" sz="2000" b="1" dirty="0">
                          <a:solidFill>
                            <a:schemeClr val="bg1"/>
                          </a:solidFill>
                          <a:latin typeface="+mj-lt"/>
                          <a:cs typeface="Arial" panose="020B0604020202020204" pitchFamily="34" charset="0"/>
                        </a:rPr>
                        <a:t>98%</a:t>
                      </a:r>
                    </a:p>
                  </a:txBody>
                  <a:tcPr anchor="ctr">
                    <a:lnT w="38100" cap="flat" cmpd="sng" algn="ctr">
                      <a:solidFill>
                        <a:schemeClr val="bg1"/>
                      </a:solidFill>
                      <a:prstDash val="solid"/>
                      <a:round/>
                      <a:headEnd type="none" w="med" len="med"/>
                      <a:tailEnd type="none" w="med" len="med"/>
                    </a:lnT>
                    <a:solidFill>
                      <a:schemeClr val="tx2"/>
                    </a:solidFill>
                  </a:tcPr>
                </a:tc>
                <a:tc>
                  <a:txBody>
                    <a:bodyPr/>
                    <a:lstStyle/>
                    <a:p>
                      <a:pPr algn="ctr"/>
                      <a:r>
                        <a:rPr lang="en-US" sz="2000" b="1" dirty="0">
                          <a:solidFill>
                            <a:schemeClr val="bg1"/>
                          </a:solidFill>
                          <a:latin typeface="+mj-lt"/>
                          <a:cs typeface="Arial" panose="020B0604020202020204" pitchFamily="34" charset="0"/>
                        </a:rPr>
                        <a:t>99%</a:t>
                      </a:r>
                    </a:p>
                  </a:txBody>
                  <a:tcPr anchor="ctr">
                    <a:lnT w="38100" cap="flat" cmpd="sng" algn="ctr">
                      <a:solidFill>
                        <a:schemeClr val="bg1"/>
                      </a:solidFill>
                      <a:prstDash val="solid"/>
                      <a:round/>
                      <a:headEnd type="none" w="med" len="med"/>
                      <a:tailEnd type="none" w="med" len="med"/>
                    </a:lnT>
                    <a:solidFill>
                      <a:schemeClr val="tx2"/>
                    </a:solidFill>
                  </a:tcPr>
                </a:tc>
                <a:tc>
                  <a:txBody>
                    <a:bodyPr/>
                    <a:lstStyle/>
                    <a:p>
                      <a:pPr algn="ctr"/>
                      <a:r>
                        <a:rPr lang="en-US" sz="2000" b="1" dirty="0">
                          <a:solidFill>
                            <a:schemeClr val="bg1"/>
                          </a:solidFill>
                          <a:latin typeface="+mj-lt"/>
                          <a:cs typeface="Arial" panose="020B0604020202020204" pitchFamily="34" charset="0"/>
                        </a:rPr>
                        <a:t>99%</a:t>
                      </a:r>
                    </a:p>
                  </a:txBody>
                  <a:tcPr anchor="ctr">
                    <a:lnT w="38100" cap="flat" cmpd="sng" algn="ctr">
                      <a:solidFill>
                        <a:schemeClr val="bg1"/>
                      </a:solidFill>
                      <a:prstDash val="solid"/>
                      <a:round/>
                      <a:headEnd type="none" w="med" len="med"/>
                      <a:tailEnd type="none" w="med" len="med"/>
                    </a:lnT>
                    <a:solidFill>
                      <a:schemeClr val="tx2"/>
                    </a:solidFill>
                  </a:tcPr>
                </a:tc>
                <a:tc>
                  <a:txBody>
                    <a:bodyPr/>
                    <a:lstStyle/>
                    <a:p>
                      <a:pPr algn="ctr"/>
                      <a:r>
                        <a:rPr lang="en-US" sz="2000" b="1" dirty="0">
                          <a:solidFill>
                            <a:schemeClr val="bg1"/>
                          </a:solidFill>
                          <a:latin typeface="+mj-lt"/>
                          <a:cs typeface="Arial" panose="020B0604020202020204" pitchFamily="34" charset="0"/>
                        </a:rPr>
                        <a:t>99%</a:t>
                      </a:r>
                    </a:p>
                  </a:txBody>
                  <a:tcPr anchor="ctr">
                    <a:lnT w="38100" cap="flat" cmpd="sng" algn="ctr">
                      <a:solidFill>
                        <a:schemeClr val="bg1"/>
                      </a:solidFill>
                      <a:prstDash val="solid"/>
                      <a:round/>
                      <a:headEnd type="none" w="med" len="med"/>
                      <a:tailEnd type="none" w="med" len="med"/>
                    </a:lnT>
                    <a:solidFill>
                      <a:schemeClr val="tx2"/>
                    </a:solidFill>
                  </a:tcPr>
                </a:tc>
                <a:extLst>
                  <a:ext uri="{0D108BD9-81ED-4DB2-BD59-A6C34878D82A}">
                    <a16:rowId xmlns:a16="http://schemas.microsoft.com/office/drawing/2014/main" val="3234393543"/>
                  </a:ext>
                </a:extLst>
              </a:tr>
              <a:tr h="399767">
                <a:tc>
                  <a:txBody>
                    <a:bodyPr/>
                    <a:lstStyle/>
                    <a:p>
                      <a:pPr algn="ctr"/>
                      <a:r>
                        <a:rPr lang="en-US" sz="2000" b="1" dirty="0">
                          <a:solidFill>
                            <a:schemeClr val="bg1"/>
                          </a:solidFill>
                          <a:latin typeface="+mj-lt"/>
                          <a:cs typeface="Arial" panose="020B0604020202020204" pitchFamily="34" charset="0"/>
                        </a:rPr>
                        <a:t>4%</a:t>
                      </a:r>
                    </a:p>
                  </a:txBody>
                  <a:tcPr>
                    <a:solidFill>
                      <a:schemeClr val="tx2"/>
                    </a:solidFill>
                  </a:tcPr>
                </a:tc>
                <a:tc>
                  <a:txBody>
                    <a:bodyPr/>
                    <a:lstStyle/>
                    <a:p>
                      <a:pPr algn="ctr"/>
                      <a:endParaRPr lang="en-US" sz="2000" b="1" dirty="0">
                        <a:solidFill>
                          <a:schemeClr val="bg1"/>
                        </a:solidFill>
                        <a:latin typeface="+mj-lt"/>
                        <a:cs typeface="Arial" panose="020B0604020202020204" pitchFamily="34" charset="0"/>
                      </a:endParaRPr>
                    </a:p>
                  </a:txBody>
                  <a:tcPr>
                    <a:noFill/>
                  </a:tcPr>
                </a:tc>
                <a:tc>
                  <a:txBody>
                    <a:bodyPr/>
                    <a:lstStyle/>
                    <a:p>
                      <a:pPr algn="ctr"/>
                      <a:r>
                        <a:rPr lang="en-US" sz="2000" b="1" dirty="0">
                          <a:solidFill>
                            <a:schemeClr val="tx1"/>
                          </a:solidFill>
                          <a:latin typeface="+mj-lt"/>
                          <a:cs typeface="Arial" panose="020B0604020202020204" pitchFamily="34" charset="0"/>
                        </a:rPr>
                        <a:t>85%</a:t>
                      </a:r>
                    </a:p>
                  </a:txBody>
                  <a:tcPr anchor="ctr"/>
                </a:tc>
                <a:tc>
                  <a:txBody>
                    <a:bodyPr/>
                    <a:lstStyle/>
                    <a:p>
                      <a:pPr algn="ctr"/>
                      <a:r>
                        <a:rPr lang="en-US" sz="2000" b="1" dirty="0">
                          <a:solidFill>
                            <a:schemeClr val="tx1"/>
                          </a:solidFill>
                          <a:latin typeface="+mj-lt"/>
                          <a:cs typeface="Arial" panose="020B0604020202020204" pitchFamily="34" charset="0"/>
                        </a:rPr>
                        <a:t>87%</a:t>
                      </a:r>
                    </a:p>
                  </a:txBody>
                  <a:tcPr anchor="ctr"/>
                </a:tc>
                <a:tc>
                  <a:txBody>
                    <a:bodyPr/>
                    <a:lstStyle/>
                    <a:p>
                      <a:pPr algn="ctr"/>
                      <a:r>
                        <a:rPr lang="en-US" sz="2000" b="1" dirty="0">
                          <a:solidFill>
                            <a:schemeClr val="tx1"/>
                          </a:solidFill>
                          <a:latin typeface="+mj-lt"/>
                          <a:cs typeface="Arial" panose="020B0604020202020204" pitchFamily="34" charset="0"/>
                        </a:rPr>
                        <a:t>90%</a:t>
                      </a:r>
                    </a:p>
                  </a:txBody>
                  <a:tcPr anchor="ctr">
                    <a:solidFill>
                      <a:schemeClr val="accent3"/>
                    </a:solidFill>
                  </a:tcPr>
                </a:tc>
                <a:tc>
                  <a:txBody>
                    <a:bodyPr/>
                    <a:lstStyle/>
                    <a:p>
                      <a:pPr algn="ctr"/>
                      <a:r>
                        <a:rPr lang="en-US" sz="2000" b="1" dirty="0">
                          <a:solidFill>
                            <a:schemeClr val="tx1"/>
                          </a:solidFill>
                          <a:latin typeface="+mj-lt"/>
                          <a:cs typeface="Arial" panose="020B0604020202020204" pitchFamily="34" charset="0"/>
                        </a:rPr>
                        <a:t>89%</a:t>
                      </a:r>
                    </a:p>
                  </a:txBody>
                  <a:tcPr anchor="ctr">
                    <a:solidFill>
                      <a:srgbClr val="DDE9F3"/>
                    </a:solidFill>
                  </a:tcPr>
                </a:tc>
                <a:tc>
                  <a:txBody>
                    <a:bodyPr/>
                    <a:lstStyle/>
                    <a:p>
                      <a:pPr algn="ctr"/>
                      <a:r>
                        <a:rPr lang="en-US" sz="2000" b="1" dirty="0">
                          <a:solidFill>
                            <a:schemeClr val="tx1"/>
                          </a:solidFill>
                          <a:latin typeface="+mj-lt"/>
                          <a:cs typeface="Arial" panose="020B0604020202020204" pitchFamily="34" charset="0"/>
                        </a:rPr>
                        <a:t>85%</a:t>
                      </a:r>
                    </a:p>
                  </a:txBody>
                  <a:tcPr anchor="ctr">
                    <a:solidFill>
                      <a:srgbClr val="DDE9F3"/>
                    </a:solidFill>
                  </a:tcPr>
                </a:tc>
                <a:extLst>
                  <a:ext uri="{0D108BD9-81ED-4DB2-BD59-A6C34878D82A}">
                    <a16:rowId xmlns:a16="http://schemas.microsoft.com/office/drawing/2014/main" val="3934254710"/>
                  </a:ext>
                </a:extLst>
              </a:tr>
              <a:tr h="399767">
                <a:tc>
                  <a:txBody>
                    <a:bodyPr/>
                    <a:lstStyle/>
                    <a:p>
                      <a:pPr algn="ctr"/>
                      <a:r>
                        <a:rPr lang="en-US" sz="2000" b="1" dirty="0">
                          <a:solidFill>
                            <a:schemeClr val="bg1"/>
                          </a:solidFill>
                          <a:latin typeface="+mj-lt"/>
                          <a:cs typeface="Arial" panose="020B0604020202020204" pitchFamily="34" charset="0"/>
                        </a:rPr>
                        <a:t>5%</a:t>
                      </a:r>
                    </a:p>
                  </a:txBody>
                  <a:tcPr>
                    <a:solidFill>
                      <a:schemeClr val="tx2"/>
                    </a:solidFill>
                  </a:tcPr>
                </a:tc>
                <a:tc>
                  <a:txBody>
                    <a:bodyPr/>
                    <a:lstStyle/>
                    <a:p>
                      <a:pPr algn="ctr"/>
                      <a:endParaRPr lang="en-US" sz="2000" b="1" dirty="0">
                        <a:solidFill>
                          <a:schemeClr val="bg1"/>
                        </a:solidFill>
                        <a:latin typeface="+mj-lt"/>
                        <a:cs typeface="Arial" panose="020B0604020202020204" pitchFamily="34" charset="0"/>
                      </a:endParaRPr>
                    </a:p>
                  </a:txBody>
                  <a:tcPr>
                    <a:noFill/>
                  </a:tcPr>
                </a:tc>
                <a:tc>
                  <a:txBody>
                    <a:bodyPr/>
                    <a:lstStyle/>
                    <a:p>
                      <a:pPr algn="ctr"/>
                      <a:r>
                        <a:rPr lang="en-US" sz="2000" b="1" dirty="0">
                          <a:solidFill>
                            <a:schemeClr val="tx1"/>
                          </a:solidFill>
                          <a:latin typeface="+mj-lt"/>
                          <a:cs typeface="Arial" panose="020B0604020202020204" pitchFamily="34" charset="0"/>
                        </a:rPr>
                        <a:t>69%</a:t>
                      </a:r>
                    </a:p>
                  </a:txBody>
                  <a:tcPr anchor="ctr"/>
                </a:tc>
                <a:tc>
                  <a:txBody>
                    <a:bodyPr/>
                    <a:lstStyle/>
                    <a:p>
                      <a:pPr algn="ctr"/>
                      <a:r>
                        <a:rPr lang="en-US" sz="2000" b="1" dirty="0">
                          <a:solidFill>
                            <a:schemeClr val="tx1"/>
                          </a:solidFill>
                          <a:latin typeface="+mj-lt"/>
                          <a:cs typeface="Arial" panose="020B0604020202020204" pitchFamily="34" charset="0"/>
                        </a:rPr>
                        <a:t>69%</a:t>
                      </a:r>
                    </a:p>
                  </a:txBody>
                  <a:tcPr anchor="ctr"/>
                </a:tc>
                <a:tc>
                  <a:txBody>
                    <a:bodyPr/>
                    <a:lstStyle/>
                    <a:p>
                      <a:pPr algn="ctr"/>
                      <a:r>
                        <a:rPr lang="en-US" sz="2000" b="1" dirty="0">
                          <a:solidFill>
                            <a:schemeClr val="tx1"/>
                          </a:solidFill>
                          <a:latin typeface="+mj-lt"/>
                          <a:cs typeface="Arial" panose="020B0604020202020204" pitchFamily="34" charset="0"/>
                        </a:rPr>
                        <a:t>66%</a:t>
                      </a:r>
                    </a:p>
                  </a:txBody>
                  <a:tcPr anchor="ctr">
                    <a:solidFill>
                      <a:schemeClr val="accent3"/>
                    </a:solidFill>
                  </a:tcPr>
                </a:tc>
                <a:tc>
                  <a:txBody>
                    <a:bodyPr/>
                    <a:lstStyle/>
                    <a:p>
                      <a:pPr algn="ctr"/>
                      <a:r>
                        <a:rPr lang="en-US" sz="2000" b="1" dirty="0">
                          <a:solidFill>
                            <a:schemeClr val="tx1"/>
                          </a:solidFill>
                          <a:latin typeface="+mj-lt"/>
                          <a:cs typeface="Arial" panose="020B0604020202020204" pitchFamily="34" charset="0"/>
                        </a:rPr>
                        <a:t>57%</a:t>
                      </a:r>
                    </a:p>
                  </a:txBody>
                  <a:tcPr anchor="ctr"/>
                </a:tc>
                <a:tc>
                  <a:txBody>
                    <a:bodyPr/>
                    <a:lstStyle/>
                    <a:p>
                      <a:pPr algn="ctr"/>
                      <a:r>
                        <a:rPr lang="en-US" sz="2000" b="1" dirty="0">
                          <a:solidFill>
                            <a:schemeClr val="tx1"/>
                          </a:solidFill>
                          <a:latin typeface="+mj-lt"/>
                          <a:cs typeface="Arial" panose="020B0604020202020204" pitchFamily="34" charset="0"/>
                        </a:rPr>
                        <a:t>43%</a:t>
                      </a:r>
                    </a:p>
                  </a:txBody>
                  <a:tcPr anchor="ctr"/>
                </a:tc>
                <a:extLst>
                  <a:ext uri="{0D108BD9-81ED-4DB2-BD59-A6C34878D82A}">
                    <a16:rowId xmlns:a16="http://schemas.microsoft.com/office/drawing/2014/main" val="2035408737"/>
                  </a:ext>
                </a:extLst>
              </a:tr>
              <a:tr h="399767">
                <a:tc>
                  <a:txBody>
                    <a:bodyPr/>
                    <a:lstStyle/>
                    <a:p>
                      <a:pPr algn="ctr"/>
                      <a:r>
                        <a:rPr lang="en-US" sz="2000" b="1" dirty="0">
                          <a:solidFill>
                            <a:schemeClr val="bg1"/>
                          </a:solidFill>
                          <a:latin typeface="+mj-lt"/>
                          <a:cs typeface="Arial" panose="020B0604020202020204" pitchFamily="34" charset="0"/>
                        </a:rPr>
                        <a:t>6%</a:t>
                      </a:r>
                    </a:p>
                  </a:txBody>
                  <a:tcPr>
                    <a:solidFill>
                      <a:schemeClr val="tx2"/>
                    </a:solidFill>
                  </a:tcPr>
                </a:tc>
                <a:tc>
                  <a:txBody>
                    <a:bodyPr/>
                    <a:lstStyle/>
                    <a:p>
                      <a:pPr algn="ctr"/>
                      <a:endParaRPr lang="en-US" sz="2000" b="1" dirty="0">
                        <a:solidFill>
                          <a:schemeClr val="bg1"/>
                        </a:solidFill>
                        <a:latin typeface="+mj-lt"/>
                        <a:cs typeface="Arial" panose="020B0604020202020204" pitchFamily="34" charset="0"/>
                      </a:endParaRPr>
                    </a:p>
                  </a:txBody>
                  <a:tcPr>
                    <a:noFill/>
                  </a:tcPr>
                </a:tc>
                <a:tc>
                  <a:txBody>
                    <a:bodyPr/>
                    <a:lstStyle/>
                    <a:p>
                      <a:pPr algn="ctr"/>
                      <a:r>
                        <a:rPr lang="en-US" sz="2000" b="1" dirty="0">
                          <a:solidFill>
                            <a:schemeClr val="tx1"/>
                          </a:solidFill>
                          <a:latin typeface="+mj-lt"/>
                          <a:cs typeface="Arial" panose="020B0604020202020204" pitchFamily="34" charset="0"/>
                        </a:rPr>
                        <a:t>52%</a:t>
                      </a:r>
                    </a:p>
                  </a:txBody>
                  <a:tcPr anchor="ctr"/>
                </a:tc>
                <a:tc>
                  <a:txBody>
                    <a:bodyPr/>
                    <a:lstStyle/>
                    <a:p>
                      <a:pPr algn="ctr"/>
                      <a:r>
                        <a:rPr lang="en-US" sz="2000" b="1" dirty="0">
                          <a:solidFill>
                            <a:schemeClr val="tx1"/>
                          </a:solidFill>
                          <a:latin typeface="+mj-lt"/>
                          <a:cs typeface="Arial" panose="020B0604020202020204" pitchFamily="34" charset="0"/>
                        </a:rPr>
                        <a:t>49%</a:t>
                      </a:r>
                    </a:p>
                  </a:txBody>
                  <a:tcPr anchor="ctr"/>
                </a:tc>
                <a:tc>
                  <a:txBody>
                    <a:bodyPr/>
                    <a:lstStyle/>
                    <a:p>
                      <a:pPr algn="ctr"/>
                      <a:r>
                        <a:rPr lang="en-US" sz="2000" b="1" dirty="0">
                          <a:solidFill>
                            <a:schemeClr val="tx1"/>
                          </a:solidFill>
                          <a:latin typeface="+mj-lt"/>
                          <a:cs typeface="Arial" panose="020B0604020202020204" pitchFamily="34" charset="0"/>
                        </a:rPr>
                        <a:t>41%</a:t>
                      </a:r>
                    </a:p>
                  </a:txBody>
                  <a:tcPr anchor="ctr">
                    <a:solidFill>
                      <a:schemeClr val="accent3"/>
                    </a:solidFill>
                  </a:tcPr>
                </a:tc>
                <a:tc>
                  <a:txBody>
                    <a:bodyPr/>
                    <a:lstStyle/>
                    <a:p>
                      <a:pPr algn="ctr"/>
                      <a:r>
                        <a:rPr lang="en-US" sz="2000" b="1" dirty="0">
                          <a:solidFill>
                            <a:schemeClr val="tx1"/>
                          </a:solidFill>
                          <a:latin typeface="+mj-lt"/>
                          <a:cs typeface="Arial" panose="020B0604020202020204" pitchFamily="34" charset="0"/>
                        </a:rPr>
                        <a:t>26%</a:t>
                      </a:r>
                    </a:p>
                  </a:txBody>
                  <a:tcPr anchor="ctr"/>
                </a:tc>
                <a:tc>
                  <a:txBody>
                    <a:bodyPr/>
                    <a:lstStyle/>
                    <a:p>
                      <a:pPr algn="ctr"/>
                      <a:r>
                        <a:rPr lang="en-US" sz="2000" b="1" dirty="0">
                          <a:solidFill>
                            <a:schemeClr val="tx1"/>
                          </a:solidFill>
                          <a:latin typeface="+mj-lt"/>
                          <a:cs typeface="Arial" panose="020B0604020202020204" pitchFamily="34" charset="0"/>
                        </a:rPr>
                        <a:t>10%</a:t>
                      </a:r>
                    </a:p>
                  </a:txBody>
                  <a:tcPr anchor="ctr"/>
                </a:tc>
                <a:extLst>
                  <a:ext uri="{0D108BD9-81ED-4DB2-BD59-A6C34878D82A}">
                    <a16:rowId xmlns:a16="http://schemas.microsoft.com/office/drawing/2014/main" val="2682580269"/>
                  </a:ext>
                </a:extLst>
              </a:tr>
              <a:tr h="399767">
                <a:tc>
                  <a:txBody>
                    <a:bodyPr/>
                    <a:lstStyle/>
                    <a:p>
                      <a:pPr algn="ctr"/>
                      <a:r>
                        <a:rPr lang="en-US" sz="2000" b="1" dirty="0">
                          <a:solidFill>
                            <a:schemeClr val="bg1"/>
                          </a:solidFill>
                          <a:latin typeface="+mj-lt"/>
                          <a:cs typeface="Arial" panose="020B0604020202020204" pitchFamily="34" charset="0"/>
                        </a:rPr>
                        <a:t>7%</a:t>
                      </a:r>
                    </a:p>
                  </a:txBody>
                  <a:tcPr>
                    <a:solidFill>
                      <a:schemeClr val="tx2"/>
                    </a:solidFill>
                  </a:tcPr>
                </a:tc>
                <a:tc>
                  <a:txBody>
                    <a:bodyPr/>
                    <a:lstStyle/>
                    <a:p>
                      <a:pPr algn="ctr"/>
                      <a:endParaRPr lang="en-US" sz="2000" b="1" dirty="0">
                        <a:solidFill>
                          <a:schemeClr val="bg1"/>
                        </a:solidFill>
                        <a:latin typeface="+mj-lt"/>
                        <a:cs typeface="Arial" panose="020B0604020202020204" pitchFamily="34" charset="0"/>
                      </a:endParaRPr>
                    </a:p>
                  </a:txBody>
                  <a:tcPr>
                    <a:noFill/>
                  </a:tcPr>
                </a:tc>
                <a:tc>
                  <a:txBody>
                    <a:bodyPr/>
                    <a:lstStyle/>
                    <a:p>
                      <a:pPr algn="ctr"/>
                      <a:r>
                        <a:rPr lang="en-US" sz="2000" b="1" dirty="0">
                          <a:solidFill>
                            <a:schemeClr val="tx1"/>
                          </a:solidFill>
                          <a:latin typeface="+mj-lt"/>
                          <a:cs typeface="Arial" panose="020B0604020202020204" pitchFamily="34" charset="0"/>
                        </a:rPr>
                        <a:t>38%</a:t>
                      </a:r>
                    </a:p>
                  </a:txBody>
                  <a:tcPr anchor="ctr"/>
                </a:tc>
                <a:tc>
                  <a:txBody>
                    <a:bodyPr/>
                    <a:lstStyle/>
                    <a:p>
                      <a:pPr algn="ctr"/>
                      <a:r>
                        <a:rPr lang="en-US" sz="2000" b="1" dirty="0">
                          <a:solidFill>
                            <a:schemeClr val="tx1"/>
                          </a:solidFill>
                          <a:latin typeface="+mj-lt"/>
                          <a:cs typeface="Arial" panose="020B0604020202020204" pitchFamily="34" charset="0"/>
                        </a:rPr>
                        <a:t>30%</a:t>
                      </a:r>
                    </a:p>
                  </a:txBody>
                  <a:tcPr anchor="ctr"/>
                </a:tc>
                <a:tc>
                  <a:txBody>
                    <a:bodyPr/>
                    <a:lstStyle/>
                    <a:p>
                      <a:pPr algn="ctr"/>
                      <a:r>
                        <a:rPr lang="en-US" sz="2000" b="1" dirty="0">
                          <a:solidFill>
                            <a:schemeClr val="tx1"/>
                          </a:solidFill>
                          <a:latin typeface="+mj-lt"/>
                          <a:cs typeface="Arial" panose="020B0604020202020204" pitchFamily="34" charset="0"/>
                        </a:rPr>
                        <a:t>21%</a:t>
                      </a:r>
                    </a:p>
                  </a:txBody>
                  <a:tcPr anchor="ctr">
                    <a:solidFill>
                      <a:schemeClr val="accent3"/>
                    </a:solidFill>
                  </a:tcPr>
                </a:tc>
                <a:tc>
                  <a:txBody>
                    <a:bodyPr/>
                    <a:lstStyle/>
                    <a:p>
                      <a:pPr algn="ctr"/>
                      <a:r>
                        <a:rPr lang="en-US" sz="2000" b="1" dirty="0">
                          <a:solidFill>
                            <a:schemeClr val="tx1"/>
                          </a:solidFill>
                          <a:latin typeface="+mj-lt"/>
                          <a:cs typeface="Arial" panose="020B0604020202020204" pitchFamily="34" charset="0"/>
                        </a:rPr>
                        <a:t>7%</a:t>
                      </a:r>
                    </a:p>
                  </a:txBody>
                  <a:tcPr anchor="ctr"/>
                </a:tc>
                <a:tc>
                  <a:txBody>
                    <a:bodyPr/>
                    <a:lstStyle/>
                    <a:p>
                      <a:pPr algn="ctr"/>
                      <a:r>
                        <a:rPr lang="en-US" sz="2000" b="1" dirty="0">
                          <a:solidFill>
                            <a:schemeClr val="tx1"/>
                          </a:solidFill>
                          <a:latin typeface="+mj-lt"/>
                          <a:cs typeface="Arial" panose="020B0604020202020204" pitchFamily="34" charset="0"/>
                        </a:rPr>
                        <a:t>1%</a:t>
                      </a:r>
                    </a:p>
                  </a:txBody>
                  <a:tcPr anchor="ctr"/>
                </a:tc>
                <a:extLst>
                  <a:ext uri="{0D108BD9-81ED-4DB2-BD59-A6C34878D82A}">
                    <a16:rowId xmlns:a16="http://schemas.microsoft.com/office/drawing/2014/main" val="3750447564"/>
                  </a:ext>
                </a:extLst>
              </a:tr>
              <a:tr h="399767">
                <a:tc>
                  <a:txBody>
                    <a:bodyPr/>
                    <a:lstStyle/>
                    <a:p>
                      <a:pPr algn="ctr"/>
                      <a:r>
                        <a:rPr lang="en-US" sz="2000" b="1" dirty="0">
                          <a:solidFill>
                            <a:schemeClr val="bg1"/>
                          </a:solidFill>
                          <a:latin typeface="+mj-lt"/>
                          <a:cs typeface="Arial" panose="020B0604020202020204" pitchFamily="34" charset="0"/>
                        </a:rPr>
                        <a:t>8%</a:t>
                      </a:r>
                    </a:p>
                  </a:txBody>
                  <a:tcPr>
                    <a:solidFill>
                      <a:schemeClr val="tx2"/>
                    </a:solidFill>
                  </a:tcPr>
                </a:tc>
                <a:tc>
                  <a:txBody>
                    <a:bodyPr/>
                    <a:lstStyle/>
                    <a:p>
                      <a:pPr algn="ctr"/>
                      <a:endParaRPr lang="en-US" sz="2000" b="1" dirty="0">
                        <a:solidFill>
                          <a:schemeClr val="bg1"/>
                        </a:solidFill>
                        <a:latin typeface="+mj-lt"/>
                        <a:cs typeface="Arial" panose="020B0604020202020204" pitchFamily="34" charset="0"/>
                      </a:endParaRPr>
                    </a:p>
                  </a:txBody>
                  <a:tcPr>
                    <a:noFill/>
                  </a:tcPr>
                </a:tc>
                <a:tc>
                  <a:txBody>
                    <a:bodyPr/>
                    <a:lstStyle/>
                    <a:p>
                      <a:pPr algn="ctr"/>
                      <a:r>
                        <a:rPr lang="en-US" sz="2000" b="1" dirty="0">
                          <a:solidFill>
                            <a:schemeClr val="tx1"/>
                          </a:solidFill>
                          <a:latin typeface="+mj-lt"/>
                          <a:cs typeface="Arial" panose="020B0604020202020204" pitchFamily="34" charset="0"/>
                        </a:rPr>
                        <a:t>25%</a:t>
                      </a:r>
                    </a:p>
                  </a:txBody>
                  <a:tcPr anchor="ctr"/>
                </a:tc>
                <a:tc>
                  <a:txBody>
                    <a:bodyPr/>
                    <a:lstStyle/>
                    <a:p>
                      <a:pPr algn="ctr"/>
                      <a:r>
                        <a:rPr lang="en-US" sz="2000" b="1" dirty="0">
                          <a:solidFill>
                            <a:schemeClr val="tx1"/>
                          </a:solidFill>
                          <a:latin typeface="+mj-lt"/>
                          <a:cs typeface="Arial" panose="020B0604020202020204" pitchFamily="34" charset="0"/>
                        </a:rPr>
                        <a:t>17%</a:t>
                      </a:r>
                    </a:p>
                  </a:txBody>
                  <a:tcPr anchor="ctr"/>
                </a:tc>
                <a:tc>
                  <a:txBody>
                    <a:bodyPr/>
                    <a:lstStyle/>
                    <a:p>
                      <a:pPr algn="ctr"/>
                      <a:r>
                        <a:rPr lang="en-US" sz="2000" b="1" dirty="0">
                          <a:solidFill>
                            <a:schemeClr val="tx1"/>
                          </a:solidFill>
                          <a:latin typeface="+mj-lt"/>
                          <a:cs typeface="Arial" panose="020B0604020202020204" pitchFamily="34" charset="0"/>
                        </a:rPr>
                        <a:t>7%</a:t>
                      </a:r>
                    </a:p>
                  </a:txBody>
                  <a:tcPr anchor="ctr">
                    <a:solidFill>
                      <a:schemeClr val="accent3"/>
                    </a:solidFill>
                  </a:tcPr>
                </a:tc>
                <a:tc>
                  <a:txBody>
                    <a:bodyPr/>
                    <a:lstStyle/>
                    <a:p>
                      <a:pPr algn="ctr"/>
                      <a:r>
                        <a:rPr lang="en-US" sz="2000" b="1" dirty="0">
                          <a:solidFill>
                            <a:schemeClr val="tx1"/>
                          </a:solidFill>
                          <a:latin typeface="+mj-lt"/>
                          <a:cs typeface="Arial" panose="020B0604020202020204" pitchFamily="34" charset="0"/>
                        </a:rPr>
                        <a:t>1%</a:t>
                      </a:r>
                    </a:p>
                  </a:txBody>
                  <a:tcPr anchor="ctr"/>
                </a:tc>
                <a:tc>
                  <a:txBody>
                    <a:bodyPr/>
                    <a:lstStyle/>
                    <a:p>
                      <a:pPr algn="ctr"/>
                      <a:r>
                        <a:rPr lang="en-US" sz="2000" b="1" dirty="0">
                          <a:solidFill>
                            <a:schemeClr val="tx1"/>
                          </a:solidFill>
                          <a:latin typeface="+mj-lt"/>
                          <a:cs typeface="Arial" panose="020B0604020202020204" pitchFamily="34" charset="0"/>
                        </a:rPr>
                        <a:t>0%</a:t>
                      </a:r>
                    </a:p>
                  </a:txBody>
                  <a:tcPr anchor="ctr"/>
                </a:tc>
                <a:extLst>
                  <a:ext uri="{0D108BD9-81ED-4DB2-BD59-A6C34878D82A}">
                    <a16:rowId xmlns:a16="http://schemas.microsoft.com/office/drawing/2014/main" val="1737225475"/>
                  </a:ext>
                </a:extLst>
              </a:tr>
            </a:tbl>
          </a:graphicData>
        </a:graphic>
      </p:graphicFrame>
      <p:sp>
        <p:nvSpPr>
          <p:cNvPr id="3" name="Title 2">
            <a:extLst>
              <a:ext uri="{FF2B5EF4-FFF2-40B4-BE49-F238E27FC236}">
                <a16:creationId xmlns:a16="http://schemas.microsoft.com/office/drawing/2014/main" id="{0F37DF3D-B6E8-4F63-B313-FE75307C15F1}"/>
              </a:ext>
            </a:extLst>
          </p:cNvPr>
          <p:cNvSpPr>
            <a:spLocks noGrp="1"/>
          </p:cNvSpPr>
          <p:nvPr>
            <p:ph type="title"/>
          </p:nvPr>
        </p:nvSpPr>
        <p:spPr/>
        <p:txBody>
          <a:bodyPr/>
          <a:lstStyle/>
          <a:p>
            <a:r>
              <a:rPr lang="en-US" dirty="0"/>
              <a:t>30 Year Retirement</a:t>
            </a:r>
            <a:br>
              <a:rPr lang="en-US" dirty="0"/>
            </a:br>
            <a:r>
              <a:rPr lang="en-US" sz="2400" b="0" dirty="0">
                <a:solidFill>
                  <a:schemeClr val="accent2"/>
                </a:solidFill>
              </a:rPr>
              <a:t>Likelihood of Success</a:t>
            </a:r>
          </a:p>
        </p:txBody>
      </p:sp>
      <p:sp>
        <p:nvSpPr>
          <p:cNvPr id="8" name="Rectangle 7">
            <a:extLst>
              <a:ext uri="{FF2B5EF4-FFF2-40B4-BE49-F238E27FC236}">
                <a16:creationId xmlns:a16="http://schemas.microsoft.com/office/drawing/2014/main" id="{B83C4B59-693A-4FEE-8DA0-8B98FCE26C9D}"/>
              </a:ext>
            </a:extLst>
          </p:cNvPr>
          <p:cNvSpPr/>
          <p:nvPr/>
        </p:nvSpPr>
        <p:spPr>
          <a:xfrm>
            <a:off x="472966" y="4908855"/>
            <a:ext cx="8229600" cy="1123384"/>
          </a:xfrm>
          <a:prstGeom prst="rect">
            <a:avLst/>
          </a:prstGeom>
        </p:spPr>
        <p:txBody>
          <a:bodyPr wrap="square" lIns="0" tIns="0" rIns="0" anchor="b">
            <a:spAutoFit/>
          </a:bodyPr>
          <a:lstStyle/>
          <a:p>
            <a:pPr>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1. Assumes withdrawal is increased 3% annually for inflation.</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Source: T. Rowe Price 2020. Analysis of 30 year period. IMPORTANT: The information regarding the likelihood of various investment outcomes is hypothetical in nature, does not reflect actual investment results, and is not a guarantee of future results. The simulations are based on a number of assumptions. There can be no assurance that the results shown will be achieved or sustained. The charts present only a range of possible outcomes. Results may vary, and such results may be better or worse than the simulated scenarios. Clients should be aware that the potential for loss (or gain) may be greater than demonstrated in the simulations. </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*Calculations only considered stock/bond mixes; short-term bonds were not included.</a:t>
            </a:r>
            <a:br>
              <a:rPr lang="en-US" sz="1000" dirty="0">
                <a:solidFill>
                  <a:prstClr val="black">
                    <a:lumMod val="65000"/>
                    <a:lumOff val="35000"/>
                  </a:prstClr>
                </a:solidFill>
                <a:latin typeface="Arial Narrow" panose="020B0606020202030204" pitchFamily="34" charset="0"/>
                <a:cs typeface="Arial" panose="020B0604020202020204" pitchFamily="34" charset="0"/>
              </a:rPr>
            </a:br>
            <a:r>
              <a:rPr lang="en-US" sz="1000" dirty="0">
                <a:solidFill>
                  <a:prstClr val="black">
                    <a:lumMod val="65000"/>
                    <a:lumOff val="35000"/>
                  </a:prstClr>
                </a:solidFill>
                <a:latin typeface="Arial Narrow" panose="020B0606020202030204" pitchFamily="34" charset="0"/>
                <a:cs typeface="Arial" panose="020B0604020202020204" pitchFamily="34" charset="0"/>
              </a:rPr>
              <a:t>The probabilities shown are the likelihood of having at least $1 remaining in the portfolio at the end of the retirement period.</a:t>
            </a:r>
          </a:p>
        </p:txBody>
      </p:sp>
      <p:sp>
        <p:nvSpPr>
          <p:cNvPr id="5" name="TextBox 4">
            <a:extLst>
              <a:ext uri="{FF2B5EF4-FFF2-40B4-BE49-F238E27FC236}">
                <a16:creationId xmlns:a16="http://schemas.microsoft.com/office/drawing/2014/main" id="{B1994E51-7E7A-474C-9ECA-950677F5347A}"/>
              </a:ext>
            </a:extLst>
          </p:cNvPr>
          <p:cNvSpPr txBox="1"/>
          <p:nvPr/>
        </p:nvSpPr>
        <p:spPr>
          <a:xfrm>
            <a:off x="7328053" y="6658838"/>
            <a:ext cx="1146810" cy="215444"/>
          </a:xfrm>
          <a:prstGeom prst="rect">
            <a:avLst/>
          </a:prstGeom>
          <a:noFill/>
        </p:spPr>
        <p:txBody>
          <a:bodyPr wrap="square" rtlCol="0">
            <a:spAutoFit/>
          </a:bodyPr>
          <a:lstStyle/>
          <a:p>
            <a:pPr algn="r"/>
            <a:r>
              <a:rPr lang="en-US" sz="800" dirty="0">
                <a:solidFill>
                  <a:schemeClr val="accent4">
                    <a:lumMod val="10000"/>
                  </a:schemeClr>
                </a:solidFill>
                <a:latin typeface="Arial Narrow" pitchFamily="34" charset="0"/>
              </a:rPr>
              <a:t>SL 00141  06/2020</a:t>
            </a:r>
          </a:p>
        </p:txBody>
      </p:sp>
    </p:spTree>
    <p:extLst>
      <p:ext uri="{BB962C8B-B14F-4D97-AF65-F5344CB8AC3E}">
        <p14:creationId xmlns:p14="http://schemas.microsoft.com/office/powerpoint/2010/main" val="1429909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9A856E-B923-4B2A-9FBC-9F18C97E0AD3}"/>
              </a:ext>
            </a:extLst>
          </p:cNvPr>
          <p:cNvSpPr>
            <a:spLocks noGrp="1"/>
          </p:cNvSpPr>
          <p:nvPr>
            <p:ph type="title"/>
          </p:nvPr>
        </p:nvSpPr>
        <p:spPr/>
        <p:txBody>
          <a:bodyPr/>
          <a:lstStyle/>
          <a:p>
            <a:r>
              <a:rPr lang="en-US" dirty="0">
                <a:solidFill>
                  <a:schemeClr val="tx1"/>
                </a:solidFill>
              </a:rPr>
              <a:t>RMDs and Sustainable Withdrawals</a:t>
            </a:r>
          </a:p>
        </p:txBody>
      </p:sp>
      <p:sp>
        <p:nvSpPr>
          <p:cNvPr id="5" name="Text Placeholder 7">
            <a:extLst>
              <a:ext uri="{FF2B5EF4-FFF2-40B4-BE49-F238E27FC236}">
                <a16:creationId xmlns:a16="http://schemas.microsoft.com/office/drawing/2014/main" id="{04BA4CC7-736E-44FF-8037-5B622E8083D8}"/>
              </a:ext>
            </a:extLst>
          </p:cNvPr>
          <p:cNvSpPr txBox="1">
            <a:spLocks/>
          </p:cNvSpPr>
          <p:nvPr/>
        </p:nvSpPr>
        <p:spPr>
          <a:xfrm>
            <a:off x="365760" y="1066632"/>
            <a:ext cx="8458200" cy="542344"/>
          </a:xfrm>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2"/>
                </a:solidFill>
                <a:latin typeface="PrudentialModern SemCond" pitchFamily="2" charset="0"/>
              </a:rPr>
              <a:t>RMDs Increase Each Year</a:t>
            </a:r>
            <a:r>
              <a:rPr lang="en-US" baseline="30000" dirty="0">
                <a:solidFill>
                  <a:schemeClr val="tx2"/>
                </a:solidFill>
                <a:latin typeface="PrudentialModern SemCond" pitchFamily="2" charset="0"/>
              </a:rPr>
              <a:t>*</a:t>
            </a:r>
          </a:p>
        </p:txBody>
      </p:sp>
      <p:sp>
        <p:nvSpPr>
          <p:cNvPr id="7" name="Rectangle 6">
            <a:extLst>
              <a:ext uri="{FF2B5EF4-FFF2-40B4-BE49-F238E27FC236}">
                <a16:creationId xmlns:a16="http://schemas.microsoft.com/office/drawing/2014/main" id="{D0BB834B-B7D3-4BA6-A057-ECA70F8C7ADB}"/>
              </a:ext>
            </a:extLst>
          </p:cNvPr>
          <p:cNvSpPr/>
          <p:nvPr/>
        </p:nvSpPr>
        <p:spPr>
          <a:xfrm>
            <a:off x="1227594" y="5046566"/>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90</a:t>
            </a:r>
          </a:p>
        </p:txBody>
      </p:sp>
      <p:sp>
        <p:nvSpPr>
          <p:cNvPr id="10" name="Rectangle 9">
            <a:extLst>
              <a:ext uri="{FF2B5EF4-FFF2-40B4-BE49-F238E27FC236}">
                <a16:creationId xmlns:a16="http://schemas.microsoft.com/office/drawing/2014/main" id="{40B556C2-2F78-45B2-9612-546A475E1D51}"/>
              </a:ext>
            </a:extLst>
          </p:cNvPr>
          <p:cNvSpPr/>
          <p:nvPr/>
        </p:nvSpPr>
        <p:spPr>
          <a:xfrm>
            <a:off x="1227594" y="4488237"/>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85</a:t>
            </a:r>
          </a:p>
        </p:txBody>
      </p:sp>
      <p:sp>
        <p:nvSpPr>
          <p:cNvPr id="13" name="Rectangle 12">
            <a:extLst>
              <a:ext uri="{FF2B5EF4-FFF2-40B4-BE49-F238E27FC236}">
                <a16:creationId xmlns:a16="http://schemas.microsoft.com/office/drawing/2014/main" id="{5E639718-72AD-4156-A2C7-12483417C040}"/>
              </a:ext>
            </a:extLst>
          </p:cNvPr>
          <p:cNvSpPr/>
          <p:nvPr/>
        </p:nvSpPr>
        <p:spPr>
          <a:xfrm>
            <a:off x="1227594" y="3929909"/>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80</a:t>
            </a:r>
          </a:p>
        </p:txBody>
      </p:sp>
      <p:sp>
        <p:nvSpPr>
          <p:cNvPr id="16" name="Rectangle 15">
            <a:extLst>
              <a:ext uri="{FF2B5EF4-FFF2-40B4-BE49-F238E27FC236}">
                <a16:creationId xmlns:a16="http://schemas.microsoft.com/office/drawing/2014/main" id="{405A5585-8009-4CEF-BA4E-F5463814780B}"/>
              </a:ext>
            </a:extLst>
          </p:cNvPr>
          <p:cNvSpPr/>
          <p:nvPr/>
        </p:nvSpPr>
        <p:spPr>
          <a:xfrm>
            <a:off x="1227594" y="3371581"/>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75</a:t>
            </a:r>
          </a:p>
        </p:txBody>
      </p:sp>
      <p:grpSp>
        <p:nvGrpSpPr>
          <p:cNvPr id="21" name="Group 20">
            <a:extLst>
              <a:ext uri="{FF2B5EF4-FFF2-40B4-BE49-F238E27FC236}">
                <a16:creationId xmlns:a16="http://schemas.microsoft.com/office/drawing/2014/main" id="{197C6D52-113B-48FB-9ED8-A7753FE29A4E}"/>
              </a:ext>
            </a:extLst>
          </p:cNvPr>
          <p:cNvGrpSpPr/>
          <p:nvPr/>
        </p:nvGrpSpPr>
        <p:grpSpPr>
          <a:xfrm>
            <a:off x="1267105" y="1600200"/>
            <a:ext cx="5761016" cy="523220"/>
            <a:chOff x="5924166" y="1578837"/>
            <a:chExt cx="3511470" cy="523220"/>
          </a:xfrm>
        </p:grpSpPr>
        <p:sp>
          <p:nvSpPr>
            <p:cNvPr id="22" name="Rectangle 21">
              <a:extLst>
                <a:ext uri="{FF2B5EF4-FFF2-40B4-BE49-F238E27FC236}">
                  <a16:creationId xmlns:a16="http://schemas.microsoft.com/office/drawing/2014/main" id="{1B0999A1-2B6F-4610-94A6-A33C580C8A8E}"/>
                </a:ext>
              </a:extLst>
            </p:cNvPr>
            <p:cNvSpPr/>
            <p:nvPr/>
          </p:nvSpPr>
          <p:spPr>
            <a:xfrm>
              <a:off x="5924166" y="1578837"/>
              <a:ext cx="67731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Age</a:t>
              </a:r>
            </a:p>
          </p:txBody>
        </p:sp>
        <p:cxnSp>
          <p:nvCxnSpPr>
            <p:cNvPr id="23" name="Straight Connector 22">
              <a:extLst>
                <a:ext uri="{FF2B5EF4-FFF2-40B4-BE49-F238E27FC236}">
                  <a16:creationId xmlns:a16="http://schemas.microsoft.com/office/drawing/2014/main" id="{0D24F6CA-B4CB-4721-9564-F3020C01848F}"/>
                </a:ext>
              </a:extLst>
            </p:cNvPr>
            <p:cNvCxnSpPr/>
            <p:nvPr/>
          </p:nvCxnSpPr>
          <p:spPr>
            <a:xfrm>
              <a:off x="5980667" y="2052903"/>
              <a:ext cx="3454969"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87CD8E0E-B002-48DF-8E0A-7D01CC413E51}"/>
              </a:ext>
            </a:extLst>
          </p:cNvPr>
          <p:cNvSpPr/>
          <p:nvPr/>
        </p:nvSpPr>
        <p:spPr>
          <a:xfrm>
            <a:off x="346038" y="5867400"/>
            <a:ext cx="7959762" cy="553998"/>
          </a:xfrm>
          <a:prstGeom prst="rect">
            <a:avLst/>
          </a:prstGeom>
        </p:spPr>
        <p:txBody>
          <a:bodyPr wrap="square">
            <a:spAutoFit/>
          </a:bodyPr>
          <a:lstStyle/>
          <a:p>
            <a:pPr fontAlgn="auto">
              <a:spcAft>
                <a:spcPts val="0"/>
              </a:spcAft>
            </a:pPr>
            <a:r>
              <a:rPr lang="en-US" sz="1000" dirty="0">
                <a:latin typeface="PrudentialModern Med Cond" pitchFamily="2" charset="0"/>
              </a:rPr>
              <a:t>*If the spouse is the sole beneficiary and is more than 10 years younger, the RMD distribution rate is lower.at each age</a:t>
            </a:r>
          </a:p>
          <a:p>
            <a:pPr fontAlgn="auto">
              <a:spcAft>
                <a:spcPts val="0"/>
              </a:spcAft>
            </a:pPr>
            <a:r>
              <a:rPr lang="en-US" sz="1000" dirty="0">
                <a:latin typeface="PrudentialModern Med Cond" pitchFamily="2" charset="0"/>
              </a:rPr>
              <a:t>† IRA owners who attained age 70½ prior to 1/1/2020 have a Required Beginning Date of age 70½. IRA owners who attained age 70½ after 12/31/2019 have a Required Beginning Date of age 72</a:t>
            </a:r>
          </a:p>
        </p:txBody>
      </p:sp>
      <p:sp>
        <p:nvSpPr>
          <p:cNvPr id="25" name="TextBox 24">
            <a:extLst>
              <a:ext uri="{FF2B5EF4-FFF2-40B4-BE49-F238E27FC236}">
                <a16:creationId xmlns:a16="http://schemas.microsoft.com/office/drawing/2014/main" id="{5CBDFE16-B2C4-4FE4-B1FD-1BFA88E7DC7F}"/>
              </a:ext>
            </a:extLst>
          </p:cNvPr>
          <p:cNvSpPr txBox="1"/>
          <p:nvPr/>
        </p:nvSpPr>
        <p:spPr>
          <a:xfrm>
            <a:off x="7391400" y="6659712"/>
            <a:ext cx="1008321" cy="213696"/>
          </a:xfrm>
          <a:prstGeom prst="rect">
            <a:avLst/>
          </a:prstGeom>
          <a:noFill/>
        </p:spPr>
        <p:txBody>
          <a:bodyPr wrap="square" rtlCol="0">
            <a:spAutoFit/>
          </a:bodyPr>
          <a:lstStyle/>
          <a:p>
            <a:pPr algn="r"/>
            <a:r>
              <a:rPr lang="en-US" sz="800" dirty="0">
                <a:solidFill>
                  <a:schemeClr val="accent2"/>
                </a:solidFill>
                <a:latin typeface="PrudentialModern Med Cond" pitchFamily="2" charset="0"/>
              </a:rPr>
              <a:t>SL 00006 01/2020</a:t>
            </a:r>
          </a:p>
        </p:txBody>
      </p:sp>
      <p:sp>
        <p:nvSpPr>
          <p:cNvPr id="26" name="Rectangle 25">
            <a:extLst>
              <a:ext uri="{FF2B5EF4-FFF2-40B4-BE49-F238E27FC236}">
                <a16:creationId xmlns:a16="http://schemas.microsoft.com/office/drawing/2014/main" id="{8AC523B5-D36A-47B3-9C2D-8DFD1E6CE901}"/>
              </a:ext>
            </a:extLst>
          </p:cNvPr>
          <p:cNvSpPr/>
          <p:nvPr/>
        </p:nvSpPr>
        <p:spPr>
          <a:xfrm>
            <a:off x="1227594" y="2254925"/>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70½</a:t>
            </a:r>
            <a:r>
              <a:rPr lang="en-US" sz="2800" b="1" baseline="30000" dirty="0">
                <a:solidFill>
                  <a:schemeClr val="tx2"/>
                </a:solidFill>
                <a:latin typeface="PrudentialModern SemCond" pitchFamily="2" charset="0"/>
              </a:rPr>
              <a:t>†</a:t>
            </a:r>
          </a:p>
        </p:txBody>
      </p:sp>
      <p:sp>
        <p:nvSpPr>
          <p:cNvPr id="27" name="Rectangle 26">
            <a:extLst>
              <a:ext uri="{FF2B5EF4-FFF2-40B4-BE49-F238E27FC236}">
                <a16:creationId xmlns:a16="http://schemas.microsoft.com/office/drawing/2014/main" id="{8B6660E3-4ABC-4EFE-98B4-7F3713C83314}"/>
              </a:ext>
            </a:extLst>
          </p:cNvPr>
          <p:cNvSpPr/>
          <p:nvPr/>
        </p:nvSpPr>
        <p:spPr>
          <a:xfrm>
            <a:off x="2429150" y="5079576"/>
            <a:ext cx="4331420" cy="457200"/>
          </a:xfrm>
          <a:prstGeom prst="rect">
            <a:avLst/>
          </a:prstGeom>
          <a:solidFill>
            <a:srgbClr val="0028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8.8%</a:t>
            </a:r>
          </a:p>
        </p:txBody>
      </p:sp>
      <p:sp>
        <p:nvSpPr>
          <p:cNvPr id="28" name="Rectangle 27">
            <a:extLst>
              <a:ext uri="{FF2B5EF4-FFF2-40B4-BE49-F238E27FC236}">
                <a16:creationId xmlns:a16="http://schemas.microsoft.com/office/drawing/2014/main" id="{59C34473-22C6-48AE-9847-A8305835018A}"/>
              </a:ext>
            </a:extLst>
          </p:cNvPr>
          <p:cNvSpPr/>
          <p:nvPr/>
        </p:nvSpPr>
        <p:spPr>
          <a:xfrm>
            <a:off x="2429150" y="4521247"/>
            <a:ext cx="3342593" cy="457200"/>
          </a:xfrm>
          <a:prstGeom prst="rect">
            <a:avLst/>
          </a:prstGeom>
          <a:solidFill>
            <a:srgbClr val="003F7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6.8%</a:t>
            </a:r>
          </a:p>
        </p:txBody>
      </p:sp>
      <p:sp>
        <p:nvSpPr>
          <p:cNvPr id="29" name="Rectangle 28">
            <a:extLst>
              <a:ext uri="{FF2B5EF4-FFF2-40B4-BE49-F238E27FC236}">
                <a16:creationId xmlns:a16="http://schemas.microsoft.com/office/drawing/2014/main" id="{15D72E0F-47A5-40E0-AA73-6AA91510C395}"/>
              </a:ext>
            </a:extLst>
          </p:cNvPr>
          <p:cNvSpPr/>
          <p:nvPr/>
        </p:nvSpPr>
        <p:spPr>
          <a:xfrm>
            <a:off x="2429150" y="3962919"/>
            <a:ext cx="2662108" cy="457200"/>
          </a:xfrm>
          <a:prstGeom prst="rect">
            <a:avLst/>
          </a:prstGeom>
          <a:solidFill>
            <a:srgbClr val="00519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5.4%</a:t>
            </a:r>
          </a:p>
        </p:txBody>
      </p:sp>
      <p:sp>
        <p:nvSpPr>
          <p:cNvPr id="30" name="Rectangle 29">
            <a:extLst>
              <a:ext uri="{FF2B5EF4-FFF2-40B4-BE49-F238E27FC236}">
                <a16:creationId xmlns:a16="http://schemas.microsoft.com/office/drawing/2014/main" id="{262A06D6-B824-46CB-9955-550DE6C8A9C7}"/>
              </a:ext>
            </a:extLst>
          </p:cNvPr>
          <p:cNvSpPr/>
          <p:nvPr/>
        </p:nvSpPr>
        <p:spPr>
          <a:xfrm>
            <a:off x="2429150" y="3404591"/>
            <a:ext cx="2162377" cy="457200"/>
          </a:xfrm>
          <a:prstGeom prst="rect">
            <a:avLst/>
          </a:prstGeom>
          <a:solidFill>
            <a:srgbClr val="005BA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4.4%</a:t>
            </a:r>
          </a:p>
        </p:txBody>
      </p:sp>
      <p:sp>
        <p:nvSpPr>
          <p:cNvPr id="31" name="Rectangle 30">
            <a:extLst>
              <a:ext uri="{FF2B5EF4-FFF2-40B4-BE49-F238E27FC236}">
                <a16:creationId xmlns:a16="http://schemas.microsoft.com/office/drawing/2014/main" id="{ED1EE8DD-DE78-4659-8D35-698D1EA1D21B}"/>
              </a:ext>
            </a:extLst>
          </p:cNvPr>
          <p:cNvSpPr/>
          <p:nvPr/>
        </p:nvSpPr>
        <p:spPr>
          <a:xfrm>
            <a:off x="2429150" y="2287935"/>
            <a:ext cx="1779606" cy="457200"/>
          </a:xfrm>
          <a:prstGeom prst="rect">
            <a:avLst/>
          </a:prstGeom>
          <a:solidFill>
            <a:srgbClr val="0062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3.6%</a:t>
            </a:r>
          </a:p>
        </p:txBody>
      </p:sp>
      <p:sp>
        <p:nvSpPr>
          <p:cNvPr id="19" name="Rectangle 18">
            <a:extLst>
              <a:ext uri="{FF2B5EF4-FFF2-40B4-BE49-F238E27FC236}">
                <a16:creationId xmlns:a16="http://schemas.microsoft.com/office/drawing/2014/main" id="{AB7DD062-8C1F-4F3B-820C-F4F0DB1C2410}"/>
              </a:ext>
            </a:extLst>
          </p:cNvPr>
          <p:cNvSpPr/>
          <p:nvPr/>
        </p:nvSpPr>
        <p:spPr>
          <a:xfrm>
            <a:off x="1219200" y="2813253"/>
            <a:ext cx="111121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2800" b="1" dirty="0">
                <a:solidFill>
                  <a:schemeClr val="tx2"/>
                </a:solidFill>
                <a:latin typeface="PrudentialModern SemCond" pitchFamily="2" charset="0"/>
              </a:rPr>
              <a:t>72</a:t>
            </a:r>
            <a:r>
              <a:rPr lang="en-US" sz="2800" b="1" baseline="30000" dirty="0">
                <a:solidFill>
                  <a:schemeClr val="tx2"/>
                </a:solidFill>
                <a:latin typeface="PrudentialModern SemCond" pitchFamily="2" charset="0"/>
              </a:rPr>
              <a:t>†</a:t>
            </a:r>
            <a:endParaRPr lang="en-US" sz="2800" b="1" dirty="0">
              <a:solidFill>
                <a:schemeClr val="tx2"/>
              </a:solidFill>
              <a:latin typeface="PrudentialModern SemCond" pitchFamily="2" charset="0"/>
            </a:endParaRPr>
          </a:p>
        </p:txBody>
      </p:sp>
      <p:sp>
        <p:nvSpPr>
          <p:cNvPr id="20" name="Rectangle 19">
            <a:extLst>
              <a:ext uri="{FF2B5EF4-FFF2-40B4-BE49-F238E27FC236}">
                <a16:creationId xmlns:a16="http://schemas.microsoft.com/office/drawing/2014/main" id="{55709262-6407-4E38-AEC7-4F35B966851F}"/>
              </a:ext>
            </a:extLst>
          </p:cNvPr>
          <p:cNvSpPr/>
          <p:nvPr/>
        </p:nvSpPr>
        <p:spPr>
          <a:xfrm>
            <a:off x="2420756" y="2846263"/>
            <a:ext cx="1920240" cy="457200"/>
          </a:xfrm>
          <a:prstGeom prst="rect">
            <a:avLst/>
          </a:prstGeom>
          <a:solidFill>
            <a:srgbClr val="0062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182880" rIns="0" rtlCol="0" anchor="ctr">
            <a:noAutofit/>
          </a:bodyPr>
          <a:lstStyle/>
          <a:p>
            <a:r>
              <a:rPr lang="en-US" sz="2800" dirty="0">
                <a:solidFill>
                  <a:srgbClr val="FFFFFF"/>
                </a:solidFill>
                <a:latin typeface="PrudentialModern SemCond" pitchFamily="2" charset="0"/>
              </a:rPr>
              <a:t>3.9%</a:t>
            </a:r>
          </a:p>
        </p:txBody>
      </p:sp>
    </p:spTree>
    <p:extLst>
      <p:ext uri="{BB962C8B-B14F-4D97-AF65-F5344CB8AC3E}">
        <p14:creationId xmlns:p14="http://schemas.microsoft.com/office/powerpoint/2010/main" val="17589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26" grpId="0"/>
      <p:bldP spid="27" grpId="0" animBg="1"/>
      <p:bldP spid="28" grpId="0" animBg="1"/>
      <p:bldP spid="29" grpId="0" animBg="1"/>
      <p:bldP spid="30" grpId="0" animBg="1"/>
      <p:bldP spid="31" grpId="0" animBg="1"/>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84A3E4-BD17-4EAE-B04D-1A524876E8FA}"/>
              </a:ext>
            </a:extLst>
          </p:cNvPr>
          <p:cNvSpPr>
            <a:spLocks noGrp="1"/>
          </p:cNvSpPr>
          <p:nvPr>
            <p:ph sz="quarter" idx="12"/>
          </p:nvPr>
        </p:nvSpPr>
        <p:spPr>
          <a:xfrm>
            <a:off x="4648200" y="1005840"/>
            <a:ext cx="3980038" cy="4462760"/>
          </a:xfrm>
        </p:spPr>
        <p:txBody>
          <a:bodyPr/>
          <a:lstStyle/>
          <a:p>
            <a:pPr algn="ctr">
              <a:spcBef>
                <a:spcPts val="0"/>
              </a:spcBef>
              <a:spcAft>
                <a:spcPts val="600"/>
              </a:spcAft>
            </a:pPr>
            <a:r>
              <a:rPr lang="en-US" dirty="0">
                <a:solidFill>
                  <a:schemeClr val="tx2">
                    <a:lumMod val="75000"/>
                  </a:schemeClr>
                </a:solidFill>
              </a:rPr>
              <a:t>Transferring Risk Can Help</a:t>
            </a:r>
          </a:p>
          <a:p>
            <a:pPr marL="342900" lvl="2" indent="-342900">
              <a:spcBef>
                <a:spcPts val="0"/>
              </a:spcBef>
              <a:spcAft>
                <a:spcPts val="600"/>
              </a:spcAft>
              <a:buFont typeface="Wingdings" panose="05000000000000000000" pitchFamily="2" charset="2"/>
              <a:buChar char="§"/>
            </a:pPr>
            <a:r>
              <a:rPr lang="en-US" sz="2000" b="1" dirty="0">
                <a:latin typeface="+mj-lt"/>
              </a:rPr>
              <a:t>Manage the impact of volatility on retirement savings  </a:t>
            </a:r>
          </a:p>
          <a:p>
            <a:pPr marL="342900" lvl="2" indent="-342900">
              <a:spcBef>
                <a:spcPts val="0"/>
              </a:spcBef>
              <a:spcAft>
                <a:spcPts val="600"/>
              </a:spcAft>
              <a:buFont typeface="Wingdings" panose="05000000000000000000" pitchFamily="2" charset="2"/>
              <a:buChar char="§"/>
            </a:pPr>
            <a:r>
              <a:rPr lang="en-US" sz="2000" b="1" dirty="0">
                <a:latin typeface="+mj-lt"/>
              </a:rPr>
              <a:t>Provide opportunities for growth of retirement assets while hedging downside risk </a:t>
            </a:r>
          </a:p>
          <a:p>
            <a:pPr marL="342900" lvl="2" indent="-342900">
              <a:spcBef>
                <a:spcPts val="0"/>
              </a:spcBef>
              <a:spcAft>
                <a:spcPts val="600"/>
              </a:spcAft>
              <a:buFont typeface="Wingdings" panose="05000000000000000000" pitchFamily="2" charset="2"/>
              <a:buChar char="§"/>
            </a:pPr>
            <a:r>
              <a:rPr lang="en-US" sz="2000" b="1" dirty="0">
                <a:latin typeface="+mj-lt"/>
              </a:rPr>
              <a:t>Increase the probability of a successful retirement </a:t>
            </a:r>
          </a:p>
          <a:p>
            <a:pPr marL="342900" lvl="2" indent="-342900">
              <a:spcBef>
                <a:spcPts val="0"/>
              </a:spcBef>
              <a:spcAft>
                <a:spcPts val="600"/>
              </a:spcAft>
              <a:buFont typeface="Wingdings" panose="05000000000000000000" pitchFamily="2" charset="2"/>
              <a:buChar char="§"/>
            </a:pPr>
            <a:r>
              <a:rPr lang="en-US" sz="2000" b="1" dirty="0">
                <a:latin typeface="+mj-lt"/>
              </a:rPr>
              <a:t>Minimize the stress that comes from volatility and market corrections</a:t>
            </a:r>
          </a:p>
          <a:p>
            <a:pPr lvl="2" indent="0">
              <a:spcBef>
                <a:spcPts val="0"/>
              </a:spcBef>
              <a:spcAft>
                <a:spcPts val="600"/>
              </a:spcAft>
              <a:buNone/>
            </a:pPr>
            <a:endParaRPr lang="en-US" sz="2000" b="1" dirty="0">
              <a:latin typeface="+mj-lt"/>
            </a:endParaRPr>
          </a:p>
          <a:p>
            <a:pPr marL="342900" lvl="2" indent="-342900">
              <a:spcBef>
                <a:spcPts val="0"/>
              </a:spcBef>
              <a:spcAft>
                <a:spcPts val="600"/>
              </a:spcAft>
              <a:buFont typeface="Wingdings" panose="05000000000000000000" pitchFamily="2" charset="2"/>
              <a:buChar char="§"/>
            </a:pPr>
            <a:endParaRPr lang="en-US" sz="2000" b="1" dirty="0">
              <a:latin typeface="+mj-lt"/>
            </a:endParaRPr>
          </a:p>
        </p:txBody>
      </p:sp>
      <p:sp>
        <p:nvSpPr>
          <p:cNvPr id="3" name="Slide Number Placeholder 2">
            <a:extLst>
              <a:ext uri="{FF2B5EF4-FFF2-40B4-BE49-F238E27FC236}">
                <a16:creationId xmlns:a16="http://schemas.microsoft.com/office/drawing/2014/main" id="{674B0F58-DCCF-4E26-A9BD-6DD0BBA1821C}"/>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544E63-09F9-914E-B731-EB7D262F5FD2}" type="slidenum">
              <a:rPr kumimoji="0" lang="en-US" sz="900" b="0" i="0" u="none" strike="noStrike" kern="1200" cap="none" spc="0" normalizeH="0" baseline="0" noProof="0" smtClean="0">
                <a:ln>
                  <a:noFill/>
                </a:ln>
                <a:solidFill>
                  <a:srgbClr val="CCCCCC">
                    <a:lumMod val="50000"/>
                  </a:srgbClr>
                </a:solidFill>
                <a:effectLst/>
                <a:uLnTx/>
                <a:uFillTx/>
                <a:latin typeface="PrudentialModern Medium"/>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CCCCCC">
                  <a:lumMod val="50000"/>
                </a:srgbClr>
              </a:solidFill>
              <a:effectLst/>
              <a:uLnTx/>
              <a:uFillTx/>
              <a:latin typeface="PrudentialModern Medium"/>
              <a:ea typeface="+mn-ea"/>
              <a:cs typeface="+mn-cs"/>
            </a:endParaRPr>
          </a:p>
        </p:txBody>
      </p:sp>
      <p:sp>
        <p:nvSpPr>
          <p:cNvPr id="7" name="Title 6">
            <a:extLst>
              <a:ext uri="{FF2B5EF4-FFF2-40B4-BE49-F238E27FC236}">
                <a16:creationId xmlns:a16="http://schemas.microsoft.com/office/drawing/2014/main" id="{FE1FE351-A925-4350-82AB-5DF0DF37BA3D}"/>
              </a:ext>
            </a:extLst>
          </p:cNvPr>
          <p:cNvSpPr>
            <a:spLocks noGrp="1"/>
          </p:cNvSpPr>
          <p:nvPr>
            <p:ph type="title"/>
          </p:nvPr>
        </p:nvSpPr>
        <p:spPr/>
        <p:txBody>
          <a:bodyPr/>
          <a:lstStyle/>
          <a:p>
            <a:r>
              <a:rPr lang="en-US" dirty="0"/>
              <a:t>Managing Retirement Risks</a:t>
            </a:r>
          </a:p>
        </p:txBody>
      </p:sp>
      <p:sp>
        <p:nvSpPr>
          <p:cNvPr id="11" name="Content Placeholder 4">
            <a:extLst>
              <a:ext uri="{FF2B5EF4-FFF2-40B4-BE49-F238E27FC236}">
                <a16:creationId xmlns:a16="http://schemas.microsoft.com/office/drawing/2014/main" id="{B9210A7A-44A7-4FB0-83B7-D4D7CB4CBC22}"/>
              </a:ext>
            </a:extLst>
          </p:cNvPr>
          <p:cNvSpPr txBox="1">
            <a:spLocks/>
          </p:cNvSpPr>
          <p:nvPr/>
        </p:nvSpPr>
        <p:spPr>
          <a:xfrm>
            <a:off x="304800" y="1371600"/>
            <a:ext cx="4076700" cy="326571"/>
          </a:xfrm>
          <a:prstGeom prst="rect">
            <a:avLst/>
          </a:prstGeom>
        </p:spPr>
        <p:txBody>
          <a:bodyPr lIns="0" tIns="0" rIns="0" bIns="0"/>
          <a:lstStyle>
            <a:lvl1pPr marL="0" indent="0" algn="l" defTabSz="342900" rtl="0" eaLnBrk="1" latinLnBrk="0" hangingPunct="1">
              <a:spcBef>
                <a:spcPts val="90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900"/>
              </a:spcBef>
              <a:buFontTx/>
              <a:buNone/>
              <a:defRPr sz="1600" b="0" i="0" kern="1200" spc="0">
                <a:solidFill>
                  <a:schemeClr val="accent2">
                    <a:lumMod val="75000"/>
                  </a:schemeClr>
                </a:solidFill>
                <a:latin typeface="+mn-lt"/>
                <a:ea typeface="PrudentialModern Medium" charset="0"/>
                <a:cs typeface="PrudentialModern Medium" charset="0"/>
              </a:defRPr>
            </a:lvl2pPr>
            <a:lvl3pPr marL="233363" indent="-233363" algn="l" defTabSz="342900" rtl="0" eaLnBrk="1" latinLnBrk="0" hangingPunct="1">
              <a:spcBef>
                <a:spcPts val="900"/>
              </a:spcBef>
              <a:buFont typeface="Wingdings" panose="05000000000000000000" pitchFamily="2" charset="2"/>
              <a:buChar char="§"/>
              <a:tabLst/>
              <a:defRPr sz="1600" b="0" i="0" kern="1200" spc="0">
                <a:solidFill>
                  <a:schemeClr val="accent2">
                    <a:lumMod val="75000"/>
                  </a:schemeClr>
                </a:solidFill>
                <a:latin typeface="+mn-lt"/>
                <a:ea typeface="PrudentialModern Medium" charset="0"/>
                <a:cs typeface="PrudentialModern Medium" charset="0"/>
              </a:defRPr>
            </a:lvl3pPr>
            <a:lvl4pPr marL="465138" indent="-257175" algn="l" defTabSz="342900" rtl="0" eaLnBrk="1" latinLnBrk="0" hangingPunct="1">
              <a:spcBef>
                <a:spcPts val="900"/>
              </a:spcBef>
              <a:buFont typeface="Arial" panose="020B0604020202020204" pitchFamily="34" charset="0"/>
              <a:buChar char="•"/>
              <a:tabLst/>
              <a:defRPr sz="1600" b="0" i="0" kern="1200" spc="0">
                <a:solidFill>
                  <a:schemeClr val="accent2">
                    <a:lumMod val="75000"/>
                  </a:schemeClr>
                </a:solidFill>
                <a:latin typeface="+mn-lt"/>
                <a:ea typeface="PrudentialModern Medium" charset="0"/>
                <a:cs typeface="PrudentialModern Medium" charset="0"/>
              </a:defRPr>
            </a:lvl4pPr>
            <a:lvl5pPr marL="681038" indent="-220663" algn="l" defTabSz="342900" rtl="0" eaLnBrk="1" latinLnBrk="0" hangingPunct="1">
              <a:spcBef>
                <a:spcPts val="900"/>
              </a:spcBef>
              <a:buFont typeface="PrudentialModern Medium" pitchFamily="2" charset="0"/>
              <a:buChar char="–"/>
              <a:tabLst/>
              <a:defRPr sz="1600" b="0" i="0" kern="1200" spc="0">
                <a:solidFill>
                  <a:schemeClr val="accent2">
                    <a:lumMod val="7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900"/>
              </a:spcBef>
              <a:spcAft>
                <a:spcPts val="0"/>
              </a:spcAft>
              <a:buClrTx/>
              <a:buSzTx/>
              <a:buFontTx/>
              <a:buNone/>
              <a:tabLst/>
              <a:defRPr/>
            </a:pPr>
            <a:r>
              <a:rPr kumimoji="0" lang="en-US" sz="2000" b="1" i="0" u="none" strike="noStrike" kern="1200" cap="none" spc="0" normalizeH="0" baseline="0" noProof="0" dirty="0">
                <a:ln>
                  <a:noFill/>
                </a:ln>
                <a:solidFill>
                  <a:srgbClr val="005883"/>
                </a:solidFill>
                <a:effectLst/>
                <a:uLnTx/>
                <a:uFillTx/>
                <a:latin typeface="PrudentialModern SemCond"/>
              </a:rPr>
              <a:t>Managing Risks</a:t>
            </a:r>
          </a:p>
        </p:txBody>
      </p:sp>
      <p:grpSp>
        <p:nvGrpSpPr>
          <p:cNvPr id="12" name="Group 19">
            <a:extLst>
              <a:ext uri="{FF2B5EF4-FFF2-40B4-BE49-F238E27FC236}">
                <a16:creationId xmlns:a16="http://schemas.microsoft.com/office/drawing/2014/main" id="{11355875-2985-4955-952F-508D671BE0E2}"/>
              </a:ext>
            </a:extLst>
          </p:cNvPr>
          <p:cNvGrpSpPr/>
          <p:nvPr/>
        </p:nvGrpSpPr>
        <p:grpSpPr>
          <a:xfrm>
            <a:off x="304800" y="1859901"/>
            <a:ext cx="4076700" cy="2717800"/>
            <a:chOff x="5867400" y="2097314"/>
            <a:chExt cx="3276600" cy="1788886"/>
          </a:xfrm>
        </p:grpSpPr>
        <p:sp>
          <p:nvSpPr>
            <p:cNvPr id="14" name="Rectangle 13">
              <a:extLst>
                <a:ext uri="{FF2B5EF4-FFF2-40B4-BE49-F238E27FC236}">
                  <a16:creationId xmlns:a16="http://schemas.microsoft.com/office/drawing/2014/main" id="{F5B5A5F1-1F62-40FA-AA76-A288E2CC3FAB}"/>
                </a:ext>
              </a:extLst>
            </p:cNvPr>
            <p:cNvSpPr/>
            <p:nvPr/>
          </p:nvSpPr>
          <p:spPr>
            <a:xfrm>
              <a:off x="5867400" y="2097314"/>
              <a:ext cx="3276600" cy="178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PrudentialModern SemCond" pitchFamily="2" charset="0"/>
              </a:endParaRPr>
            </a:p>
          </p:txBody>
        </p:sp>
        <p:sp>
          <p:nvSpPr>
            <p:cNvPr id="15" name="TextBox 14">
              <a:extLst>
                <a:ext uri="{FF2B5EF4-FFF2-40B4-BE49-F238E27FC236}">
                  <a16:creationId xmlns:a16="http://schemas.microsoft.com/office/drawing/2014/main" id="{E443E7A1-B0DC-4766-9341-F6B3D493C1B9}"/>
                </a:ext>
              </a:extLst>
            </p:cNvPr>
            <p:cNvSpPr txBox="1"/>
            <p:nvPr/>
          </p:nvSpPr>
          <p:spPr>
            <a:xfrm>
              <a:off x="6475754" y="2219170"/>
              <a:ext cx="2164977" cy="1418074"/>
            </a:xfrm>
            <a:prstGeom prst="rect">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3000"/>
                </a:spcBef>
                <a:spcAft>
                  <a:spcPts val="0"/>
                </a:spcAft>
                <a:buClrTx/>
                <a:buSzTx/>
                <a:buFontTx/>
                <a:buNone/>
                <a:tabLst/>
                <a:defRPr/>
              </a:pPr>
              <a:r>
                <a:rPr kumimoji="0" lang="en-US" sz="2800" b="0" i="0" u="none" strike="noStrike" kern="1200" cap="none" spc="0" normalizeH="0" baseline="0" noProof="0" dirty="0">
                  <a:ln>
                    <a:noFill/>
                  </a:ln>
                  <a:solidFill>
                    <a:srgbClr val="98C3DE"/>
                  </a:solidFill>
                  <a:effectLst/>
                  <a:uLnTx/>
                  <a:uFillTx/>
                  <a:latin typeface="PrudentialModern SemCond" pitchFamily="2" charset="0"/>
                </a:rPr>
                <a:t>  </a:t>
              </a:r>
              <a:r>
                <a:rPr kumimoji="0" lang="en-US" sz="2800" b="0" i="0" u="none" strike="noStrike" kern="1200" cap="none" spc="0" normalizeH="0" baseline="0" noProof="0" dirty="0">
                  <a:ln>
                    <a:noFill/>
                  </a:ln>
                  <a:solidFill>
                    <a:srgbClr val="FEFFFF"/>
                  </a:solidFill>
                  <a:effectLst/>
                  <a:uLnTx/>
                  <a:uFillTx/>
                  <a:latin typeface="PrudentialModern SemCond" pitchFamily="2" charset="0"/>
                </a:rPr>
                <a:t>Avoid</a:t>
              </a:r>
            </a:p>
            <a:p>
              <a:pPr marL="0" marR="0" lvl="0" indent="0" algn="l" defTabSz="457200" rtl="0" eaLnBrk="1" fontAlgn="auto" latinLnBrk="0" hangingPunct="1">
                <a:lnSpc>
                  <a:spcPct val="100000"/>
                </a:lnSpc>
                <a:spcBef>
                  <a:spcPts val="3000"/>
                </a:spcBef>
                <a:spcAft>
                  <a:spcPts val="0"/>
                </a:spcAft>
                <a:buClrTx/>
                <a:buSzTx/>
                <a:buFontTx/>
                <a:buNone/>
                <a:tabLst/>
                <a:defRPr/>
              </a:pPr>
              <a:r>
                <a:rPr kumimoji="0" lang="en-US" sz="2800" b="0" i="0" u="none" strike="noStrike" kern="1200" cap="none" spc="0" normalizeH="0" baseline="0" noProof="0" dirty="0">
                  <a:ln>
                    <a:noFill/>
                  </a:ln>
                  <a:solidFill>
                    <a:srgbClr val="98C3DE"/>
                  </a:solidFill>
                  <a:effectLst/>
                  <a:uLnTx/>
                  <a:uFillTx/>
                  <a:latin typeface="PrudentialModern SemCond" pitchFamily="2" charset="0"/>
                </a:rPr>
                <a:t>  </a:t>
              </a:r>
              <a:r>
                <a:rPr kumimoji="0" lang="en-US" sz="2800" b="0" i="0" u="none" strike="noStrike" kern="1200" cap="none" spc="0" normalizeH="0" baseline="0" noProof="0" dirty="0">
                  <a:ln>
                    <a:noFill/>
                  </a:ln>
                  <a:solidFill>
                    <a:srgbClr val="FEFFFF"/>
                  </a:solidFill>
                  <a:effectLst/>
                  <a:uLnTx/>
                  <a:uFillTx/>
                  <a:latin typeface="PrudentialModern SemCond" pitchFamily="2" charset="0"/>
                </a:rPr>
                <a:t>Retain</a:t>
              </a:r>
            </a:p>
            <a:p>
              <a:pPr marL="0" marR="0" lvl="0" indent="0" algn="l" defTabSz="457200" rtl="0" eaLnBrk="1" fontAlgn="auto" latinLnBrk="0" hangingPunct="1">
                <a:lnSpc>
                  <a:spcPct val="100000"/>
                </a:lnSpc>
                <a:spcBef>
                  <a:spcPts val="3000"/>
                </a:spcBef>
                <a:spcAft>
                  <a:spcPts val="0"/>
                </a:spcAft>
                <a:buClrTx/>
                <a:buSzTx/>
                <a:buFontTx/>
                <a:buNone/>
                <a:tabLst/>
                <a:defRPr/>
              </a:pPr>
              <a:r>
                <a:rPr kumimoji="0" lang="en-US" sz="2800" b="0" i="0" u="none" strike="noStrike" kern="1200" cap="none" spc="0" normalizeH="0" baseline="0" noProof="0" dirty="0">
                  <a:ln>
                    <a:noFill/>
                  </a:ln>
                  <a:solidFill>
                    <a:srgbClr val="98C3DE"/>
                  </a:solidFill>
                  <a:effectLst/>
                  <a:uLnTx/>
                  <a:uFillTx/>
                  <a:latin typeface="PrudentialModern SemCond" pitchFamily="2" charset="0"/>
                </a:rPr>
                <a:t>  </a:t>
              </a:r>
              <a:r>
                <a:rPr kumimoji="0" lang="en-US" sz="2800" b="0" i="0" u="none" strike="noStrike" kern="1200" cap="none" spc="0" normalizeH="0" baseline="0" noProof="0" dirty="0">
                  <a:ln>
                    <a:noFill/>
                  </a:ln>
                  <a:solidFill>
                    <a:srgbClr val="FEFFFF"/>
                  </a:solidFill>
                  <a:effectLst/>
                  <a:uLnTx/>
                  <a:uFillTx/>
                  <a:latin typeface="PrudentialModern SemCond" pitchFamily="2" charset="0"/>
                </a:rPr>
                <a:t>Transfer</a:t>
              </a:r>
            </a:p>
          </p:txBody>
        </p:sp>
        <p:sp>
          <p:nvSpPr>
            <p:cNvPr id="17" name="TextBox 16">
              <a:extLst>
                <a:ext uri="{FF2B5EF4-FFF2-40B4-BE49-F238E27FC236}">
                  <a16:creationId xmlns:a16="http://schemas.microsoft.com/office/drawing/2014/main" id="{32A9A254-D925-453E-9408-553B8383017D}"/>
                </a:ext>
              </a:extLst>
            </p:cNvPr>
            <p:cNvSpPr txBox="1"/>
            <p:nvPr/>
          </p:nvSpPr>
          <p:spPr>
            <a:xfrm>
              <a:off x="5943600" y="2133600"/>
              <a:ext cx="377757" cy="4659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33"/>
                  </a:solidFill>
                  <a:effectLst/>
                  <a:uLnTx/>
                  <a:uFillTx/>
                  <a:latin typeface="PrudentialModern SemCond" pitchFamily="2" charset="0"/>
                </a:rPr>
                <a:t>A</a:t>
              </a:r>
            </a:p>
          </p:txBody>
        </p:sp>
        <p:sp>
          <p:nvSpPr>
            <p:cNvPr id="18" name="TextBox 17">
              <a:extLst>
                <a:ext uri="{FF2B5EF4-FFF2-40B4-BE49-F238E27FC236}">
                  <a16:creationId xmlns:a16="http://schemas.microsoft.com/office/drawing/2014/main" id="{CB607186-7394-4132-9181-C344A4559D73}"/>
                </a:ext>
              </a:extLst>
            </p:cNvPr>
            <p:cNvSpPr txBox="1"/>
            <p:nvPr/>
          </p:nvSpPr>
          <p:spPr>
            <a:xfrm>
              <a:off x="5943600" y="2630269"/>
              <a:ext cx="377757" cy="4659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33"/>
                  </a:solidFill>
                  <a:effectLst/>
                  <a:uLnTx/>
                  <a:uFillTx/>
                  <a:latin typeface="PrudentialModern SemCond" pitchFamily="2" charset="0"/>
                </a:rPr>
                <a:t>R</a:t>
              </a:r>
            </a:p>
          </p:txBody>
        </p:sp>
        <p:sp>
          <p:nvSpPr>
            <p:cNvPr id="19" name="TextBox 18">
              <a:extLst>
                <a:ext uri="{FF2B5EF4-FFF2-40B4-BE49-F238E27FC236}">
                  <a16:creationId xmlns:a16="http://schemas.microsoft.com/office/drawing/2014/main" id="{61643DB6-32F0-439A-A34D-A3A90045268A}"/>
                </a:ext>
              </a:extLst>
            </p:cNvPr>
            <p:cNvSpPr txBox="1"/>
            <p:nvPr/>
          </p:nvSpPr>
          <p:spPr>
            <a:xfrm>
              <a:off x="5958909" y="3163669"/>
              <a:ext cx="354566" cy="4659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33333"/>
                  </a:solidFill>
                  <a:effectLst/>
                  <a:uLnTx/>
                  <a:uFillTx/>
                  <a:latin typeface="PrudentialModern SemCond" pitchFamily="2" charset="0"/>
                </a:rPr>
                <a:t>T</a:t>
              </a:r>
            </a:p>
          </p:txBody>
        </p:sp>
      </p:grpSp>
      <p:sp>
        <p:nvSpPr>
          <p:cNvPr id="16" name="TextBox 15">
            <a:extLst>
              <a:ext uri="{FF2B5EF4-FFF2-40B4-BE49-F238E27FC236}">
                <a16:creationId xmlns:a16="http://schemas.microsoft.com/office/drawing/2014/main" id="{93002A1B-5BF3-435E-8C7F-40F9870EA1D3}"/>
              </a:ext>
            </a:extLst>
          </p:cNvPr>
          <p:cNvSpPr txBox="1"/>
          <p:nvPr/>
        </p:nvSpPr>
        <p:spPr>
          <a:xfrm>
            <a:off x="7239000" y="6658838"/>
            <a:ext cx="1066800" cy="215444"/>
          </a:xfrm>
          <a:prstGeom prst="rect">
            <a:avLst/>
          </a:prstGeom>
          <a:noFill/>
        </p:spPr>
        <p:txBody>
          <a:bodyPr wrap="square" rtlCol="0">
            <a:spAutoFit/>
          </a:bodyPr>
          <a:lstStyle/>
          <a:p>
            <a:pPr algn="r"/>
            <a:r>
              <a:rPr lang="en-US" sz="800" dirty="0">
                <a:solidFill>
                  <a:schemeClr val="accent4">
                    <a:lumMod val="25000"/>
                  </a:schemeClr>
                </a:solidFill>
                <a:latin typeface="PrudentialModern Med Cond" pitchFamily="2" charset="0"/>
              </a:rPr>
              <a:t>SL 00101b 12/2020</a:t>
            </a:r>
          </a:p>
        </p:txBody>
      </p:sp>
    </p:spTree>
    <p:extLst>
      <p:ext uri="{BB962C8B-B14F-4D97-AF65-F5344CB8AC3E}">
        <p14:creationId xmlns:p14="http://schemas.microsoft.com/office/powerpoint/2010/main" val="41575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54E8E03-CE90-4ACF-9D87-AD19534E7070}"/>
              </a:ext>
            </a:extLst>
          </p:cNvPr>
          <p:cNvGrpSpPr/>
          <p:nvPr/>
        </p:nvGrpSpPr>
        <p:grpSpPr>
          <a:xfrm>
            <a:off x="1824497" y="2405550"/>
            <a:ext cx="5860151" cy="2782302"/>
            <a:chOff x="1940418" y="2360400"/>
            <a:chExt cx="5468361" cy="2353513"/>
          </a:xfrm>
        </p:grpSpPr>
        <p:graphicFrame>
          <p:nvGraphicFramePr>
            <p:cNvPr id="8" name="Chart 7">
              <a:extLst>
                <a:ext uri="{FF2B5EF4-FFF2-40B4-BE49-F238E27FC236}">
                  <a16:creationId xmlns:a16="http://schemas.microsoft.com/office/drawing/2014/main" id="{56495E82-EF0C-4BB8-A502-B772186587FC}"/>
                </a:ext>
              </a:extLst>
            </p:cNvPr>
            <p:cNvGraphicFramePr/>
            <p:nvPr/>
          </p:nvGraphicFramePr>
          <p:xfrm>
            <a:off x="1940418" y="2360400"/>
            <a:ext cx="4836375" cy="203745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8D0D85CA-AACE-4716-8D7E-85C07403D899}"/>
                </a:ext>
              </a:extLst>
            </p:cNvPr>
            <p:cNvGrpSpPr/>
            <p:nvPr/>
          </p:nvGrpSpPr>
          <p:grpSpPr>
            <a:xfrm>
              <a:off x="2610864" y="4328249"/>
              <a:ext cx="4014737" cy="385664"/>
              <a:chOff x="2626239" y="4428608"/>
              <a:chExt cx="4136387" cy="385664"/>
            </a:xfrm>
          </p:grpSpPr>
          <p:sp>
            <p:nvSpPr>
              <p:cNvPr id="10" name="TextBox 9">
                <a:extLst>
                  <a:ext uri="{FF2B5EF4-FFF2-40B4-BE49-F238E27FC236}">
                    <a16:creationId xmlns:a16="http://schemas.microsoft.com/office/drawing/2014/main" id="{A3A4C170-4F0B-4026-9508-3F72214F0BA2}"/>
                  </a:ext>
                </a:extLst>
              </p:cNvPr>
              <p:cNvSpPr txBox="1"/>
              <p:nvPr/>
            </p:nvSpPr>
            <p:spPr>
              <a:xfrm>
                <a:off x="3594395" y="4683467"/>
                <a:ext cx="1160404" cy="130805"/>
              </a:xfrm>
              <a:prstGeom prst="rect">
                <a:avLst/>
              </a:prstGeom>
              <a:noFill/>
            </p:spPr>
            <p:txBody>
              <a:bodyPr wrap="square" lIns="0" tIns="0" rIns="0" bIns="0" rtlCol="0">
                <a:spAutoFit/>
              </a:bodyPr>
              <a:lstStyle/>
              <a:p>
                <a:pPr marL="128588" indent="-128588" defTabSz="685800">
                  <a:buClr>
                    <a:srgbClr val="5B9BD5">
                      <a:lumMod val="60000"/>
                      <a:lumOff val="40000"/>
                    </a:srgbClr>
                  </a:buClr>
                  <a:buFont typeface="Wingdings" panose="05000000000000000000" pitchFamily="2" charset="2"/>
                  <a:buChar char="n"/>
                  <a:defRPr/>
                </a:pPr>
                <a:r>
                  <a:rPr lang="en-US" sz="850" dirty="0">
                    <a:solidFill>
                      <a:srgbClr val="000000"/>
                    </a:solidFill>
                    <a:cs typeface="Arial" panose="020B0604020202020204" pitchFamily="34" charset="0"/>
                  </a:rPr>
                  <a:t>Growth Model Index</a:t>
                </a:r>
              </a:p>
            </p:txBody>
          </p:sp>
          <p:grpSp>
            <p:nvGrpSpPr>
              <p:cNvPr id="12" name="Group 11">
                <a:extLst>
                  <a:ext uri="{FF2B5EF4-FFF2-40B4-BE49-F238E27FC236}">
                    <a16:creationId xmlns:a16="http://schemas.microsoft.com/office/drawing/2014/main" id="{7B3EE3A5-E8B3-4EDB-B322-D8086373C8F3}"/>
                  </a:ext>
                </a:extLst>
              </p:cNvPr>
              <p:cNvGrpSpPr/>
              <p:nvPr/>
            </p:nvGrpSpPr>
            <p:grpSpPr>
              <a:xfrm>
                <a:off x="2626239" y="4428608"/>
                <a:ext cx="4136387" cy="130805"/>
                <a:chOff x="2626239" y="4428608"/>
                <a:chExt cx="4136387" cy="130805"/>
              </a:xfrm>
            </p:grpSpPr>
            <p:sp>
              <p:nvSpPr>
                <p:cNvPr id="13" name="TextBox 12">
                  <a:extLst>
                    <a:ext uri="{FF2B5EF4-FFF2-40B4-BE49-F238E27FC236}">
                      <a16:creationId xmlns:a16="http://schemas.microsoft.com/office/drawing/2014/main" id="{41AD4402-981E-4276-854D-2067DAD1997B}"/>
                    </a:ext>
                  </a:extLst>
                </p:cNvPr>
                <p:cNvSpPr txBox="1"/>
                <p:nvPr/>
              </p:nvSpPr>
              <p:spPr>
                <a:xfrm>
                  <a:off x="2626239"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1</a:t>
                  </a:r>
                </a:p>
              </p:txBody>
            </p:sp>
            <p:sp>
              <p:nvSpPr>
                <p:cNvPr id="14" name="TextBox 13">
                  <a:extLst>
                    <a:ext uri="{FF2B5EF4-FFF2-40B4-BE49-F238E27FC236}">
                      <a16:creationId xmlns:a16="http://schemas.microsoft.com/office/drawing/2014/main" id="{3C58ABF2-9E60-4D7A-945A-7D9EC2517DB5}"/>
                    </a:ext>
                  </a:extLst>
                </p:cNvPr>
                <p:cNvSpPr txBox="1"/>
                <p:nvPr/>
              </p:nvSpPr>
              <p:spPr>
                <a:xfrm>
                  <a:off x="3041134"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2</a:t>
                  </a:r>
                </a:p>
              </p:txBody>
            </p:sp>
            <p:sp>
              <p:nvSpPr>
                <p:cNvPr id="15" name="TextBox 14">
                  <a:extLst>
                    <a:ext uri="{FF2B5EF4-FFF2-40B4-BE49-F238E27FC236}">
                      <a16:creationId xmlns:a16="http://schemas.microsoft.com/office/drawing/2014/main" id="{7EC0B620-E204-415E-BED1-D3840DEE7F27}"/>
                    </a:ext>
                  </a:extLst>
                </p:cNvPr>
                <p:cNvSpPr txBox="1"/>
                <p:nvPr/>
              </p:nvSpPr>
              <p:spPr>
                <a:xfrm>
                  <a:off x="3456029"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3</a:t>
                  </a:r>
                </a:p>
              </p:txBody>
            </p:sp>
            <p:sp>
              <p:nvSpPr>
                <p:cNvPr id="16" name="TextBox 15">
                  <a:extLst>
                    <a:ext uri="{FF2B5EF4-FFF2-40B4-BE49-F238E27FC236}">
                      <a16:creationId xmlns:a16="http://schemas.microsoft.com/office/drawing/2014/main" id="{CB2AF64E-AA44-4C44-88BA-FDAEE7D5C831}"/>
                    </a:ext>
                  </a:extLst>
                </p:cNvPr>
                <p:cNvSpPr txBox="1"/>
                <p:nvPr/>
              </p:nvSpPr>
              <p:spPr>
                <a:xfrm>
                  <a:off x="3870924"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4</a:t>
                  </a:r>
                </a:p>
              </p:txBody>
            </p:sp>
            <p:sp>
              <p:nvSpPr>
                <p:cNvPr id="17" name="TextBox 16">
                  <a:extLst>
                    <a:ext uri="{FF2B5EF4-FFF2-40B4-BE49-F238E27FC236}">
                      <a16:creationId xmlns:a16="http://schemas.microsoft.com/office/drawing/2014/main" id="{1B723673-F739-4479-B0D4-983CCE16BD18}"/>
                    </a:ext>
                  </a:extLst>
                </p:cNvPr>
                <p:cNvSpPr txBox="1"/>
                <p:nvPr/>
              </p:nvSpPr>
              <p:spPr>
                <a:xfrm>
                  <a:off x="4285819"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5</a:t>
                  </a:r>
                </a:p>
              </p:txBody>
            </p:sp>
            <p:sp>
              <p:nvSpPr>
                <p:cNvPr id="18" name="TextBox 17">
                  <a:extLst>
                    <a:ext uri="{FF2B5EF4-FFF2-40B4-BE49-F238E27FC236}">
                      <a16:creationId xmlns:a16="http://schemas.microsoft.com/office/drawing/2014/main" id="{DC5A6D21-B245-4557-80A2-315ABE9C4953}"/>
                    </a:ext>
                  </a:extLst>
                </p:cNvPr>
                <p:cNvSpPr txBox="1"/>
                <p:nvPr/>
              </p:nvSpPr>
              <p:spPr>
                <a:xfrm>
                  <a:off x="4700714"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6</a:t>
                  </a:r>
                </a:p>
              </p:txBody>
            </p:sp>
            <p:sp>
              <p:nvSpPr>
                <p:cNvPr id="19" name="TextBox 18">
                  <a:extLst>
                    <a:ext uri="{FF2B5EF4-FFF2-40B4-BE49-F238E27FC236}">
                      <a16:creationId xmlns:a16="http://schemas.microsoft.com/office/drawing/2014/main" id="{9127DCA7-521D-4BCC-B0DE-E5619CEEFF16}"/>
                    </a:ext>
                  </a:extLst>
                </p:cNvPr>
                <p:cNvSpPr txBox="1"/>
                <p:nvPr/>
              </p:nvSpPr>
              <p:spPr>
                <a:xfrm>
                  <a:off x="5115609"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7</a:t>
                  </a:r>
                </a:p>
              </p:txBody>
            </p:sp>
            <p:sp>
              <p:nvSpPr>
                <p:cNvPr id="20" name="TextBox 19">
                  <a:extLst>
                    <a:ext uri="{FF2B5EF4-FFF2-40B4-BE49-F238E27FC236}">
                      <a16:creationId xmlns:a16="http://schemas.microsoft.com/office/drawing/2014/main" id="{E5F21B78-3FD3-4506-A2BF-2CB6BB860F15}"/>
                    </a:ext>
                  </a:extLst>
                </p:cNvPr>
                <p:cNvSpPr txBox="1"/>
                <p:nvPr/>
              </p:nvSpPr>
              <p:spPr>
                <a:xfrm>
                  <a:off x="5530504"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8</a:t>
                  </a:r>
                </a:p>
              </p:txBody>
            </p:sp>
            <p:sp>
              <p:nvSpPr>
                <p:cNvPr id="21" name="TextBox 20">
                  <a:extLst>
                    <a:ext uri="{FF2B5EF4-FFF2-40B4-BE49-F238E27FC236}">
                      <a16:creationId xmlns:a16="http://schemas.microsoft.com/office/drawing/2014/main" id="{82C4A37E-2E81-4B95-870A-DB5982D280B9}"/>
                    </a:ext>
                  </a:extLst>
                </p:cNvPr>
                <p:cNvSpPr txBox="1"/>
                <p:nvPr/>
              </p:nvSpPr>
              <p:spPr>
                <a:xfrm>
                  <a:off x="5945399"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9</a:t>
                  </a:r>
                </a:p>
              </p:txBody>
            </p:sp>
            <p:sp>
              <p:nvSpPr>
                <p:cNvPr id="22" name="TextBox 21">
                  <a:extLst>
                    <a:ext uri="{FF2B5EF4-FFF2-40B4-BE49-F238E27FC236}">
                      <a16:creationId xmlns:a16="http://schemas.microsoft.com/office/drawing/2014/main" id="{01103518-B03B-4BF9-851C-0F22A1DC81B9}"/>
                    </a:ext>
                  </a:extLst>
                </p:cNvPr>
                <p:cNvSpPr txBox="1"/>
                <p:nvPr/>
              </p:nvSpPr>
              <p:spPr>
                <a:xfrm>
                  <a:off x="6360290" y="4428608"/>
                  <a:ext cx="402336" cy="130805"/>
                </a:xfrm>
                <a:prstGeom prst="rect">
                  <a:avLst/>
                </a:prstGeom>
                <a:noFill/>
              </p:spPr>
              <p:txBody>
                <a:bodyPr wrap="square" lIns="0" tIns="0" rIns="0" bIns="0" rtlCol="0">
                  <a:spAutoFit/>
                </a:bodyPr>
                <a:lstStyle/>
                <a:p>
                  <a:pPr algn="ctr" defTabSz="685800">
                    <a:defRPr/>
                  </a:pPr>
                  <a:r>
                    <a:rPr lang="en-US" sz="850" dirty="0">
                      <a:solidFill>
                        <a:srgbClr val="000000"/>
                      </a:solidFill>
                      <a:cs typeface="Arial" panose="020B0604020202020204" pitchFamily="34" charset="0"/>
                    </a:rPr>
                    <a:t>Year 10</a:t>
                  </a:r>
                </a:p>
              </p:txBody>
            </p:sp>
          </p:grpSp>
        </p:grpSp>
        <p:grpSp>
          <p:nvGrpSpPr>
            <p:cNvPr id="23" name="Group 22">
              <a:extLst>
                <a:ext uri="{FF2B5EF4-FFF2-40B4-BE49-F238E27FC236}">
                  <a16:creationId xmlns:a16="http://schemas.microsoft.com/office/drawing/2014/main" id="{4B2BB263-9F9C-4E48-BF1F-A5F33B8227F8}"/>
                </a:ext>
              </a:extLst>
            </p:cNvPr>
            <p:cNvGrpSpPr/>
            <p:nvPr/>
          </p:nvGrpSpPr>
          <p:grpSpPr>
            <a:xfrm>
              <a:off x="2586690" y="2761370"/>
              <a:ext cx="4041648" cy="895709"/>
              <a:chOff x="2786468" y="2861729"/>
              <a:chExt cx="3966862" cy="895709"/>
            </a:xfrm>
          </p:grpSpPr>
          <p:cxnSp>
            <p:nvCxnSpPr>
              <p:cNvPr id="24" name="Straight Connector 23">
                <a:extLst>
                  <a:ext uri="{FF2B5EF4-FFF2-40B4-BE49-F238E27FC236}">
                    <a16:creationId xmlns:a16="http://schemas.microsoft.com/office/drawing/2014/main" id="{51FB81DE-FDE4-4382-B300-8B65CFB38089}"/>
                  </a:ext>
                </a:extLst>
              </p:cNvPr>
              <p:cNvCxnSpPr>
                <a:cxnSpLocks/>
              </p:cNvCxnSpPr>
              <p:nvPr/>
            </p:nvCxnSpPr>
            <p:spPr>
              <a:xfrm>
                <a:off x="2786468" y="3480824"/>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4709E21C-0391-4B49-ADC5-52B26040F560}"/>
                  </a:ext>
                </a:extLst>
              </p:cNvPr>
              <p:cNvCxnSpPr>
                <a:cxnSpLocks/>
              </p:cNvCxnSpPr>
              <p:nvPr/>
            </p:nvCxnSpPr>
            <p:spPr>
              <a:xfrm>
                <a:off x="3183542" y="3426439"/>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91C69963-6AEA-4124-96DB-EF88A9510ADD}"/>
                  </a:ext>
                </a:extLst>
              </p:cNvPr>
              <p:cNvCxnSpPr>
                <a:cxnSpLocks/>
              </p:cNvCxnSpPr>
              <p:nvPr/>
            </p:nvCxnSpPr>
            <p:spPr>
              <a:xfrm>
                <a:off x="3977690" y="3157167"/>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D14EF8AD-F340-4770-A459-DBDB4FDF37A0}"/>
                  </a:ext>
                </a:extLst>
              </p:cNvPr>
              <p:cNvCxnSpPr>
                <a:cxnSpLocks/>
              </p:cNvCxnSpPr>
              <p:nvPr/>
            </p:nvCxnSpPr>
            <p:spPr>
              <a:xfrm>
                <a:off x="4374764" y="3745518"/>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F666E4B0-6B64-444A-B2A1-E572181CBE8C}"/>
                  </a:ext>
                </a:extLst>
              </p:cNvPr>
              <p:cNvCxnSpPr>
                <a:cxnSpLocks/>
              </p:cNvCxnSpPr>
              <p:nvPr/>
            </p:nvCxnSpPr>
            <p:spPr>
              <a:xfrm>
                <a:off x="4771838" y="3585199"/>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0762D20A-26E8-4A19-BC5B-8627FA2DA3E7}"/>
                  </a:ext>
                </a:extLst>
              </p:cNvPr>
              <p:cNvCxnSpPr>
                <a:cxnSpLocks/>
              </p:cNvCxnSpPr>
              <p:nvPr/>
            </p:nvCxnSpPr>
            <p:spPr>
              <a:xfrm>
                <a:off x="5168912" y="3399506"/>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038BD1B6-15E2-4E50-863A-9859245FA545}"/>
                  </a:ext>
                </a:extLst>
              </p:cNvPr>
              <p:cNvCxnSpPr>
                <a:cxnSpLocks/>
              </p:cNvCxnSpPr>
              <p:nvPr/>
            </p:nvCxnSpPr>
            <p:spPr>
              <a:xfrm>
                <a:off x="5565986" y="3399506"/>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DF716BF1-6029-4D1E-827E-19AC439CE772}"/>
                  </a:ext>
                </a:extLst>
              </p:cNvPr>
              <p:cNvCxnSpPr>
                <a:cxnSpLocks/>
              </p:cNvCxnSpPr>
              <p:nvPr/>
            </p:nvCxnSpPr>
            <p:spPr>
              <a:xfrm>
                <a:off x="5963060" y="3205810"/>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EE079252-265B-48BF-A3F4-46B552D84861}"/>
                  </a:ext>
                </a:extLst>
              </p:cNvPr>
              <p:cNvCxnSpPr>
                <a:cxnSpLocks/>
              </p:cNvCxnSpPr>
              <p:nvPr/>
            </p:nvCxnSpPr>
            <p:spPr>
              <a:xfrm>
                <a:off x="6360138" y="2976776"/>
                <a:ext cx="393192" cy="14242"/>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130E53B7-B4A2-4E15-8560-27DA7A107589}"/>
                  </a:ext>
                </a:extLst>
              </p:cNvPr>
              <p:cNvCxnSpPr>
                <a:cxnSpLocks/>
              </p:cNvCxnSpPr>
              <p:nvPr/>
            </p:nvCxnSpPr>
            <p:spPr>
              <a:xfrm>
                <a:off x="3580616" y="3226981"/>
                <a:ext cx="393192" cy="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A00EDA98-3293-47AB-A87E-FC1F05CA9EB1}"/>
                  </a:ext>
                </a:extLst>
              </p:cNvPr>
              <p:cNvCxnSpPr>
                <a:cxnSpLocks/>
              </p:cNvCxnSpPr>
              <p:nvPr/>
            </p:nvCxnSpPr>
            <p:spPr>
              <a:xfrm flipV="1">
                <a:off x="3179660" y="3414137"/>
                <a:ext cx="0" cy="78991"/>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BB157A54-C120-4B51-8DF2-C9BA86859285}"/>
                  </a:ext>
                </a:extLst>
              </p:cNvPr>
              <p:cNvCxnSpPr>
                <a:cxnSpLocks/>
              </p:cNvCxnSpPr>
              <p:nvPr/>
            </p:nvCxnSpPr>
            <p:spPr>
              <a:xfrm>
                <a:off x="3576734" y="3214052"/>
                <a:ext cx="0" cy="225317"/>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39E92C45-80B5-40EA-B384-84EED7E797BA}"/>
                  </a:ext>
                </a:extLst>
              </p:cNvPr>
              <p:cNvCxnSpPr>
                <a:cxnSpLocks/>
              </p:cNvCxnSpPr>
              <p:nvPr/>
            </p:nvCxnSpPr>
            <p:spPr>
              <a:xfrm>
                <a:off x="4370882" y="3145956"/>
                <a:ext cx="0" cy="609157"/>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D8B8F4BA-64D2-4EB2-ACF5-69D9224BE577}"/>
                  </a:ext>
                </a:extLst>
              </p:cNvPr>
              <p:cNvCxnSpPr>
                <a:cxnSpLocks/>
              </p:cNvCxnSpPr>
              <p:nvPr/>
            </p:nvCxnSpPr>
            <p:spPr>
              <a:xfrm flipH="1">
                <a:off x="3973808" y="3145644"/>
                <a:ext cx="0" cy="92243"/>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3D4B6880-AFF3-4A28-9DE4-3C6115C0726C}"/>
                  </a:ext>
                </a:extLst>
              </p:cNvPr>
              <p:cNvCxnSpPr>
                <a:cxnSpLocks/>
              </p:cNvCxnSpPr>
              <p:nvPr/>
            </p:nvCxnSpPr>
            <p:spPr>
              <a:xfrm flipH="1">
                <a:off x="4766320" y="3573278"/>
                <a:ext cx="1636" cy="18416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04EC00A3-F4DF-464C-A071-B5AC8F7423E4}"/>
                  </a:ext>
                </a:extLst>
              </p:cNvPr>
              <p:cNvCxnSpPr>
                <a:cxnSpLocks/>
              </p:cNvCxnSpPr>
              <p:nvPr/>
            </p:nvCxnSpPr>
            <p:spPr>
              <a:xfrm>
                <a:off x="6753330" y="2861729"/>
                <a:ext cx="0" cy="140424"/>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8695ED7F-B44C-433C-BEAA-75F4834ECB5D}"/>
                  </a:ext>
                </a:extLst>
              </p:cNvPr>
              <p:cNvCxnSpPr>
                <a:cxnSpLocks/>
              </p:cNvCxnSpPr>
              <p:nvPr/>
            </p:nvCxnSpPr>
            <p:spPr>
              <a:xfrm>
                <a:off x="6360138" y="2966629"/>
                <a:ext cx="0" cy="251956"/>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6DD70DAF-DA45-4DFC-B1D8-9552C925AE38}"/>
                  </a:ext>
                </a:extLst>
              </p:cNvPr>
              <p:cNvCxnSpPr>
                <a:cxnSpLocks/>
              </p:cNvCxnSpPr>
              <p:nvPr/>
            </p:nvCxnSpPr>
            <p:spPr>
              <a:xfrm>
                <a:off x="5959178" y="3207969"/>
                <a:ext cx="0" cy="204076"/>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EAF8DBF-2AD2-4A17-B5DF-03E66B512B4C}"/>
                  </a:ext>
                </a:extLst>
              </p:cNvPr>
              <p:cNvCxnSpPr>
                <a:cxnSpLocks/>
              </p:cNvCxnSpPr>
              <p:nvPr/>
            </p:nvCxnSpPr>
            <p:spPr>
              <a:xfrm>
                <a:off x="5165030" y="3388489"/>
                <a:ext cx="0" cy="210100"/>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grpSp>
        <p:sp>
          <p:nvSpPr>
            <p:cNvPr id="60" name="TextBox 59">
              <a:extLst>
                <a:ext uri="{FF2B5EF4-FFF2-40B4-BE49-F238E27FC236}">
                  <a16:creationId xmlns:a16="http://schemas.microsoft.com/office/drawing/2014/main" id="{D6B11034-961D-4BE5-85F6-47913A5D0D68}"/>
                </a:ext>
              </a:extLst>
            </p:cNvPr>
            <p:cNvSpPr txBox="1"/>
            <p:nvPr/>
          </p:nvSpPr>
          <p:spPr>
            <a:xfrm>
              <a:off x="6664558" y="2482156"/>
              <a:ext cx="744221" cy="230832"/>
            </a:xfrm>
            <a:prstGeom prst="rect">
              <a:avLst/>
            </a:prstGeom>
            <a:noFill/>
          </p:spPr>
          <p:txBody>
            <a:bodyPr wrap="square" rtlCol="0">
              <a:spAutoFit/>
            </a:bodyPr>
            <a:lstStyle/>
            <a:p>
              <a:pPr defTabSz="685800">
                <a:defRPr/>
              </a:pPr>
              <a:r>
                <a:rPr lang="en-US" sz="900" dirty="0">
                  <a:solidFill>
                    <a:schemeClr val="accent1">
                      <a:lumMod val="75000"/>
                    </a:schemeClr>
                  </a:solidFill>
                  <a:latin typeface="+mj-lt"/>
                  <a:cs typeface="Arial" panose="020B0604020202020204" pitchFamily="34" charset="0"/>
                </a:rPr>
                <a:t>$143,512</a:t>
              </a:r>
            </a:p>
          </p:txBody>
        </p:sp>
        <p:sp>
          <p:nvSpPr>
            <p:cNvPr id="61" name="TextBox 60">
              <a:extLst>
                <a:ext uri="{FF2B5EF4-FFF2-40B4-BE49-F238E27FC236}">
                  <a16:creationId xmlns:a16="http://schemas.microsoft.com/office/drawing/2014/main" id="{D7A72150-0887-4DB0-BC62-5C6DCFA02DA3}"/>
                </a:ext>
              </a:extLst>
            </p:cNvPr>
            <p:cNvSpPr txBox="1"/>
            <p:nvPr/>
          </p:nvSpPr>
          <p:spPr>
            <a:xfrm>
              <a:off x="6661764" y="2677025"/>
              <a:ext cx="698233" cy="230832"/>
            </a:xfrm>
            <a:prstGeom prst="rect">
              <a:avLst/>
            </a:prstGeom>
            <a:noFill/>
          </p:spPr>
          <p:txBody>
            <a:bodyPr wrap="square" rtlCol="0">
              <a:spAutoFit/>
            </a:bodyPr>
            <a:lstStyle/>
            <a:p>
              <a:pPr defTabSz="685800">
                <a:defRPr/>
              </a:pPr>
              <a:r>
                <a:rPr lang="en-US" sz="900" dirty="0">
                  <a:solidFill>
                    <a:schemeClr val="tx1">
                      <a:lumMod val="90000"/>
                      <a:lumOff val="10000"/>
                    </a:schemeClr>
                  </a:solidFill>
                  <a:latin typeface="+mj-lt"/>
                  <a:cs typeface="Arial" panose="020B0604020202020204" pitchFamily="34" charset="0"/>
                </a:rPr>
                <a:t>$135,562</a:t>
              </a:r>
            </a:p>
          </p:txBody>
        </p:sp>
      </p:grpSp>
      <p:sp>
        <p:nvSpPr>
          <p:cNvPr id="2" name="Slide Number Placeholder 1">
            <a:extLst>
              <a:ext uri="{FF2B5EF4-FFF2-40B4-BE49-F238E27FC236}">
                <a16:creationId xmlns:a16="http://schemas.microsoft.com/office/drawing/2014/main" id="{9A901C4C-577F-46AF-9DDF-847401D1BBB5}"/>
              </a:ext>
            </a:extLst>
          </p:cNvPr>
          <p:cNvSpPr>
            <a:spLocks noGrp="1"/>
          </p:cNvSpPr>
          <p:nvPr>
            <p:ph type="sldNum" sz="quarter" idx="11"/>
          </p:nvPr>
        </p:nvSpPr>
        <p:spPr/>
        <p:txBody>
          <a:bodyPr/>
          <a:lstStyle/>
          <a:p>
            <a:fld id="{BB544E63-09F9-914E-B731-EB7D262F5FD2}" type="slidenum">
              <a:rPr lang="en-US" smtClean="0"/>
              <a:pPr/>
              <a:t>29</a:t>
            </a:fld>
            <a:endParaRPr lang="en-US" dirty="0"/>
          </a:p>
        </p:txBody>
      </p:sp>
      <p:sp>
        <p:nvSpPr>
          <p:cNvPr id="6" name="Title 5">
            <a:extLst>
              <a:ext uri="{FF2B5EF4-FFF2-40B4-BE49-F238E27FC236}">
                <a16:creationId xmlns:a16="http://schemas.microsoft.com/office/drawing/2014/main" id="{4299C6A2-70C7-4381-8738-C1999067FED9}"/>
              </a:ext>
            </a:extLst>
          </p:cNvPr>
          <p:cNvSpPr>
            <a:spLocks noGrp="1"/>
          </p:cNvSpPr>
          <p:nvPr>
            <p:ph type="title"/>
          </p:nvPr>
        </p:nvSpPr>
        <p:spPr>
          <a:xfrm>
            <a:off x="365760" y="91440"/>
            <a:ext cx="8534400" cy="914400"/>
          </a:xfrm>
        </p:spPr>
        <p:txBody>
          <a:bodyPr/>
          <a:lstStyle/>
          <a:p>
            <a:pPr lvl="0" defTabSz="457200">
              <a:defRPr/>
            </a:pPr>
            <a:r>
              <a:rPr lang="en-US" sz="3600" dirty="0">
                <a:solidFill>
                  <a:srgbClr val="001F45"/>
                </a:solidFill>
              </a:rPr>
              <a:t>Indexed Variable Annuities    </a:t>
            </a:r>
            <a:br>
              <a:rPr lang="en-US" sz="3600" dirty="0">
                <a:solidFill>
                  <a:srgbClr val="001F45"/>
                </a:solidFill>
              </a:rPr>
            </a:br>
            <a:r>
              <a:rPr lang="en-US" sz="2400" i="1" dirty="0">
                <a:solidFill>
                  <a:srgbClr val="005883"/>
                </a:solidFill>
              </a:rPr>
              <a:t>Protection with growth opportunity</a:t>
            </a:r>
          </a:p>
        </p:txBody>
      </p:sp>
      <p:sp>
        <p:nvSpPr>
          <p:cNvPr id="7" name="Rectangle 6">
            <a:extLst>
              <a:ext uri="{FF2B5EF4-FFF2-40B4-BE49-F238E27FC236}">
                <a16:creationId xmlns:a16="http://schemas.microsoft.com/office/drawing/2014/main" id="{D13FD9E0-55F2-48EC-9525-C46B91220A60}"/>
              </a:ext>
            </a:extLst>
          </p:cNvPr>
          <p:cNvSpPr/>
          <p:nvPr/>
        </p:nvSpPr>
        <p:spPr>
          <a:xfrm>
            <a:off x="351013" y="5392832"/>
            <a:ext cx="8534400" cy="1007968"/>
          </a:xfrm>
          <a:prstGeom prst="rect">
            <a:avLst/>
          </a:prstGeom>
        </p:spPr>
        <p:txBody>
          <a:bodyPr wrap="square" lIns="0" tIns="0" rIns="0" bIns="0">
            <a:spAutoFit/>
          </a:bodyPr>
          <a:lstStyle/>
          <a:p>
            <a:pPr>
              <a:spcBef>
                <a:spcPts val="300"/>
              </a:spcBef>
            </a:pPr>
            <a:r>
              <a:rPr lang="en-US" sz="1000" dirty="0">
                <a:solidFill>
                  <a:schemeClr val="accent2"/>
                </a:solidFill>
                <a:latin typeface="PrudentialModern Med Cond" pitchFamily="2" charset="0"/>
              </a:rPr>
              <a:t>Indexed-linked variable annuity products are complex insurance and investment vehicles.</a:t>
            </a:r>
          </a:p>
          <a:p>
            <a:pPr>
              <a:spcBef>
                <a:spcPts val="300"/>
              </a:spcBef>
            </a:pPr>
            <a:r>
              <a:rPr lang="en-US" sz="1000" dirty="0">
                <a:solidFill>
                  <a:schemeClr val="accent2"/>
                </a:solidFill>
                <a:latin typeface="PrudentialModern Med Cond" pitchFamily="2" charset="0"/>
              </a:rPr>
              <a:t>The chart above is for illustrative purposes only. It assumes a starting account value of $100,000 in a Growth oriented index-based strategy with a 10%  Buffer and an 11% cap with a 1-year term, and that no withdrawals were taken. The example does not reflect a specific annuity or an actual account value. Returns assume no reinvestment of dividends. Assumes no withdrawals and that the Account was held for the complete Index Strategy Term. The actual cap rate may be higher or lower than the cap rate shown. Different index-based strategies, as well as different time periods, may have different cap rates and produce different results</a:t>
            </a:r>
          </a:p>
          <a:p>
            <a:pPr fontAlgn="base">
              <a:spcBef>
                <a:spcPts val="300"/>
              </a:spcBef>
            </a:pPr>
            <a:r>
              <a:rPr lang="en-US" sz="1000" dirty="0">
                <a:solidFill>
                  <a:schemeClr val="accent2"/>
                </a:solidFill>
                <a:latin typeface="PrudentialModern Med Cond" pitchFamily="2" charset="0"/>
              </a:rPr>
              <a:t>Flexible premium deferred index-linked variable annuity contracts are complex insurance and investment vehicles which possess the risk for substantial loss of principal.</a:t>
            </a:r>
          </a:p>
        </p:txBody>
      </p:sp>
      <p:grpSp>
        <p:nvGrpSpPr>
          <p:cNvPr id="44" name="Group 43">
            <a:extLst>
              <a:ext uri="{FF2B5EF4-FFF2-40B4-BE49-F238E27FC236}">
                <a16:creationId xmlns:a16="http://schemas.microsoft.com/office/drawing/2014/main" id="{2E2A9323-E121-4C43-AE8E-AB4D50806B4F}"/>
              </a:ext>
            </a:extLst>
          </p:cNvPr>
          <p:cNvGrpSpPr/>
          <p:nvPr/>
        </p:nvGrpSpPr>
        <p:grpSpPr>
          <a:xfrm>
            <a:off x="316135" y="2279773"/>
            <a:ext cx="3355849" cy="2782302"/>
            <a:chOff x="285000" y="1242119"/>
            <a:chExt cx="4474468" cy="3709736"/>
          </a:xfrm>
        </p:grpSpPr>
        <p:grpSp>
          <p:nvGrpSpPr>
            <p:cNvPr id="45" name="Group 44">
              <a:extLst>
                <a:ext uri="{FF2B5EF4-FFF2-40B4-BE49-F238E27FC236}">
                  <a16:creationId xmlns:a16="http://schemas.microsoft.com/office/drawing/2014/main" id="{285A3671-920A-4E55-88FC-DA4C2BCAA82B}"/>
                </a:ext>
              </a:extLst>
            </p:cNvPr>
            <p:cNvGrpSpPr/>
            <p:nvPr/>
          </p:nvGrpSpPr>
          <p:grpSpPr>
            <a:xfrm>
              <a:off x="3526353" y="1633158"/>
              <a:ext cx="1233115" cy="1027087"/>
              <a:chOff x="3592963" y="2438161"/>
              <a:chExt cx="389807" cy="1581606"/>
            </a:xfrm>
            <a:solidFill>
              <a:srgbClr val="003050"/>
            </a:solidFill>
          </p:grpSpPr>
          <p:cxnSp>
            <p:nvCxnSpPr>
              <p:cNvPr id="49" name="Straight Arrow Connector 48">
                <a:extLst>
                  <a:ext uri="{FF2B5EF4-FFF2-40B4-BE49-F238E27FC236}">
                    <a16:creationId xmlns:a16="http://schemas.microsoft.com/office/drawing/2014/main" id="{22623C6B-4AC9-4650-90F0-B6647CD2EDEB}"/>
                  </a:ext>
                </a:extLst>
              </p:cNvPr>
              <p:cNvCxnSpPr>
                <a:cxnSpLocks/>
                <a:stCxn id="51" idx="3"/>
              </p:cNvCxnSpPr>
              <p:nvPr/>
            </p:nvCxnSpPr>
            <p:spPr>
              <a:xfrm flipH="1">
                <a:off x="3592963" y="3023155"/>
                <a:ext cx="145615" cy="996612"/>
              </a:xfrm>
              <a:prstGeom prst="straightConnector1">
                <a:avLst/>
              </a:prstGeom>
              <a:grpFill/>
              <a:ln w="6350" cap="flat" cmpd="sng" algn="ctr">
                <a:solidFill>
                  <a:schemeClr val="accent2"/>
                </a:solidFill>
                <a:prstDash val="solid"/>
                <a:tailEnd type="stealth"/>
              </a:ln>
              <a:effectLst/>
            </p:spPr>
          </p:cxnSp>
          <p:cxnSp>
            <p:nvCxnSpPr>
              <p:cNvPr id="50" name="Straight Arrow Connector 49">
                <a:extLst>
                  <a:ext uri="{FF2B5EF4-FFF2-40B4-BE49-F238E27FC236}">
                    <a16:creationId xmlns:a16="http://schemas.microsoft.com/office/drawing/2014/main" id="{5FB6976F-4F20-409B-9D3C-EFE87C5A83E3}"/>
                  </a:ext>
                </a:extLst>
              </p:cNvPr>
              <p:cNvCxnSpPr>
                <a:cxnSpLocks/>
                <a:stCxn id="51" idx="6"/>
              </p:cNvCxnSpPr>
              <p:nvPr/>
            </p:nvCxnSpPr>
            <p:spPr>
              <a:xfrm>
                <a:off x="3860049" y="2780843"/>
                <a:ext cx="122721" cy="626267"/>
              </a:xfrm>
              <a:prstGeom prst="straightConnector1">
                <a:avLst/>
              </a:prstGeom>
              <a:grpFill/>
              <a:ln w="6350" cap="flat" cmpd="sng" algn="ctr">
                <a:solidFill>
                  <a:schemeClr val="accent2"/>
                </a:solidFill>
                <a:prstDash val="solid"/>
                <a:tailEnd type="stealth"/>
              </a:ln>
              <a:effectLst/>
            </p:spPr>
          </p:cxnSp>
          <p:sp>
            <p:nvSpPr>
              <p:cNvPr id="51" name="Oval 50">
                <a:extLst>
                  <a:ext uri="{FF2B5EF4-FFF2-40B4-BE49-F238E27FC236}">
                    <a16:creationId xmlns:a16="http://schemas.microsoft.com/office/drawing/2014/main" id="{3359C2E0-AF85-4E12-9D8A-B4E4CC785571}"/>
                  </a:ext>
                </a:extLst>
              </p:cNvPr>
              <p:cNvSpPr/>
              <p:nvPr/>
            </p:nvSpPr>
            <p:spPr>
              <a:xfrm>
                <a:off x="3717737" y="2438161"/>
                <a:ext cx="142312" cy="685360"/>
              </a:xfrm>
              <a:prstGeom prst="ellipse">
                <a:avLst/>
              </a:prstGeom>
              <a:solidFill>
                <a:schemeClr val="tx1"/>
              </a:solidFill>
              <a:ln w="25400" cap="flat" cmpd="sng" algn="ctr">
                <a:solidFill>
                  <a:srgbClr val="003050"/>
                </a:solidFill>
                <a:prstDash val="solid"/>
              </a:ln>
              <a:effectLst/>
            </p:spPr>
            <p:txBody>
              <a:bodyPr lIns="54864" rIns="54864" rtlCol="0" anchor="ctr"/>
              <a:lstStyle/>
              <a:p>
                <a:pPr algn="ctr" defTabSz="685800">
                  <a:defRPr/>
                </a:pPr>
                <a:r>
                  <a:rPr lang="en-US" sz="1200" b="1" kern="0" dirty="0">
                    <a:solidFill>
                      <a:srgbClr val="FFFFFF"/>
                    </a:solidFill>
                    <a:latin typeface="Arial" panose="020B0604020202020204" pitchFamily="34" charset="0"/>
                    <a:cs typeface="Arial" panose="020B0604020202020204" pitchFamily="34" charset="0"/>
                  </a:rPr>
                  <a:t>A</a:t>
                </a:r>
              </a:p>
            </p:txBody>
          </p:sp>
        </p:grpSp>
        <p:grpSp>
          <p:nvGrpSpPr>
            <p:cNvPr id="46" name="Group 45">
              <a:extLst>
                <a:ext uri="{FF2B5EF4-FFF2-40B4-BE49-F238E27FC236}">
                  <a16:creationId xmlns:a16="http://schemas.microsoft.com/office/drawing/2014/main" id="{E44C233C-09FE-4605-980B-D44621F36DC1}"/>
                </a:ext>
              </a:extLst>
            </p:cNvPr>
            <p:cNvGrpSpPr/>
            <p:nvPr/>
          </p:nvGrpSpPr>
          <p:grpSpPr>
            <a:xfrm>
              <a:off x="285000" y="1242119"/>
              <a:ext cx="1999617" cy="3709736"/>
              <a:chOff x="285000" y="1242119"/>
              <a:chExt cx="1999617" cy="3709736"/>
            </a:xfrm>
          </p:grpSpPr>
          <p:sp>
            <p:nvSpPr>
              <p:cNvPr id="47" name="TextBox 46">
                <a:extLst>
                  <a:ext uri="{FF2B5EF4-FFF2-40B4-BE49-F238E27FC236}">
                    <a16:creationId xmlns:a16="http://schemas.microsoft.com/office/drawing/2014/main" id="{A856B010-801B-40DC-986C-EFB66DEDCAE0}"/>
                  </a:ext>
                </a:extLst>
              </p:cNvPr>
              <p:cNvSpPr txBox="1"/>
              <p:nvPr/>
            </p:nvSpPr>
            <p:spPr>
              <a:xfrm>
                <a:off x="285000" y="1242119"/>
                <a:ext cx="1999617" cy="3709736"/>
              </a:xfrm>
              <a:prstGeom prst="roundRect">
                <a:avLst>
                  <a:gd name="adj" fmla="val 10790"/>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rtlCol="0" anchor="ctr" anchorCtr="0">
                <a:noAutofit/>
              </a:bodyPr>
              <a:lstStyle>
                <a:defPPr>
                  <a:defRPr lang="en-US"/>
                </a:defPPr>
                <a:lvl1pPr>
                  <a:defRPr sz="1600" b="1">
                    <a:solidFill>
                      <a:srgbClr val="005884"/>
                    </a:solidFill>
                  </a:defRPr>
                </a:lvl1pPr>
              </a:lstStyle>
              <a:p>
                <a:pPr marL="0" lvl="1" algn="ctr"/>
                <a:endParaRPr lang="en-US" sz="1350" b="1" dirty="0">
                  <a:solidFill>
                    <a:srgbClr val="000000"/>
                  </a:solidFill>
                </a:endParaRPr>
              </a:p>
              <a:p>
                <a:pPr marL="0" lvl="1" algn="ctr"/>
                <a:endParaRPr lang="en-US" sz="1350" b="1" dirty="0">
                  <a:solidFill>
                    <a:srgbClr val="000000"/>
                  </a:solidFill>
                </a:endParaRPr>
              </a:p>
              <a:p>
                <a:pPr marL="0" lvl="1" algn="ctr"/>
                <a:r>
                  <a:rPr lang="en-US" sz="1350" dirty="0">
                    <a:solidFill>
                      <a:srgbClr val="000000"/>
                    </a:solidFill>
                    <a:latin typeface="+mj-lt"/>
                  </a:rPr>
                  <a:t>Outcomes</a:t>
                </a:r>
              </a:p>
              <a:p>
                <a:pPr marL="0" lvl="1" algn="ctr"/>
                <a:r>
                  <a:rPr lang="en-US" sz="1350" dirty="0">
                    <a:solidFill>
                      <a:srgbClr val="000000"/>
                    </a:solidFill>
                    <a:latin typeface="+mj-lt"/>
                  </a:rPr>
                  <a:t>Up Market:</a:t>
                </a:r>
              </a:p>
              <a:p>
                <a:pPr algn="ctr"/>
                <a:endParaRPr lang="en-US" sz="1400" dirty="0">
                  <a:solidFill>
                    <a:srgbClr val="000000"/>
                  </a:solidFill>
                  <a:latin typeface="PrudentialModern Med Cond" pitchFamily="2" charset="0"/>
                </a:endParaRPr>
              </a:p>
              <a:p>
                <a:pPr marL="52388"/>
                <a:r>
                  <a:rPr lang="en-US" sz="1200" b="0" dirty="0">
                    <a:solidFill>
                      <a:srgbClr val="000000"/>
                    </a:solidFill>
                    <a:latin typeface="PrudentialModern Med Cond" pitchFamily="2" charset="0"/>
                  </a:rPr>
                  <a:t>Index value grows less than Cap, client is credited 100% of Index return.</a:t>
                </a:r>
              </a:p>
              <a:p>
                <a:pPr marL="52388"/>
                <a:r>
                  <a:rPr lang="en-US" sz="1200" b="0" dirty="0">
                    <a:solidFill>
                      <a:srgbClr val="000000"/>
                    </a:solidFill>
                    <a:latin typeface="PrudentialModern Med Cond" pitchFamily="2" charset="0"/>
                  </a:rPr>
                  <a:t>Index value grows more than Cap, client will be credited up to the Cap.</a:t>
                </a:r>
              </a:p>
              <a:p>
                <a:pPr marL="0" lvl="1" algn="ctr"/>
                <a:endParaRPr lang="en-US" sz="1350" b="1" dirty="0">
                  <a:solidFill>
                    <a:srgbClr val="000000"/>
                  </a:solidFill>
                </a:endParaRPr>
              </a:p>
            </p:txBody>
          </p:sp>
          <p:sp>
            <p:nvSpPr>
              <p:cNvPr id="48" name="Oval 47">
                <a:extLst>
                  <a:ext uri="{FF2B5EF4-FFF2-40B4-BE49-F238E27FC236}">
                    <a16:creationId xmlns:a16="http://schemas.microsoft.com/office/drawing/2014/main" id="{2D47B415-B445-49AA-8D2B-F61CA821867E}"/>
                  </a:ext>
                </a:extLst>
              </p:cNvPr>
              <p:cNvSpPr/>
              <p:nvPr/>
            </p:nvSpPr>
            <p:spPr>
              <a:xfrm>
                <a:off x="1006972" y="1286187"/>
                <a:ext cx="555674" cy="566227"/>
              </a:xfrm>
              <a:prstGeom prst="ellipse">
                <a:avLst/>
              </a:prstGeom>
              <a:solidFill>
                <a:schemeClr val="tx1"/>
              </a:solidFill>
              <a:ln/>
            </p:spPr>
            <p:style>
              <a:lnRef idx="3">
                <a:schemeClr val="lt1"/>
              </a:lnRef>
              <a:fillRef idx="1">
                <a:schemeClr val="dk1"/>
              </a:fillRef>
              <a:effectRef idx="1">
                <a:schemeClr val="dk1"/>
              </a:effectRef>
              <a:fontRef idx="minor">
                <a:schemeClr val="lt1"/>
              </a:fontRef>
            </p:style>
            <p:txBody>
              <a:bodyPr lIns="54864" rIns="54864" rtlCol="0" anchor="ctr"/>
              <a:lstStyle/>
              <a:p>
                <a:pPr algn="ctr" defTabSz="685800">
                  <a:defRPr/>
                </a:pPr>
                <a:r>
                  <a:rPr lang="en-US" sz="1200" b="1" kern="0" dirty="0">
                    <a:solidFill>
                      <a:srgbClr val="FFFFFF"/>
                    </a:solidFill>
                    <a:latin typeface="Arial" panose="020B0604020202020204" pitchFamily="34" charset="0"/>
                    <a:cs typeface="Arial" panose="020B0604020202020204" pitchFamily="34" charset="0"/>
                  </a:rPr>
                  <a:t>A</a:t>
                </a:r>
              </a:p>
            </p:txBody>
          </p:sp>
        </p:grpSp>
      </p:grpSp>
      <p:grpSp>
        <p:nvGrpSpPr>
          <p:cNvPr id="52" name="Group 51">
            <a:extLst>
              <a:ext uri="{FF2B5EF4-FFF2-40B4-BE49-F238E27FC236}">
                <a16:creationId xmlns:a16="http://schemas.microsoft.com/office/drawing/2014/main" id="{01C88B8F-FB64-42AA-9247-5B53981CFDFD}"/>
              </a:ext>
            </a:extLst>
          </p:cNvPr>
          <p:cNvGrpSpPr/>
          <p:nvPr/>
        </p:nvGrpSpPr>
        <p:grpSpPr>
          <a:xfrm>
            <a:off x="4338482" y="2224872"/>
            <a:ext cx="4658924" cy="2837202"/>
            <a:chOff x="5784643" y="1957306"/>
            <a:chExt cx="6211892" cy="3782936"/>
          </a:xfrm>
        </p:grpSpPr>
        <p:grpSp>
          <p:nvGrpSpPr>
            <p:cNvPr id="53" name="Group 52">
              <a:extLst>
                <a:ext uri="{FF2B5EF4-FFF2-40B4-BE49-F238E27FC236}">
                  <a16:creationId xmlns:a16="http://schemas.microsoft.com/office/drawing/2014/main" id="{A7022075-7B1A-4B82-86C8-5FC3F7694C3B}"/>
                </a:ext>
              </a:extLst>
            </p:cNvPr>
            <p:cNvGrpSpPr/>
            <p:nvPr/>
          </p:nvGrpSpPr>
          <p:grpSpPr>
            <a:xfrm>
              <a:off x="5784643" y="2568965"/>
              <a:ext cx="1114743" cy="1017996"/>
              <a:chOff x="-490836" y="2859356"/>
              <a:chExt cx="1196009" cy="1092205"/>
            </a:xfrm>
            <a:solidFill>
              <a:srgbClr val="003050"/>
            </a:solidFill>
          </p:grpSpPr>
          <p:cxnSp>
            <p:nvCxnSpPr>
              <p:cNvPr id="57" name="Straight Arrow Connector 56">
                <a:extLst>
                  <a:ext uri="{FF2B5EF4-FFF2-40B4-BE49-F238E27FC236}">
                    <a16:creationId xmlns:a16="http://schemas.microsoft.com/office/drawing/2014/main" id="{51A403FD-A4E0-4376-8ECF-3767407D3CF6}"/>
                  </a:ext>
                </a:extLst>
              </p:cNvPr>
              <p:cNvCxnSpPr>
                <a:cxnSpLocks/>
              </p:cNvCxnSpPr>
              <p:nvPr/>
            </p:nvCxnSpPr>
            <p:spPr>
              <a:xfrm flipH="1">
                <a:off x="-490836" y="3294208"/>
                <a:ext cx="860460" cy="657353"/>
              </a:xfrm>
              <a:prstGeom prst="straightConnector1">
                <a:avLst/>
              </a:prstGeom>
              <a:grpFill/>
              <a:ln w="6350" cap="flat" cmpd="sng" algn="ctr">
                <a:solidFill>
                  <a:schemeClr val="accent2"/>
                </a:solidFill>
                <a:prstDash val="solid"/>
                <a:tailEnd type="stealth"/>
              </a:ln>
              <a:effectLst/>
            </p:spPr>
          </p:cxnSp>
          <p:sp>
            <p:nvSpPr>
              <p:cNvPr id="58" name="Oval 57">
                <a:extLst>
                  <a:ext uri="{FF2B5EF4-FFF2-40B4-BE49-F238E27FC236}">
                    <a16:creationId xmlns:a16="http://schemas.microsoft.com/office/drawing/2014/main" id="{0C0896B2-186B-463B-A6E7-66918091371B}"/>
                  </a:ext>
                </a:extLst>
              </p:cNvPr>
              <p:cNvSpPr/>
              <p:nvPr/>
            </p:nvSpPr>
            <p:spPr>
              <a:xfrm>
                <a:off x="220997" y="2859356"/>
                <a:ext cx="484176" cy="480047"/>
              </a:xfrm>
              <a:prstGeom prst="ellipse">
                <a:avLst/>
              </a:prstGeom>
              <a:solidFill>
                <a:schemeClr val="tx1"/>
              </a:solidFill>
              <a:ln w="25400" cap="flat" cmpd="sng" algn="ctr">
                <a:solidFill>
                  <a:srgbClr val="003050"/>
                </a:solidFill>
                <a:prstDash val="solid"/>
              </a:ln>
              <a:effectLst/>
            </p:spPr>
            <p:txBody>
              <a:bodyPr lIns="54864" rIns="54864" rtlCol="0" anchor="ctr"/>
              <a:lstStyle/>
              <a:p>
                <a:pPr algn="ctr" defTabSz="685800">
                  <a:defRPr/>
                </a:pPr>
                <a:r>
                  <a:rPr lang="en-US" sz="1200" b="1" kern="0" dirty="0">
                    <a:solidFill>
                      <a:srgbClr val="FFFFFF"/>
                    </a:solidFill>
                    <a:latin typeface="Arial" panose="020B0604020202020204" pitchFamily="34" charset="0"/>
                    <a:cs typeface="Arial" panose="020B0604020202020204" pitchFamily="34" charset="0"/>
                  </a:rPr>
                  <a:t>B</a:t>
                </a:r>
              </a:p>
            </p:txBody>
          </p:sp>
        </p:grpSp>
        <p:grpSp>
          <p:nvGrpSpPr>
            <p:cNvPr id="54" name="Group 53">
              <a:extLst>
                <a:ext uri="{FF2B5EF4-FFF2-40B4-BE49-F238E27FC236}">
                  <a16:creationId xmlns:a16="http://schemas.microsoft.com/office/drawing/2014/main" id="{C5E86653-A951-4D26-B81F-DEB75863D5C8}"/>
                </a:ext>
              </a:extLst>
            </p:cNvPr>
            <p:cNvGrpSpPr/>
            <p:nvPr/>
          </p:nvGrpSpPr>
          <p:grpSpPr>
            <a:xfrm>
              <a:off x="9997048" y="1957306"/>
              <a:ext cx="1999487" cy="3782936"/>
              <a:chOff x="9997048" y="1957306"/>
              <a:chExt cx="1999487" cy="3782936"/>
            </a:xfrm>
          </p:grpSpPr>
          <p:sp>
            <p:nvSpPr>
              <p:cNvPr id="55" name="TextBox 54">
                <a:extLst>
                  <a:ext uri="{FF2B5EF4-FFF2-40B4-BE49-F238E27FC236}">
                    <a16:creationId xmlns:a16="http://schemas.microsoft.com/office/drawing/2014/main" id="{B56B29F0-7C74-4958-8FBD-9C8AED8A1646}"/>
                  </a:ext>
                </a:extLst>
              </p:cNvPr>
              <p:cNvSpPr txBox="1"/>
              <p:nvPr/>
            </p:nvSpPr>
            <p:spPr>
              <a:xfrm>
                <a:off x="9997048" y="1957306"/>
                <a:ext cx="1999487" cy="3782936"/>
              </a:xfrm>
              <a:prstGeom prst="roundRect">
                <a:avLst>
                  <a:gd name="adj" fmla="val 11524"/>
                </a:avLst>
              </a:prstGeom>
              <a:solidFill>
                <a:schemeClr val="accent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rtlCol="0" anchor="t" anchorCtr="0">
                <a:noAutofit/>
              </a:bodyPr>
              <a:lstStyle>
                <a:defPPr>
                  <a:defRPr lang="en-US"/>
                </a:defPPr>
                <a:lvl1pPr>
                  <a:defRPr sz="1600" b="1">
                    <a:solidFill>
                      <a:srgbClr val="005884"/>
                    </a:solidFill>
                  </a:defRPr>
                </a:lvl1pPr>
              </a:lstStyle>
              <a:p>
                <a:pPr marL="0" lvl="1" algn="ctr"/>
                <a:endParaRPr lang="en-US" sz="1350" b="1" dirty="0">
                  <a:solidFill>
                    <a:srgbClr val="000000"/>
                  </a:solidFill>
                </a:endParaRPr>
              </a:p>
              <a:p>
                <a:pPr marL="0" lvl="1" algn="ctr"/>
                <a:endParaRPr lang="en-US" sz="1350" b="1" dirty="0">
                  <a:solidFill>
                    <a:srgbClr val="000000"/>
                  </a:solidFill>
                </a:endParaRPr>
              </a:p>
              <a:p>
                <a:pPr marL="0" lvl="1" algn="ctr"/>
                <a:r>
                  <a:rPr lang="en-US" sz="1350" dirty="0">
                    <a:solidFill>
                      <a:srgbClr val="000000"/>
                    </a:solidFill>
                    <a:latin typeface="+mj-lt"/>
                  </a:rPr>
                  <a:t>Outcomes</a:t>
                </a:r>
              </a:p>
              <a:p>
                <a:pPr marL="0" lvl="1" algn="ctr"/>
                <a:r>
                  <a:rPr lang="en-US" sz="1350" dirty="0">
                    <a:solidFill>
                      <a:srgbClr val="000000"/>
                    </a:solidFill>
                    <a:latin typeface="+mj-lt"/>
                  </a:rPr>
                  <a:t>Down Market:</a:t>
                </a:r>
              </a:p>
              <a:p>
                <a:pPr algn="ctr"/>
                <a:endParaRPr lang="en-US" sz="1000" dirty="0">
                  <a:solidFill>
                    <a:srgbClr val="000000"/>
                  </a:solidFill>
                </a:endParaRPr>
              </a:p>
              <a:p>
                <a:pPr marL="52388"/>
                <a:r>
                  <a:rPr lang="en-US" sz="1200" b="0" dirty="0">
                    <a:solidFill>
                      <a:srgbClr val="000000"/>
                    </a:solidFill>
                    <a:latin typeface="PrudentialModern Med Cond" pitchFamily="2" charset="0"/>
                  </a:rPr>
                  <a:t>Index value declines less than buffer, client does not experience loss.</a:t>
                </a:r>
              </a:p>
              <a:p>
                <a:pPr marL="52388"/>
                <a:endParaRPr lang="en-US" sz="1200" b="0" dirty="0">
                  <a:solidFill>
                    <a:srgbClr val="000000"/>
                  </a:solidFill>
                  <a:latin typeface="PrudentialModern Med Cond" pitchFamily="2" charset="0"/>
                </a:endParaRPr>
              </a:p>
              <a:p>
                <a:pPr marL="52388"/>
                <a:r>
                  <a:rPr lang="en-US" sz="1200" b="0" dirty="0">
                    <a:solidFill>
                      <a:srgbClr val="000000"/>
                    </a:solidFill>
                    <a:latin typeface="PrudentialModern Med Cond" pitchFamily="2" charset="0"/>
                  </a:rPr>
                  <a:t>Index value declines more than buffer, client will be credited the index return resulting in a loss of value. </a:t>
                </a:r>
              </a:p>
            </p:txBody>
          </p:sp>
          <p:sp>
            <p:nvSpPr>
              <p:cNvPr id="56" name="Oval 55">
                <a:extLst>
                  <a:ext uri="{FF2B5EF4-FFF2-40B4-BE49-F238E27FC236}">
                    <a16:creationId xmlns:a16="http://schemas.microsoft.com/office/drawing/2014/main" id="{AA3DBCAC-67B7-41C6-BC82-B20C7FE1A128}"/>
                  </a:ext>
                </a:extLst>
              </p:cNvPr>
              <p:cNvSpPr/>
              <p:nvPr/>
            </p:nvSpPr>
            <p:spPr>
              <a:xfrm>
                <a:off x="10645493" y="2001374"/>
                <a:ext cx="560831" cy="560832"/>
              </a:xfrm>
              <a:prstGeom prst="ellipse">
                <a:avLst/>
              </a:prstGeom>
              <a:solidFill>
                <a:schemeClr val="tx1"/>
              </a:solidFill>
              <a:ln/>
            </p:spPr>
            <p:style>
              <a:lnRef idx="3">
                <a:schemeClr val="lt1"/>
              </a:lnRef>
              <a:fillRef idx="1">
                <a:schemeClr val="dk1"/>
              </a:fillRef>
              <a:effectRef idx="1">
                <a:schemeClr val="dk1"/>
              </a:effectRef>
              <a:fontRef idx="minor">
                <a:schemeClr val="lt1"/>
              </a:fontRef>
            </p:style>
            <p:txBody>
              <a:bodyPr lIns="54864" rIns="54864" rtlCol="0" anchor="ctr"/>
              <a:lstStyle/>
              <a:p>
                <a:pPr algn="ctr" defTabSz="685800">
                  <a:defRPr/>
                </a:pPr>
                <a:r>
                  <a:rPr lang="en-US" sz="1200" b="1" kern="0" dirty="0">
                    <a:solidFill>
                      <a:srgbClr val="FFFFFF"/>
                    </a:solidFill>
                    <a:latin typeface="Arial" panose="020B0604020202020204" pitchFamily="34" charset="0"/>
                    <a:cs typeface="Arial" panose="020B0604020202020204" pitchFamily="34" charset="0"/>
                  </a:rPr>
                  <a:t>B</a:t>
                </a:r>
              </a:p>
            </p:txBody>
          </p:sp>
        </p:grpSp>
      </p:grpSp>
      <p:sp>
        <p:nvSpPr>
          <p:cNvPr id="59" name="TextBox 58">
            <a:extLst>
              <a:ext uri="{FF2B5EF4-FFF2-40B4-BE49-F238E27FC236}">
                <a16:creationId xmlns:a16="http://schemas.microsoft.com/office/drawing/2014/main" id="{E71E9A61-D183-4B21-9E84-B9E6FAC05EF2}"/>
              </a:ext>
            </a:extLst>
          </p:cNvPr>
          <p:cNvSpPr txBox="1"/>
          <p:nvPr/>
        </p:nvSpPr>
        <p:spPr>
          <a:xfrm>
            <a:off x="306214" y="1678669"/>
            <a:ext cx="8691192" cy="368822"/>
          </a:xfrm>
          <a:prstGeom prst="rect">
            <a:avLst/>
          </a:prstGeom>
          <a:solidFill>
            <a:schemeClr val="tx2"/>
          </a:solidFill>
          <a:ln>
            <a:solidFill>
              <a:schemeClr val="tx2"/>
            </a:solidFill>
          </a:ln>
          <a:effectLst/>
        </p:spPr>
        <p:style>
          <a:lnRef idx="1">
            <a:schemeClr val="accent2"/>
          </a:lnRef>
          <a:fillRef idx="2">
            <a:schemeClr val="accent2"/>
          </a:fillRef>
          <a:effectRef idx="1">
            <a:schemeClr val="accent2"/>
          </a:effectRef>
          <a:fontRef idx="minor">
            <a:schemeClr val="dk1"/>
          </a:fontRef>
        </p:style>
        <p:txBody>
          <a:bodyPr vert="horz" wrap="square" lIns="0" tIns="0" rIns="0" bIns="0" rtlCol="0" anchor="ctr" anchorCtr="0">
            <a:noAutofit/>
          </a:bodyPr>
          <a:lstStyle/>
          <a:p>
            <a:pPr algn="ctr"/>
            <a:r>
              <a:rPr lang="en-US" b="1" dirty="0">
                <a:solidFill>
                  <a:schemeClr val="bg1"/>
                </a:solidFill>
                <a:latin typeface="+mj-lt"/>
              </a:rPr>
              <a:t>Cap &amp; Buffer Strategy</a:t>
            </a:r>
          </a:p>
        </p:txBody>
      </p:sp>
      <p:sp>
        <p:nvSpPr>
          <p:cNvPr id="62" name="TextBox 61">
            <a:extLst>
              <a:ext uri="{FF2B5EF4-FFF2-40B4-BE49-F238E27FC236}">
                <a16:creationId xmlns:a16="http://schemas.microsoft.com/office/drawing/2014/main" id="{F996BB60-5ED6-4C45-9553-B7CCD3308CA3}"/>
              </a:ext>
            </a:extLst>
          </p:cNvPr>
          <p:cNvSpPr txBox="1"/>
          <p:nvPr/>
        </p:nvSpPr>
        <p:spPr>
          <a:xfrm>
            <a:off x="7433542" y="6650171"/>
            <a:ext cx="831967" cy="192778"/>
          </a:xfrm>
          <a:prstGeom prst="rect">
            <a:avLst/>
          </a:prstGeom>
        </p:spPr>
        <p:txBody>
          <a:bodyPr vert="horz" wrap="square" lIns="0" tIns="0" rIns="0" bIns="0" rtlCol="0" anchor="ctr" anchorCtr="0">
            <a:noAutofit/>
          </a:bodyPr>
          <a:lstStyle/>
          <a:p>
            <a:pPr algn="r"/>
            <a:r>
              <a:rPr lang="en-US" sz="900" spc="0" dirty="0">
                <a:latin typeface="PrudentialModern Med Cond" pitchFamily="2" charset="0"/>
              </a:rPr>
              <a:t>SL 00158 12/2020</a:t>
            </a:r>
          </a:p>
        </p:txBody>
      </p:sp>
    </p:spTree>
    <p:extLst>
      <p:ext uri="{BB962C8B-B14F-4D97-AF65-F5344CB8AC3E}">
        <p14:creationId xmlns:p14="http://schemas.microsoft.com/office/powerpoint/2010/main" val="10236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prstGeom prst="rect">
            <a:avLst/>
          </a:prstGeom>
        </p:spPr>
        <p:txBody>
          <a:bodyPr/>
          <a:lstStyle/>
          <a:p>
            <a:r>
              <a:rPr lang="en-US" dirty="0"/>
              <a:t>Managing Risks in the Retirement Red Zone</a:t>
            </a:r>
          </a:p>
        </p:txBody>
      </p:sp>
      <p:sp>
        <p:nvSpPr>
          <p:cNvPr id="2" name="TextBox 1"/>
          <p:cNvSpPr txBox="1"/>
          <p:nvPr/>
        </p:nvSpPr>
        <p:spPr>
          <a:xfrm>
            <a:off x="7680960" y="6611112"/>
            <a:ext cx="1058779" cy="215444"/>
          </a:xfrm>
          <a:prstGeom prst="rect">
            <a:avLst/>
          </a:prstGeom>
          <a:noFill/>
        </p:spPr>
        <p:txBody>
          <a:bodyPr wrap="square" rtlCol="0">
            <a:spAutoFit/>
          </a:bodyPr>
          <a:lstStyle/>
          <a:p>
            <a:r>
              <a:rPr lang="en-US" sz="800" dirty="0">
                <a:solidFill>
                  <a:schemeClr val="bg1"/>
                </a:solidFill>
              </a:rPr>
              <a:t>SL 00096  11/2016</a:t>
            </a:r>
          </a:p>
        </p:txBody>
      </p:sp>
      <p:sp>
        <p:nvSpPr>
          <p:cNvPr id="3" name="Slide Number Placeholder 2">
            <a:extLst>
              <a:ext uri="{FF2B5EF4-FFF2-40B4-BE49-F238E27FC236}">
                <a16:creationId xmlns:a16="http://schemas.microsoft.com/office/drawing/2014/main" id="{73FC011B-8126-4BB5-A633-3567288617D8}"/>
              </a:ext>
            </a:extLst>
          </p:cNvPr>
          <p:cNvSpPr>
            <a:spLocks noGrp="1"/>
          </p:cNvSpPr>
          <p:nvPr>
            <p:ph type="sldNum" sz="quarter" idx="11"/>
          </p:nvPr>
        </p:nvSpPr>
        <p:spPr/>
        <p:txBody>
          <a:bodyPr/>
          <a:lstStyle/>
          <a:p>
            <a:fld id="{BB544E63-09F9-914E-B731-EB7D262F5FD2}" type="slidenum">
              <a:rPr lang="en-US" smtClean="0"/>
              <a:pPr/>
              <a:t>3</a:t>
            </a:fld>
            <a:endParaRPr lang="en-US" dirty="0"/>
          </a:p>
        </p:txBody>
      </p:sp>
      <p:sp>
        <p:nvSpPr>
          <p:cNvPr id="10" name="Content Placeholder 8">
            <a:extLst>
              <a:ext uri="{FF2B5EF4-FFF2-40B4-BE49-F238E27FC236}">
                <a16:creationId xmlns:a16="http://schemas.microsoft.com/office/drawing/2014/main" id="{CC30352D-F435-5B51-5F46-9CE75EE4D5F5}"/>
              </a:ext>
            </a:extLst>
          </p:cNvPr>
          <p:cNvSpPr>
            <a:spLocks noGrp="1"/>
          </p:cNvSpPr>
          <p:nvPr>
            <p:ph sz="quarter" idx="12"/>
          </p:nvPr>
        </p:nvSpPr>
        <p:spPr>
          <a:xfrm>
            <a:off x="365125" y="1125538"/>
            <a:ext cx="8229600" cy="5060109"/>
          </a:xfrm>
        </p:spPr>
        <p:txBody>
          <a:bodyPr>
            <a:normAutofit fontScale="92500" lnSpcReduction="10000"/>
          </a:bodyPr>
          <a:lstStyle/>
          <a:p>
            <a:r>
              <a:rPr lang="en-US" sz="2400" dirty="0"/>
              <a:t>Presented by:</a:t>
            </a:r>
          </a:p>
          <a:p>
            <a:endParaRPr lang="en-US" sz="1200" dirty="0"/>
          </a:p>
          <a:p>
            <a:r>
              <a:rPr lang="en-US" sz="2400" dirty="0"/>
              <a:t>Richard Hill</a:t>
            </a:r>
          </a:p>
          <a:p>
            <a:r>
              <a:rPr lang="en-US" sz="2400" dirty="0"/>
              <a:t>Compass Financial Group</a:t>
            </a:r>
          </a:p>
          <a:p>
            <a:r>
              <a:rPr lang="en-US" sz="2400" dirty="0"/>
              <a:t>919.714.7491 Office</a:t>
            </a:r>
          </a:p>
          <a:p>
            <a:r>
              <a:rPr lang="en-US" sz="2400" dirty="0">
                <a:hlinkClick r:id="rId3"/>
              </a:rPr>
              <a:t>www.richard.hill@compassfinancialgrp.com</a:t>
            </a:r>
            <a:endParaRPr lang="en-US" sz="2400" dirty="0"/>
          </a:p>
          <a:p>
            <a:pPr>
              <a:spcBef>
                <a:spcPts val="1200"/>
              </a:spcBef>
            </a:pPr>
            <a:r>
              <a:rPr lang="en-US" sz="2400" dirty="0">
                <a:hlinkClick r:id="rId4"/>
              </a:rPr>
              <a:t>www.compassfinancialgrp.com</a:t>
            </a:r>
            <a:endParaRPr lang="en-US" sz="2400" dirty="0"/>
          </a:p>
          <a:p>
            <a:pPr marL="0" indent="0">
              <a:spcBef>
                <a:spcPts val="1200"/>
              </a:spcBef>
            </a:pPr>
            <a:r>
              <a:rPr lang="en-US" sz="2400" dirty="0">
                <a:solidFill>
                  <a:srgbClr val="FF0000"/>
                </a:solidFill>
              </a:rPr>
              <a:t>Check out our website and blog or follow me on LinkedIn for information, tips and best practices to help you make the most of your retirement!</a:t>
            </a:r>
          </a:p>
          <a:p>
            <a:endParaRPr lang="en-US" sz="1200" dirty="0"/>
          </a:p>
          <a:p>
            <a:pPr marL="0" indent="0">
              <a:spcAft>
                <a:spcPts val="600"/>
              </a:spcAft>
              <a:tabLst>
                <a:tab pos="0" algn="l"/>
              </a:tabLst>
            </a:pPr>
            <a:r>
              <a:rPr lang="en-US" sz="2000" dirty="0"/>
              <a:t>Securities &amp; advisor services offered through LPL Financial, a Registered Investment Advisor, member FINRA/SIPC.</a:t>
            </a:r>
          </a:p>
          <a:p>
            <a:pPr marL="0" indent="0"/>
            <a:r>
              <a:rPr lang="en-US" sz="2000" dirty="0"/>
              <a:t>Prudential, Compass Financial Group and LPL are not affiliated.</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635670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B39F-FB38-4162-971A-7F600BFADDBB}"/>
              </a:ext>
            </a:extLst>
          </p:cNvPr>
          <p:cNvSpPr>
            <a:spLocks noGrp="1"/>
          </p:cNvSpPr>
          <p:nvPr>
            <p:ph type="title"/>
          </p:nvPr>
        </p:nvSpPr>
        <p:spPr>
          <a:xfrm>
            <a:off x="365760" y="91440"/>
            <a:ext cx="8412480" cy="914400"/>
          </a:xfrm>
        </p:spPr>
        <p:txBody>
          <a:bodyPr/>
          <a:lstStyle/>
          <a:p>
            <a:r>
              <a:rPr lang="en-US" dirty="0">
                <a:solidFill>
                  <a:srgbClr val="002060"/>
                </a:solidFill>
              </a:rPr>
              <a:t>Important Information</a:t>
            </a:r>
            <a:br>
              <a:rPr lang="en-US" dirty="0"/>
            </a:br>
            <a:r>
              <a:rPr lang="en-US" sz="2400" b="0" dirty="0">
                <a:solidFill>
                  <a:srgbClr val="0070C0"/>
                </a:solidFill>
              </a:rPr>
              <a:t>Annual Returns and Crediting Table</a:t>
            </a:r>
            <a:endParaRPr lang="en-US" sz="2400" dirty="0">
              <a:solidFill>
                <a:srgbClr val="0070C0"/>
              </a:solidFill>
            </a:endParaRPr>
          </a:p>
        </p:txBody>
      </p:sp>
      <p:graphicFrame>
        <p:nvGraphicFramePr>
          <p:cNvPr id="7" name="Content Placeholder 3">
            <a:extLst>
              <a:ext uri="{FF2B5EF4-FFF2-40B4-BE49-F238E27FC236}">
                <a16:creationId xmlns:a16="http://schemas.microsoft.com/office/drawing/2014/main" id="{F2B9DA4E-A9EB-488F-BE3F-B068C8BA02B7}"/>
              </a:ext>
            </a:extLst>
          </p:cNvPr>
          <p:cNvGraphicFramePr>
            <a:graphicFrameLocks/>
          </p:cNvGraphicFramePr>
          <p:nvPr/>
        </p:nvGraphicFramePr>
        <p:xfrm>
          <a:off x="669470" y="2221592"/>
          <a:ext cx="7952016" cy="2464708"/>
        </p:xfrm>
        <a:graphic>
          <a:graphicData uri="http://schemas.openxmlformats.org/drawingml/2006/table">
            <a:tbl>
              <a:tblPr firstRow="1" bandRow="1">
                <a:tableStyleId>{D03447BB-5D67-496B-8E87-E561075AD55C}</a:tableStyleId>
              </a:tblPr>
              <a:tblGrid>
                <a:gridCol w="1613858">
                  <a:extLst>
                    <a:ext uri="{9D8B030D-6E8A-4147-A177-3AD203B41FA5}">
                      <a16:colId xmlns:a16="http://schemas.microsoft.com/office/drawing/2014/main" val="1905802286"/>
                    </a:ext>
                  </a:extLst>
                </a:gridCol>
                <a:gridCol w="622386">
                  <a:extLst>
                    <a:ext uri="{9D8B030D-6E8A-4147-A177-3AD203B41FA5}">
                      <a16:colId xmlns:a16="http://schemas.microsoft.com/office/drawing/2014/main" val="1762742936"/>
                    </a:ext>
                  </a:extLst>
                </a:gridCol>
                <a:gridCol w="622386">
                  <a:extLst>
                    <a:ext uri="{9D8B030D-6E8A-4147-A177-3AD203B41FA5}">
                      <a16:colId xmlns:a16="http://schemas.microsoft.com/office/drawing/2014/main" val="516461013"/>
                    </a:ext>
                  </a:extLst>
                </a:gridCol>
                <a:gridCol w="622386">
                  <a:extLst>
                    <a:ext uri="{9D8B030D-6E8A-4147-A177-3AD203B41FA5}">
                      <a16:colId xmlns:a16="http://schemas.microsoft.com/office/drawing/2014/main" val="1849914072"/>
                    </a:ext>
                  </a:extLst>
                </a:gridCol>
                <a:gridCol w="622386">
                  <a:extLst>
                    <a:ext uri="{9D8B030D-6E8A-4147-A177-3AD203B41FA5}">
                      <a16:colId xmlns:a16="http://schemas.microsoft.com/office/drawing/2014/main" val="1530691740"/>
                    </a:ext>
                  </a:extLst>
                </a:gridCol>
                <a:gridCol w="622386">
                  <a:extLst>
                    <a:ext uri="{9D8B030D-6E8A-4147-A177-3AD203B41FA5}">
                      <a16:colId xmlns:a16="http://schemas.microsoft.com/office/drawing/2014/main" val="445655082"/>
                    </a:ext>
                  </a:extLst>
                </a:gridCol>
                <a:gridCol w="622386">
                  <a:extLst>
                    <a:ext uri="{9D8B030D-6E8A-4147-A177-3AD203B41FA5}">
                      <a16:colId xmlns:a16="http://schemas.microsoft.com/office/drawing/2014/main" val="1137442028"/>
                    </a:ext>
                  </a:extLst>
                </a:gridCol>
                <a:gridCol w="622386">
                  <a:extLst>
                    <a:ext uri="{9D8B030D-6E8A-4147-A177-3AD203B41FA5}">
                      <a16:colId xmlns:a16="http://schemas.microsoft.com/office/drawing/2014/main" val="134718070"/>
                    </a:ext>
                  </a:extLst>
                </a:gridCol>
                <a:gridCol w="622386">
                  <a:extLst>
                    <a:ext uri="{9D8B030D-6E8A-4147-A177-3AD203B41FA5}">
                      <a16:colId xmlns:a16="http://schemas.microsoft.com/office/drawing/2014/main" val="171831457"/>
                    </a:ext>
                  </a:extLst>
                </a:gridCol>
                <a:gridCol w="622386">
                  <a:extLst>
                    <a:ext uri="{9D8B030D-6E8A-4147-A177-3AD203B41FA5}">
                      <a16:colId xmlns:a16="http://schemas.microsoft.com/office/drawing/2014/main" val="1781149167"/>
                    </a:ext>
                  </a:extLst>
                </a:gridCol>
                <a:gridCol w="736684">
                  <a:extLst>
                    <a:ext uri="{9D8B030D-6E8A-4147-A177-3AD203B41FA5}">
                      <a16:colId xmlns:a16="http://schemas.microsoft.com/office/drawing/2014/main" val="2213912835"/>
                    </a:ext>
                  </a:extLst>
                </a:gridCol>
              </a:tblGrid>
              <a:tr h="63448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l" fontAlgn="ctr"/>
                      <a:r>
                        <a:rPr lang="en-US" sz="1400" u="none" strike="noStrike" dirty="0">
                          <a:effectLst>
                            <a:outerShdw blurRad="38100" dist="38100" dir="2700000" algn="tl">
                              <a:srgbClr val="000000">
                                <a:alpha val="43137"/>
                              </a:srgbClr>
                            </a:outerShdw>
                          </a:effectLst>
                        </a:rPr>
                        <a:t>End of Year</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68580" marR="68580" marT="68580" marB="68580" anchor="ctr">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1</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2</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3</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4</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5</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6</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7</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8</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9</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B w="9525" cap="flat" cmpd="sng" algn="ctr">
                      <a:solidFill>
                        <a:srgbClr val="FFFFFF"/>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fontAlgn="ctr"/>
                      <a:r>
                        <a:rPr lang="en-US" sz="1400" u="none" strike="noStrike" dirty="0">
                          <a:effectLst>
                            <a:outerShdw blurRad="38100" dist="38100" dir="2700000" algn="tl">
                              <a:srgbClr val="000000">
                                <a:alpha val="43137"/>
                              </a:srgbClr>
                            </a:outerShdw>
                          </a:effectLst>
                        </a:rPr>
                        <a:t>Year 10</a:t>
                      </a:r>
                      <a:endParaRPr lang="en-US" sz="1400" b="1" i="0" u="none" strike="noStrike"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206211"/>
                  </a:ext>
                </a:extLst>
              </a:tr>
              <a:tr h="61007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ctr"/>
                      <a:r>
                        <a:rPr lang="en-US" sz="1200" u="none" strike="noStrike" dirty="0">
                          <a:effectLst/>
                        </a:rPr>
                        <a:t>Growth Model</a:t>
                      </a:r>
                      <a:r>
                        <a:rPr lang="en-US" sz="1200" u="none" strike="noStrike" baseline="0" dirty="0">
                          <a:effectLst/>
                        </a:rPr>
                        <a:t> </a:t>
                      </a:r>
                      <a:r>
                        <a:rPr lang="en-US" sz="1200" u="none" strike="noStrike" dirty="0">
                          <a:effectLst/>
                        </a:rPr>
                        <a:t>Index</a:t>
                      </a:r>
                      <a:endParaRPr lang="en-US" sz="1200" b="1" i="0" u="none" strike="noStrike" dirty="0">
                        <a:solidFill>
                          <a:srgbClr val="83837B"/>
                        </a:solidFill>
                        <a:effectLst/>
                        <a:latin typeface="+mn-lt"/>
                        <a:cs typeface="Arial" panose="020B0604020202020204" pitchFamily="34" charset="0"/>
                      </a:endParaRPr>
                    </a:p>
                  </a:txBody>
                  <a:tcPr marL="68580" marR="68580" marT="68580" marB="68580" anchor="ct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3.00%</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13.62%</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3.53%</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-38.49%</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23.45%</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12.78%</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a:effectLst/>
                        </a:rPr>
                        <a:t>0.00%</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13.41%</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15.60%</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5.50%</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40369649"/>
                  </a:ext>
                </a:extLst>
              </a:tr>
              <a:tr h="61007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ctr"/>
                      <a:r>
                        <a:rPr lang="en-US" sz="1200" u="none" strike="noStrike" dirty="0">
                          <a:effectLst/>
                        </a:rPr>
                        <a:t>Index</a:t>
                      </a:r>
                      <a:r>
                        <a:rPr lang="en-US" sz="1200" u="none" strike="noStrike" baseline="0" dirty="0">
                          <a:effectLst/>
                        </a:rPr>
                        <a:t> Credited</a:t>
                      </a:r>
                      <a:endParaRPr lang="en-US" sz="1200" b="1" i="0" u="none" strike="noStrike" dirty="0">
                        <a:solidFill>
                          <a:srgbClr val="83837B"/>
                        </a:solidFill>
                        <a:effectLst/>
                        <a:latin typeface="+mn-lt"/>
                        <a:cs typeface="Arial" panose="020B0604020202020204" pitchFamily="34" charset="0"/>
                      </a:endParaRPr>
                    </a:p>
                  </a:txBody>
                  <a:tcPr marL="68580" marR="68580" marT="68580" marB="68580" anchor="ct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3.00%</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11.00%</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fontAlgn="ctr"/>
                      <a:r>
                        <a:rPr lang="en-US" sz="1200" u="none" strike="noStrike" kern="1200" dirty="0">
                          <a:effectLst/>
                        </a:rPr>
                        <a:t>3.53%</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a:effectLst/>
                        </a:rPr>
                        <a:t>-28.49%</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11.00%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11.00%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a:effectLst/>
                        </a:rPr>
                        <a:t>0.00%</a:t>
                      </a:r>
                      <a:endParaRPr lang="en-US" sz="1200" b="0" i="0" u="none" strike="noStrike" kern="120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11.00%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11.00%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5.50%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99543367"/>
                  </a:ext>
                </a:extLst>
              </a:tr>
              <a:tr h="61007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fontAlgn="ctr"/>
                      <a:r>
                        <a:rPr lang="en-US" sz="1200" u="none" strike="noStrike" dirty="0">
                          <a:effectLst/>
                        </a:rPr>
                        <a:t>Minimum</a:t>
                      </a:r>
                      <a:r>
                        <a:rPr lang="en-US" sz="1200" u="none" strike="noStrike" baseline="0" dirty="0">
                          <a:effectLst/>
                        </a:rPr>
                        <a:t> Credited</a:t>
                      </a:r>
                      <a:endParaRPr lang="en-US" sz="1200" b="1" i="0" u="none" strike="noStrike" dirty="0">
                        <a:solidFill>
                          <a:srgbClr val="83837B"/>
                        </a:solidFill>
                        <a:effectLst/>
                        <a:latin typeface="+mn-lt"/>
                        <a:cs typeface="Arial" panose="020B0604020202020204" pitchFamily="34" charset="0"/>
                      </a:endParaRPr>
                    </a:p>
                  </a:txBody>
                  <a:tcPr marL="68580" marR="68580" marT="68580" marB="68580" anchor="ctr">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noProof="0" dirty="0">
                          <a:effectLst/>
                        </a:rPr>
                        <a:t>0.00%</a:t>
                      </a:r>
                      <a:endParaRPr lang="en-US" sz="1200" b="0" i="0" u="none" strike="noStrike" kern="1200" noProof="0" dirty="0">
                        <a:solidFill>
                          <a:srgbClr val="83837B"/>
                        </a:solidFill>
                        <a:effectLst/>
                        <a:latin typeface="+mn-lt"/>
                        <a:ea typeface="+mn-ea"/>
                        <a:cs typeface="Arial" panose="020B0604020202020204" pitchFamily="34" charset="0"/>
                      </a:endParaRPr>
                    </a:p>
                  </a:txBody>
                  <a:tcPr marL="7144" marR="7144" marT="7144" marB="0" anchor="ctr">
                    <a:lnL w="9525" cap="flat" cmpd="sng" algn="ctr">
                      <a:solidFill>
                        <a:srgbClr val="FFFFFF"/>
                      </a:solidFill>
                      <a:prstDash val="solid"/>
                      <a:round/>
                      <a:headEnd type="none" w="med" len="med"/>
                      <a:tailEnd type="none" w="med" len="med"/>
                    </a:lnL>
                    <a:lnT w="9525" cap="flat" cmpd="sng" algn="ctr">
                      <a:solidFill>
                        <a:srgbClr val="FFFFFF"/>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491713036"/>
                  </a:ext>
                </a:extLst>
              </a:tr>
            </a:tbl>
          </a:graphicData>
        </a:graphic>
      </p:graphicFrame>
      <p:sp>
        <p:nvSpPr>
          <p:cNvPr id="8" name="Rectangle 7">
            <a:extLst>
              <a:ext uri="{FF2B5EF4-FFF2-40B4-BE49-F238E27FC236}">
                <a16:creationId xmlns:a16="http://schemas.microsoft.com/office/drawing/2014/main" id="{7EB1E198-511A-445C-A3F9-B0862C57C0E2}"/>
              </a:ext>
            </a:extLst>
          </p:cNvPr>
          <p:cNvSpPr/>
          <p:nvPr/>
        </p:nvSpPr>
        <p:spPr>
          <a:xfrm>
            <a:off x="538844" y="5176168"/>
            <a:ext cx="8098971" cy="1061829"/>
          </a:xfrm>
          <a:prstGeom prst="rect">
            <a:avLst/>
          </a:prstGeom>
        </p:spPr>
        <p:txBody>
          <a:bodyPr wrap="square">
            <a:spAutoFit/>
          </a:bodyPr>
          <a:lstStyle/>
          <a:p>
            <a:pPr defTabSz="685800" fontAlgn="base"/>
            <a:r>
              <a:rPr lang="en-US" sz="900" dirty="0">
                <a:solidFill>
                  <a:prstClr val="black">
                    <a:lumMod val="65000"/>
                    <a:lumOff val="35000"/>
                  </a:prstClr>
                </a:solidFill>
              </a:rPr>
              <a:t>The table above is for illustrative purposes only. It assumes a starting account value of $100,000 in a Growth Model index-based strategy with a 10% Buffer  at an 11% cap with a 1-year term, and that no withdrawals were taken. The example does not reflect a specific annuity or an actual account value. Returns assume no reinvestment of dividends. Assumes no withdrawals and that the Account was held for the complete Index Strategy Term. The actual cap may be higher or lower than the cap shown. Different index-based strategies, as well as different time periods, may have different caps and produce different results. Any withdrawals taken from either scenario during the surrender period will reduce the account value, and surrender charges and an MVA will apply.</a:t>
            </a:r>
          </a:p>
          <a:p>
            <a:pPr defTabSz="685800">
              <a:defRPr/>
            </a:pPr>
            <a:endParaRPr lang="en-US" sz="900" dirty="0">
              <a:solidFill>
                <a:prstClr val="black">
                  <a:lumMod val="65000"/>
                  <a:lumOff val="35000"/>
                </a:prstClr>
              </a:solidFill>
            </a:endParaRPr>
          </a:p>
          <a:p>
            <a:pPr defTabSz="685800">
              <a:defRPr/>
            </a:pPr>
            <a:r>
              <a:rPr lang="en-US" sz="900" dirty="0">
                <a:solidFill>
                  <a:prstClr val="black">
                    <a:lumMod val="65000"/>
                    <a:lumOff val="35000"/>
                  </a:prstClr>
                </a:solidFill>
              </a:rPr>
              <a:t>This information refers to the previous slide.</a:t>
            </a:r>
          </a:p>
        </p:txBody>
      </p:sp>
      <p:sp>
        <p:nvSpPr>
          <p:cNvPr id="6" name="Slide Number Placeholder 3">
            <a:extLst>
              <a:ext uri="{FF2B5EF4-FFF2-40B4-BE49-F238E27FC236}">
                <a16:creationId xmlns:a16="http://schemas.microsoft.com/office/drawing/2014/main" id="{194F44AA-B505-4E77-8195-4B0A0A265D85}"/>
              </a:ext>
            </a:extLst>
          </p:cNvPr>
          <p:cNvSpPr txBox="1">
            <a:spLocks/>
          </p:cNvSpPr>
          <p:nvPr/>
        </p:nvSpPr>
        <p:spPr>
          <a:xfrm>
            <a:off x="8801975" y="6199095"/>
            <a:ext cx="436154" cy="672351"/>
          </a:xfrm>
          <a:prstGeom prst="rect">
            <a:avLst/>
          </a:prstGeom>
        </p:spPr>
        <p:txBody>
          <a:bodyPr vert="horz" lIns="0" tIns="0" rIns="0" bIns="0" rtlCol="0" anchor="ctr"/>
          <a:lstStyle>
            <a:defPPr>
              <a:defRPr lang="en-US"/>
            </a:defPPr>
            <a:lvl1pPr marL="0" algn="l" defTabSz="457200" rtl="0" eaLnBrk="1" latinLnBrk="0" hangingPunct="1">
              <a:defRPr sz="900" b="0" i="0" kern="1200">
                <a:solidFill>
                  <a:schemeClr val="accent4">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44E63-09F9-914E-B731-EB7D262F5FD2}" type="slidenum">
              <a:rPr lang="en-US" smtClean="0"/>
              <a:pPr/>
              <a:t>30</a:t>
            </a:fld>
            <a:endParaRPr lang="en-US" dirty="0"/>
          </a:p>
        </p:txBody>
      </p:sp>
      <p:sp>
        <p:nvSpPr>
          <p:cNvPr id="9" name="TextBox 8">
            <a:extLst>
              <a:ext uri="{FF2B5EF4-FFF2-40B4-BE49-F238E27FC236}">
                <a16:creationId xmlns:a16="http://schemas.microsoft.com/office/drawing/2014/main" id="{427E8CF7-F199-4399-8A24-45B47F173E7C}"/>
              </a:ext>
            </a:extLst>
          </p:cNvPr>
          <p:cNvSpPr txBox="1"/>
          <p:nvPr/>
        </p:nvSpPr>
        <p:spPr>
          <a:xfrm>
            <a:off x="7086600" y="6613429"/>
            <a:ext cx="1194953" cy="153131"/>
          </a:xfrm>
          <a:prstGeom prst="rect">
            <a:avLst/>
          </a:prstGeom>
        </p:spPr>
        <p:txBody>
          <a:bodyPr vert="horz" wrap="square" lIns="0" tIns="0" rIns="0" bIns="0" rtlCol="0" anchor="b" anchorCtr="0">
            <a:noAutofit/>
          </a:bodyPr>
          <a:lstStyle/>
          <a:p>
            <a:pPr algn="r"/>
            <a:r>
              <a:rPr lang="en-US" sz="1000" spc="0" dirty="0">
                <a:solidFill>
                  <a:schemeClr val="accent4">
                    <a:lumMod val="25000"/>
                  </a:schemeClr>
                </a:solidFill>
                <a:latin typeface="PrudentialModern Med Cond" pitchFamily="2" charset="0"/>
              </a:rPr>
              <a:t>SL 00160b  12/2020</a:t>
            </a:r>
          </a:p>
        </p:txBody>
      </p:sp>
    </p:spTree>
    <p:extLst>
      <p:ext uri="{BB962C8B-B14F-4D97-AF65-F5344CB8AC3E}">
        <p14:creationId xmlns:p14="http://schemas.microsoft.com/office/powerpoint/2010/main" val="65239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4832-4145-49F3-8CA6-9B11AFD1DCB2}"/>
              </a:ext>
            </a:extLst>
          </p:cNvPr>
          <p:cNvSpPr>
            <a:spLocks noGrp="1"/>
          </p:cNvSpPr>
          <p:nvPr>
            <p:ph type="title"/>
          </p:nvPr>
        </p:nvSpPr>
        <p:spPr>
          <a:xfrm>
            <a:off x="365760" y="91440"/>
            <a:ext cx="8412480" cy="914400"/>
          </a:xfrm>
        </p:spPr>
        <p:txBody>
          <a:bodyPr/>
          <a:lstStyle/>
          <a:p>
            <a:r>
              <a:rPr lang="en-US" dirty="0"/>
              <a:t>Indexed Variable Annuities    </a:t>
            </a:r>
            <a:br>
              <a:rPr lang="en-US" dirty="0"/>
            </a:br>
            <a:r>
              <a:rPr lang="en-US" sz="2400" i="1" dirty="0">
                <a:solidFill>
                  <a:schemeClr val="tx2"/>
                </a:solidFill>
              </a:rPr>
              <a:t>Various Strategies</a:t>
            </a:r>
            <a:endParaRPr lang="en-US" dirty="0"/>
          </a:p>
        </p:txBody>
      </p:sp>
      <p:sp>
        <p:nvSpPr>
          <p:cNvPr id="4" name="Slide Number Placeholder 3">
            <a:extLst>
              <a:ext uri="{FF2B5EF4-FFF2-40B4-BE49-F238E27FC236}">
                <a16:creationId xmlns:a16="http://schemas.microsoft.com/office/drawing/2014/main" id="{063082A1-E5F4-4496-B3AE-DEE747AE5DE3}"/>
              </a:ext>
            </a:extLst>
          </p:cNvPr>
          <p:cNvSpPr>
            <a:spLocks noGrp="1"/>
          </p:cNvSpPr>
          <p:nvPr>
            <p:ph type="sldNum" sz="quarter" idx="11"/>
          </p:nvPr>
        </p:nvSpPr>
        <p:spPr/>
        <p:txBody>
          <a:bodyPr/>
          <a:lstStyle/>
          <a:p>
            <a:pPr algn="ctr"/>
            <a:fld id="{BB544E63-09F9-914E-B731-EB7D262F5FD2}" type="slidenum">
              <a:rPr lang="en-US" smtClean="0"/>
              <a:pPr algn="ctr"/>
              <a:t>31</a:t>
            </a:fld>
            <a:endParaRPr lang="en-US" dirty="0"/>
          </a:p>
        </p:txBody>
      </p:sp>
      <p:graphicFrame>
        <p:nvGraphicFramePr>
          <p:cNvPr id="10" name="Table 10">
            <a:extLst>
              <a:ext uri="{FF2B5EF4-FFF2-40B4-BE49-F238E27FC236}">
                <a16:creationId xmlns:a16="http://schemas.microsoft.com/office/drawing/2014/main" id="{D099CDCF-1AF4-4034-90EE-1D49EC6A6A3E}"/>
              </a:ext>
            </a:extLst>
          </p:cNvPr>
          <p:cNvGraphicFramePr>
            <a:graphicFrameLocks noGrp="1"/>
          </p:cNvGraphicFramePr>
          <p:nvPr>
            <p:extLst>
              <p:ext uri="{D42A27DB-BD31-4B8C-83A1-F6EECF244321}">
                <p14:modId xmlns:p14="http://schemas.microsoft.com/office/powerpoint/2010/main" val="2781263098"/>
              </p:ext>
            </p:extLst>
          </p:nvPr>
        </p:nvGraphicFramePr>
        <p:xfrm>
          <a:off x="1159328" y="1233224"/>
          <a:ext cx="6825344" cy="1854200"/>
        </p:xfrm>
        <a:graphic>
          <a:graphicData uri="http://schemas.openxmlformats.org/drawingml/2006/table">
            <a:tbl>
              <a:tblPr firstRow="1" bandRow="1">
                <a:tableStyleId>{5C22544A-7EE6-4342-B048-85BDC9FD1C3A}</a:tableStyleId>
              </a:tblPr>
              <a:tblGrid>
                <a:gridCol w="1706336">
                  <a:extLst>
                    <a:ext uri="{9D8B030D-6E8A-4147-A177-3AD203B41FA5}">
                      <a16:colId xmlns:a16="http://schemas.microsoft.com/office/drawing/2014/main" val="1143808887"/>
                    </a:ext>
                  </a:extLst>
                </a:gridCol>
                <a:gridCol w="1706336">
                  <a:extLst>
                    <a:ext uri="{9D8B030D-6E8A-4147-A177-3AD203B41FA5}">
                      <a16:colId xmlns:a16="http://schemas.microsoft.com/office/drawing/2014/main" val="3458157599"/>
                    </a:ext>
                  </a:extLst>
                </a:gridCol>
                <a:gridCol w="1706336">
                  <a:extLst>
                    <a:ext uri="{9D8B030D-6E8A-4147-A177-3AD203B41FA5}">
                      <a16:colId xmlns:a16="http://schemas.microsoft.com/office/drawing/2014/main" val="4116202678"/>
                    </a:ext>
                  </a:extLst>
                </a:gridCol>
                <a:gridCol w="1706336">
                  <a:extLst>
                    <a:ext uri="{9D8B030D-6E8A-4147-A177-3AD203B41FA5}">
                      <a16:colId xmlns:a16="http://schemas.microsoft.com/office/drawing/2014/main" val="2293030068"/>
                    </a:ext>
                  </a:extLst>
                </a:gridCol>
              </a:tblGrid>
              <a:tr h="370840">
                <a:tc gridSpan="4">
                  <a:txBody>
                    <a:bodyPr/>
                    <a:lstStyle/>
                    <a:p>
                      <a:pPr algn="ctr"/>
                      <a:r>
                        <a:rPr lang="en-US" sz="1600" dirty="0"/>
                        <a:t>Point to Point Cap Rate Strategy</a:t>
                      </a:r>
                    </a:p>
                  </a:txBody>
                  <a:tcPr>
                    <a:solidFill>
                      <a:schemeClr val="tx1">
                        <a:lumMod val="90000"/>
                        <a:lumOff val="1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840585116"/>
                  </a:ext>
                </a:extLst>
              </a:tr>
              <a:tr h="370840">
                <a:tc>
                  <a:txBody>
                    <a:bodyPr/>
                    <a:lstStyle/>
                    <a:p>
                      <a:endParaRPr lang="en-US" sz="1600" dirty="0"/>
                    </a:p>
                  </a:txBody>
                  <a:tcPr>
                    <a:solidFill>
                      <a:schemeClr val="bg1"/>
                    </a:solidFill>
                  </a:tcPr>
                </a:tc>
                <a:tc>
                  <a:txBody>
                    <a:bodyPr/>
                    <a:lstStyle/>
                    <a:p>
                      <a:pPr algn="ctr"/>
                      <a:r>
                        <a:rPr lang="en-US" sz="1600" b="1" dirty="0">
                          <a:solidFill>
                            <a:schemeClr val="bg1"/>
                          </a:solidFill>
                        </a:rPr>
                        <a:t>Term</a:t>
                      </a:r>
                    </a:p>
                  </a:txBody>
                  <a:tcPr>
                    <a:solidFill>
                      <a:schemeClr val="tx1">
                        <a:lumMod val="50000"/>
                        <a:lumOff val="50000"/>
                      </a:schemeClr>
                    </a:solidFill>
                  </a:tcPr>
                </a:tc>
                <a:tc>
                  <a:txBody>
                    <a:bodyPr/>
                    <a:lstStyle/>
                    <a:p>
                      <a:pPr algn="ctr"/>
                      <a:r>
                        <a:rPr lang="en-US" sz="1600" b="1" dirty="0">
                          <a:solidFill>
                            <a:schemeClr val="bg1"/>
                          </a:solidFill>
                        </a:rPr>
                        <a:t>Cap Rate</a:t>
                      </a:r>
                    </a:p>
                  </a:txBody>
                  <a:tcPr>
                    <a:solidFill>
                      <a:schemeClr val="tx1">
                        <a:lumMod val="50000"/>
                        <a:lumOff val="50000"/>
                      </a:schemeClr>
                    </a:solidFill>
                  </a:tcPr>
                </a:tc>
                <a:tc>
                  <a:txBody>
                    <a:bodyPr/>
                    <a:lstStyle/>
                    <a:p>
                      <a:pPr algn="ctr"/>
                      <a:r>
                        <a:rPr lang="en-US" sz="1600" b="1" dirty="0">
                          <a:solidFill>
                            <a:schemeClr val="bg1"/>
                          </a:solidFill>
                        </a:rPr>
                        <a:t>Buffer</a:t>
                      </a:r>
                    </a:p>
                  </a:txBody>
                  <a:tcPr>
                    <a:solidFill>
                      <a:schemeClr val="tx1">
                        <a:lumMod val="50000"/>
                        <a:lumOff val="50000"/>
                      </a:schemeClr>
                    </a:solidFill>
                  </a:tcPr>
                </a:tc>
                <a:extLst>
                  <a:ext uri="{0D108BD9-81ED-4DB2-BD59-A6C34878D82A}">
                    <a16:rowId xmlns:a16="http://schemas.microsoft.com/office/drawing/2014/main" val="183071343"/>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t>S&amp;P 500</a:t>
                      </a:r>
                    </a:p>
                  </a:txBody>
                  <a:tcPr/>
                </a:tc>
                <a:tc>
                  <a:txBody>
                    <a:bodyPr/>
                    <a:lstStyle/>
                    <a:p>
                      <a:pPr algn="ctr"/>
                      <a:r>
                        <a:rPr lang="en-US" sz="1600" b="1" dirty="0"/>
                        <a:t>1 year</a:t>
                      </a:r>
                    </a:p>
                  </a:txBody>
                  <a:tcPr/>
                </a:tc>
                <a:tc>
                  <a:txBody>
                    <a:bodyPr/>
                    <a:lstStyle/>
                    <a:p>
                      <a:pPr algn="ctr"/>
                      <a:r>
                        <a:rPr lang="en-US" sz="1600" b="1" dirty="0"/>
                        <a:t>17%</a:t>
                      </a:r>
                    </a:p>
                  </a:txBody>
                  <a:tcPr/>
                </a:tc>
                <a:tc>
                  <a:txBody>
                    <a:bodyPr/>
                    <a:lstStyle/>
                    <a:p>
                      <a:pPr algn="ctr"/>
                      <a:r>
                        <a:rPr lang="en-US" sz="1600" b="1" dirty="0"/>
                        <a:t>10%</a:t>
                      </a:r>
                    </a:p>
                  </a:txBody>
                  <a:tcPr/>
                </a:tc>
                <a:extLst>
                  <a:ext uri="{0D108BD9-81ED-4DB2-BD59-A6C34878D82A}">
                    <a16:rowId xmlns:a16="http://schemas.microsoft.com/office/drawing/2014/main" val="3686799733"/>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t>S&amp;P 500</a:t>
                      </a:r>
                    </a:p>
                  </a:txBody>
                  <a:tcPr/>
                </a:tc>
                <a:tc>
                  <a:txBody>
                    <a:bodyPr/>
                    <a:lstStyle/>
                    <a:p>
                      <a:pPr algn="ctr"/>
                      <a:r>
                        <a:rPr lang="en-US" sz="1600" b="1" dirty="0"/>
                        <a:t>3 year</a:t>
                      </a:r>
                    </a:p>
                  </a:txBody>
                  <a:tcPr/>
                </a:tc>
                <a:tc>
                  <a:txBody>
                    <a:bodyPr/>
                    <a:lstStyle/>
                    <a:p>
                      <a:pPr algn="ctr"/>
                      <a:r>
                        <a:rPr lang="en-US" sz="1600" b="1" dirty="0"/>
                        <a:t>Uncapped</a:t>
                      </a:r>
                    </a:p>
                  </a:txBody>
                  <a:tcPr/>
                </a:tc>
                <a:tc>
                  <a:txBody>
                    <a:bodyPr/>
                    <a:lstStyle/>
                    <a:p>
                      <a:pPr algn="ctr"/>
                      <a:r>
                        <a:rPr lang="en-US" sz="1600" b="1" dirty="0"/>
                        <a:t>10%</a:t>
                      </a:r>
                    </a:p>
                  </a:txBody>
                  <a:tcPr/>
                </a:tc>
                <a:extLst>
                  <a:ext uri="{0D108BD9-81ED-4DB2-BD59-A6C34878D82A}">
                    <a16:rowId xmlns:a16="http://schemas.microsoft.com/office/drawing/2014/main" val="2743528195"/>
                  </a:ext>
                </a:extLst>
              </a:tr>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t>S&amp;P 500</a:t>
                      </a:r>
                    </a:p>
                  </a:txBody>
                  <a:tcPr/>
                </a:tc>
                <a:tc>
                  <a:txBody>
                    <a:bodyPr/>
                    <a:lstStyle/>
                    <a:p>
                      <a:pPr algn="ctr"/>
                      <a:r>
                        <a:rPr lang="en-US" sz="1600" b="1" dirty="0"/>
                        <a:t>6 year</a:t>
                      </a:r>
                    </a:p>
                  </a:txBody>
                  <a:tcPr/>
                </a:tc>
                <a:tc>
                  <a:txBody>
                    <a:bodyPr/>
                    <a:lstStyle/>
                    <a:p>
                      <a:pPr algn="ctr"/>
                      <a:r>
                        <a:rPr lang="en-US" sz="1600" b="1" dirty="0"/>
                        <a:t>Uncapped</a:t>
                      </a:r>
                    </a:p>
                  </a:txBody>
                  <a:tcPr/>
                </a:tc>
                <a:tc>
                  <a:txBody>
                    <a:bodyPr/>
                    <a:lstStyle/>
                    <a:p>
                      <a:pPr algn="ctr"/>
                      <a:r>
                        <a:rPr lang="en-US" sz="1600" b="1" dirty="0"/>
                        <a:t>20%</a:t>
                      </a:r>
                    </a:p>
                  </a:txBody>
                  <a:tcPr/>
                </a:tc>
                <a:extLst>
                  <a:ext uri="{0D108BD9-81ED-4DB2-BD59-A6C34878D82A}">
                    <a16:rowId xmlns:a16="http://schemas.microsoft.com/office/drawing/2014/main" val="741775325"/>
                  </a:ext>
                </a:extLst>
              </a:tr>
            </a:tbl>
          </a:graphicData>
        </a:graphic>
      </p:graphicFrame>
      <p:graphicFrame>
        <p:nvGraphicFramePr>
          <p:cNvPr id="12" name="Table 12">
            <a:extLst>
              <a:ext uri="{FF2B5EF4-FFF2-40B4-BE49-F238E27FC236}">
                <a16:creationId xmlns:a16="http://schemas.microsoft.com/office/drawing/2014/main" id="{221BEA8B-8D3B-4576-AE43-16415E72CBE1}"/>
              </a:ext>
            </a:extLst>
          </p:cNvPr>
          <p:cNvGraphicFramePr>
            <a:graphicFrameLocks noGrp="1"/>
          </p:cNvGraphicFramePr>
          <p:nvPr>
            <p:extLst>
              <p:ext uri="{D42A27DB-BD31-4B8C-83A1-F6EECF244321}">
                <p14:modId xmlns:p14="http://schemas.microsoft.com/office/powerpoint/2010/main" val="547940728"/>
              </p:ext>
            </p:extLst>
          </p:nvPr>
        </p:nvGraphicFramePr>
        <p:xfrm>
          <a:off x="1159327" y="3215058"/>
          <a:ext cx="6825344" cy="1320800"/>
        </p:xfrm>
        <a:graphic>
          <a:graphicData uri="http://schemas.openxmlformats.org/drawingml/2006/table">
            <a:tbl>
              <a:tblPr firstRow="1" bandRow="1">
                <a:tableStyleId>{5C22544A-7EE6-4342-B048-85BDC9FD1C3A}</a:tableStyleId>
              </a:tblPr>
              <a:tblGrid>
                <a:gridCol w="1365069">
                  <a:extLst>
                    <a:ext uri="{9D8B030D-6E8A-4147-A177-3AD203B41FA5}">
                      <a16:colId xmlns:a16="http://schemas.microsoft.com/office/drawing/2014/main" val="321117530"/>
                    </a:ext>
                  </a:extLst>
                </a:gridCol>
                <a:gridCol w="1365069">
                  <a:extLst>
                    <a:ext uri="{9D8B030D-6E8A-4147-A177-3AD203B41FA5}">
                      <a16:colId xmlns:a16="http://schemas.microsoft.com/office/drawing/2014/main" val="1785909348"/>
                    </a:ext>
                  </a:extLst>
                </a:gridCol>
                <a:gridCol w="1365069">
                  <a:extLst>
                    <a:ext uri="{9D8B030D-6E8A-4147-A177-3AD203B41FA5}">
                      <a16:colId xmlns:a16="http://schemas.microsoft.com/office/drawing/2014/main" val="2326369954"/>
                    </a:ext>
                  </a:extLst>
                </a:gridCol>
                <a:gridCol w="1499138">
                  <a:extLst>
                    <a:ext uri="{9D8B030D-6E8A-4147-A177-3AD203B41FA5}">
                      <a16:colId xmlns:a16="http://schemas.microsoft.com/office/drawing/2014/main" val="271969467"/>
                    </a:ext>
                  </a:extLst>
                </a:gridCol>
                <a:gridCol w="1230999">
                  <a:extLst>
                    <a:ext uri="{9D8B030D-6E8A-4147-A177-3AD203B41FA5}">
                      <a16:colId xmlns:a16="http://schemas.microsoft.com/office/drawing/2014/main" val="2569298716"/>
                    </a:ext>
                  </a:extLst>
                </a:gridCol>
              </a:tblGrid>
              <a:tr h="370840">
                <a:tc gridSpan="5">
                  <a:txBody>
                    <a:bodyPr/>
                    <a:lstStyle/>
                    <a:p>
                      <a:pPr algn="ctr"/>
                      <a:r>
                        <a:rPr lang="en-US" sz="1600" dirty="0"/>
                        <a:t>Step Rate Strategy</a:t>
                      </a:r>
                    </a:p>
                  </a:txBody>
                  <a:tcPr>
                    <a:solidFill>
                      <a:srgbClr val="00337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12906037"/>
                  </a:ext>
                </a:extLst>
              </a:tr>
              <a:tr h="370840">
                <a:tc>
                  <a:txBody>
                    <a:bodyPr/>
                    <a:lstStyle/>
                    <a:p>
                      <a:pPr algn="ctr"/>
                      <a:endParaRPr lang="en-US" sz="1600" b="1" dirty="0">
                        <a:solidFill>
                          <a:schemeClr val="bg1"/>
                        </a:solidFill>
                      </a:endParaRPr>
                    </a:p>
                  </a:txBody>
                  <a:tcPr>
                    <a:solidFill>
                      <a:schemeClr val="bg1"/>
                    </a:solidFill>
                  </a:tcPr>
                </a:tc>
                <a:tc>
                  <a:txBody>
                    <a:bodyPr/>
                    <a:lstStyle/>
                    <a:p>
                      <a:pPr algn="ctr"/>
                      <a:r>
                        <a:rPr lang="en-US" sz="1600" b="1" dirty="0">
                          <a:solidFill>
                            <a:schemeClr val="bg1"/>
                          </a:solidFill>
                        </a:rPr>
                        <a:t>Term</a:t>
                      </a:r>
                    </a:p>
                  </a:txBody>
                  <a:tcPr>
                    <a:solidFill>
                      <a:srgbClr val="2386FF"/>
                    </a:solidFill>
                  </a:tcPr>
                </a:tc>
                <a:tc>
                  <a:txBody>
                    <a:bodyPr/>
                    <a:lstStyle/>
                    <a:p>
                      <a:pPr algn="ctr"/>
                      <a:r>
                        <a:rPr lang="en-US" sz="1600" b="1" dirty="0">
                          <a:solidFill>
                            <a:schemeClr val="bg1"/>
                          </a:solidFill>
                        </a:rPr>
                        <a:t>Step Rate</a:t>
                      </a:r>
                    </a:p>
                  </a:txBody>
                  <a:tcPr>
                    <a:solidFill>
                      <a:srgbClr val="2386FF"/>
                    </a:solidFill>
                  </a:tcPr>
                </a:tc>
                <a:tc>
                  <a:txBody>
                    <a:bodyPr/>
                    <a:lstStyle/>
                    <a:p>
                      <a:pPr algn="ctr"/>
                      <a:r>
                        <a:rPr lang="en-US" sz="1600" b="1" dirty="0">
                          <a:solidFill>
                            <a:schemeClr val="bg1"/>
                          </a:solidFill>
                        </a:rPr>
                        <a:t>Participation Rate</a:t>
                      </a:r>
                    </a:p>
                  </a:txBody>
                  <a:tcPr>
                    <a:solidFill>
                      <a:srgbClr val="2386FF"/>
                    </a:solidFill>
                  </a:tcPr>
                </a:tc>
                <a:tc>
                  <a:txBody>
                    <a:bodyPr/>
                    <a:lstStyle/>
                    <a:p>
                      <a:pPr algn="ctr"/>
                      <a:r>
                        <a:rPr lang="en-US" sz="1600" b="1" dirty="0">
                          <a:solidFill>
                            <a:schemeClr val="bg1"/>
                          </a:solidFill>
                        </a:rPr>
                        <a:t>Buffer</a:t>
                      </a:r>
                    </a:p>
                  </a:txBody>
                  <a:tcPr>
                    <a:solidFill>
                      <a:srgbClr val="2386FF"/>
                    </a:solidFill>
                  </a:tcPr>
                </a:tc>
                <a:extLst>
                  <a:ext uri="{0D108BD9-81ED-4DB2-BD59-A6C34878D82A}">
                    <a16:rowId xmlns:a16="http://schemas.microsoft.com/office/drawing/2014/main" val="1165239148"/>
                  </a:ext>
                </a:extLst>
              </a:tr>
              <a:tr h="370840">
                <a:tc>
                  <a:txBody>
                    <a:bodyPr/>
                    <a:lstStyle/>
                    <a:p>
                      <a:pPr algn="ctr"/>
                      <a:r>
                        <a:rPr lang="en-US" sz="1600" b="1" dirty="0"/>
                        <a:t>S&amp;P 500</a:t>
                      </a:r>
                    </a:p>
                  </a:txBody>
                  <a:tcPr/>
                </a:tc>
                <a:tc>
                  <a:txBody>
                    <a:bodyPr/>
                    <a:lstStyle/>
                    <a:p>
                      <a:pPr algn="ctr"/>
                      <a:r>
                        <a:rPr lang="en-US" sz="1600" b="1" dirty="0"/>
                        <a:t>1 year</a:t>
                      </a:r>
                    </a:p>
                  </a:txBody>
                  <a:tcPr/>
                </a:tc>
                <a:tc>
                  <a:txBody>
                    <a:bodyPr/>
                    <a:lstStyle/>
                    <a:p>
                      <a:pPr algn="ctr"/>
                      <a:r>
                        <a:rPr lang="en-US" sz="1600" b="1" dirty="0"/>
                        <a:t>8%</a:t>
                      </a:r>
                    </a:p>
                  </a:txBody>
                  <a:tcPr/>
                </a:tc>
                <a:tc>
                  <a:txBody>
                    <a:bodyPr/>
                    <a:lstStyle/>
                    <a:p>
                      <a:pPr algn="ctr"/>
                      <a:r>
                        <a:rPr lang="en-US" sz="1600" b="1" dirty="0"/>
                        <a:t>90%</a:t>
                      </a:r>
                    </a:p>
                  </a:txBody>
                  <a:tcPr/>
                </a:tc>
                <a:tc>
                  <a:txBody>
                    <a:bodyPr/>
                    <a:lstStyle/>
                    <a:p>
                      <a:pPr algn="ctr"/>
                      <a:r>
                        <a:rPr lang="en-US" sz="1600" b="1" dirty="0"/>
                        <a:t>5%</a:t>
                      </a:r>
                    </a:p>
                  </a:txBody>
                  <a:tcPr/>
                </a:tc>
                <a:extLst>
                  <a:ext uri="{0D108BD9-81ED-4DB2-BD59-A6C34878D82A}">
                    <a16:rowId xmlns:a16="http://schemas.microsoft.com/office/drawing/2014/main" val="1471931971"/>
                  </a:ext>
                </a:extLst>
              </a:tr>
            </a:tbl>
          </a:graphicData>
        </a:graphic>
      </p:graphicFrame>
      <p:graphicFrame>
        <p:nvGraphicFramePr>
          <p:cNvPr id="14" name="Table 14">
            <a:extLst>
              <a:ext uri="{FF2B5EF4-FFF2-40B4-BE49-F238E27FC236}">
                <a16:creationId xmlns:a16="http://schemas.microsoft.com/office/drawing/2014/main" id="{02BA127C-FD77-4B94-B6A3-B3E961CB5C51}"/>
              </a:ext>
            </a:extLst>
          </p:cNvPr>
          <p:cNvGraphicFramePr>
            <a:graphicFrameLocks noGrp="1"/>
          </p:cNvGraphicFramePr>
          <p:nvPr>
            <p:extLst>
              <p:ext uri="{D42A27DB-BD31-4B8C-83A1-F6EECF244321}">
                <p14:modId xmlns:p14="http://schemas.microsoft.com/office/powerpoint/2010/main" val="1330363135"/>
              </p:ext>
            </p:extLst>
          </p:nvPr>
        </p:nvGraphicFramePr>
        <p:xfrm>
          <a:off x="1159329" y="4631780"/>
          <a:ext cx="6825342" cy="1112520"/>
        </p:xfrm>
        <a:graphic>
          <a:graphicData uri="http://schemas.openxmlformats.org/drawingml/2006/table">
            <a:tbl>
              <a:tblPr firstRow="1" bandRow="1">
                <a:tableStyleId>{5C22544A-7EE6-4342-B048-85BDC9FD1C3A}</a:tableStyleId>
              </a:tblPr>
              <a:tblGrid>
                <a:gridCol w="1137557">
                  <a:extLst>
                    <a:ext uri="{9D8B030D-6E8A-4147-A177-3AD203B41FA5}">
                      <a16:colId xmlns:a16="http://schemas.microsoft.com/office/drawing/2014/main" val="4233893111"/>
                    </a:ext>
                  </a:extLst>
                </a:gridCol>
                <a:gridCol w="1137557">
                  <a:extLst>
                    <a:ext uri="{9D8B030D-6E8A-4147-A177-3AD203B41FA5}">
                      <a16:colId xmlns:a16="http://schemas.microsoft.com/office/drawing/2014/main" val="1845558475"/>
                    </a:ext>
                  </a:extLst>
                </a:gridCol>
                <a:gridCol w="1137557">
                  <a:extLst>
                    <a:ext uri="{9D8B030D-6E8A-4147-A177-3AD203B41FA5}">
                      <a16:colId xmlns:a16="http://schemas.microsoft.com/office/drawing/2014/main" val="1275456953"/>
                    </a:ext>
                  </a:extLst>
                </a:gridCol>
                <a:gridCol w="1137557">
                  <a:extLst>
                    <a:ext uri="{9D8B030D-6E8A-4147-A177-3AD203B41FA5}">
                      <a16:colId xmlns:a16="http://schemas.microsoft.com/office/drawing/2014/main" val="679618779"/>
                    </a:ext>
                  </a:extLst>
                </a:gridCol>
                <a:gridCol w="1137557">
                  <a:extLst>
                    <a:ext uri="{9D8B030D-6E8A-4147-A177-3AD203B41FA5}">
                      <a16:colId xmlns:a16="http://schemas.microsoft.com/office/drawing/2014/main" val="963612425"/>
                    </a:ext>
                  </a:extLst>
                </a:gridCol>
                <a:gridCol w="1137557">
                  <a:extLst>
                    <a:ext uri="{9D8B030D-6E8A-4147-A177-3AD203B41FA5}">
                      <a16:colId xmlns:a16="http://schemas.microsoft.com/office/drawing/2014/main" val="553626465"/>
                    </a:ext>
                  </a:extLst>
                </a:gridCol>
              </a:tblGrid>
              <a:tr h="370840">
                <a:tc gridSpan="6">
                  <a:txBody>
                    <a:bodyPr/>
                    <a:lstStyle/>
                    <a:p>
                      <a:pPr algn="ctr"/>
                      <a:r>
                        <a:rPr lang="en-US" sz="1600" dirty="0">
                          <a:solidFill>
                            <a:schemeClr val="bg1"/>
                          </a:solidFill>
                        </a:rPr>
                        <a:t>Accelerated Participation Rate Strategy</a:t>
                      </a:r>
                    </a:p>
                  </a:txBody>
                  <a:tcPr>
                    <a:solidFill>
                      <a:srgbClr val="00337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401612956"/>
                  </a:ext>
                </a:extLst>
              </a:tr>
              <a:tr h="370840">
                <a:tc>
                  <a:txBody>
                    <a:bodyPr/>
                    <a:lstStyle/>
                    <a:p>
                      <a:pPr algn="ctr"/>
                      <a:endParaRPr lang="en-US" sz="1600" b="1" dirty="0">
                        <a:solidFill>
                          <a:schemeClr val="bg1"/>
                        </a:solidFill>
                      </a:endParaRPr>
                    </a:p>
                  </a:txBody>
                  <a:tcPr>
                    <a:solidFill>
                      <a:schemeClr val="bg1"/>
                    </a:solidFill>
                  </a:tcPr>
                </a:tc>
                <a:tc>
                  <a:txBody>
                    <a:bodyPr/>
                    <a:lstStyle/>
                    <a:p>
                      <a:pPr algn="ctr"/>
                      <a:r>
                        <a:rPr lang="en-US" sz="1600" b="1" dirty="0">
                          <a:solidFill>
                            <a:schemeClr val="bg1"/>
                          </a:solidFill>
                        </a:rPr>
                        <a:t>Term</a:t>
                      </a:r>
                    </a:p>
                  </a:txBody>
                  <a:tcPr>
                    <a:solidFill>
                      <a:srgbClr val="2386FF"/>
                    </a:solidFill>
                  </a:tcPr>
                </a:tc>
                <a:tc>
                  <a:txBody>
                    <a:bodyPr/>
                    <a:lstStyle/>
                    <a:p>
                      <a:pPr algn="ctr"/>
                      <a:r>
                        <a:rPr lang="en-US" sz="1600" b="1" dirty="0">
                          <a:solidFill>
                            <a:schemeClr val="bg1"/>
                          </a:solidFill>
                        </a:rPr>
                        <a:t>Tier Level</a:t>
                      </a:r>
                    </a:p>
                  </a:txBody>
                  <a:tcPr>
                    <a:solidFill>
                      <a:srgbClr val="2386FF"/>
                    </a:solidFill>
                  </a:tcPr>
                </a:tc>
                <a:tc>
                  <a:txBody>
                    <a:bodyPr/>
                    <a:lstStyle/>
                    <a:p>
                      <a:pPr algn="ctr"/>
                      <a:r>
                        <a:rPr lang="en-US" sz="1600" b="1" dirty="0">
                          <a:solidFill>
                            <a:schemeClr val="bg1"/>
                          </a:solidFill>
                        </a:rPr>
                        <a:t>Tier 1 Rate</a:t>
                      </a:r>
                    </a:p>
                  </a:txBody>
                  <a:tcPr>
                    <a:solidFill>
                      <a:srgbClr val="2386FF"/>
                    </a:solidFill>
                  </a:tcPr>
                </a:tc>
                <a:tc>
                  <a:txBody>
                    <a:bodyPr/>
                    <a:lstStyle/>
                    <a:p>
                      <a:pPr algn="ctr"/>
                      <a:r>
                        <a:rPr lang="en-US" sz="1600" b="1" dirty="0">
                          <a:solidFill>
                            <a:schemeClr val="bg1"/>
                          </a:solidFill>
                        </a:rPr>
                        <a:t>Tier 2 Rate</a:t>
                      </a:r>
                    </a:p>
                  </a:txBody>
                  <a:tcPr>
                    <a:solidFill>
                      <a:srgbClr val="2386FF"/>
                    </a:solidFill>
                  </a:tcPr>
                </a:tc>
                <a:tc>
                  <a:txBody>
                    <a:bodyPr/>
                    <a:lstStyle/>
                    <a:p>
                      <a:pPr algn="ctr"/>
                      <a:r>
                        <a:rPr lang="en-US" sz="1600" b="1" dirty="0">
                          <a:solidFill>
                            <a:schemeClr val="bg1"/>
                          </a:solidFill>
                        </a:rPr>
                        <a:t>Buffer</a:t>
                      </a:r>
                    </a:p>
                  </a:txBody>
                  <a:tcPr>
                    <a:solidFill>
                      <a:srgbClr val="2386FF"/>
                    </a:solidFill>
                  </a:tcPr>
                </a:tc>
                <a:extLst>
                  <a:ext uri="{0D108BD9-81ED-4DB2-BD59-A6C34878D82A}">
                    <a16:rowId xmlns:a16="http://schemas.microsoft.com/office/drawing/2014/main" val="4218324202"/>
                  </a:ext>
                </a:extLst>
              </a:tr>
              <a:tr h="370840">
                <a:tc>
                  <a:txBody>
                    <a:bodyPr/>
                    <a:lstStyle/>
                    <a:p>
                      <a:pPr algn="ctr"/>
                      <a:r>
                        <a:rPr lang="en-US" sz="1600" b="1" dirty="0"/>
                        <a:t>S&amp;P 500</a:t>
                      </a:r>
                    </a:p>
                  </a:txBody>
                  <a:tcPr/>
                </a:tc>
                <a:tc>
                  <a:txBody>
                    <a:bodyPr/>
                    <a:lstStyle/>
                    <a:p>
                      <a:pPr algn="ctr"/>
                      <a:r>
                        <a:rPr lang="en-US" sz="1600" b="1" dirty="0"/>
                        <a:t>6 year</a:t>
                      </a:r>
                    </a:p>
                  </a:txBody>
                  <a:tcPr/>
                </a:tc>
                <a:tc>
                  <a:txBody>
                    <a:bodyPr/>
                    <a:lstStyle/>
                    <a:p>
                      <a:pPr algn="ctr"/>
                      <a:r>
                        <a:rPr lang="en-US" sz="1600" b="1" dirty="0"/>
                        <a:t>20%</a:t>
                      </a:r>
                    </a:p>
                  </a:txBody>
                  <a:tcPr/>
                </a:tc>
                <a:tc>
                  <a:txBody>
                    <a:bodyPr/>
                    <a:lstStyle/>
                    <a:p>
                      <a:pPr algn="ctr"/>
                      <a:r>
                        <a:rPr lang="en-US" sz="1600" b="1" dirty="0"/>
                        <a:t>100%</a:t>
                      </a:r>
                    </a:p>
                  </a:txBody>
                  <a:tcPr/>
                </a:tc>
                <a:tc>
                  <a:txBody>
                    <a:bodyPr/>
                    <a:lstStyle/>
                    <a:p>
                      <a:pPr algn="ctr"/>
                      <a:r>
                        <a:rPr lang="en-US" sz="1600" b="1" dirty="0"/>
                        <a:t>130%</a:t>
                      </a:r>
                    </a:p>
                  </a:txBody>
                  <a:tcPr/>
                </a:tc>
                <a:tc>
                  <a:txBody>
                    <a:bodyPr/>
                    <a:lstStyle/>
                    <a:p>
                      <a:pPr algn="ctr"/>
                      <a:r>
                        <a:rPr lang="en-US" sz="1600" b="1" dirty="0"/>
                        <a:t>10%</a:t>
                      </a:r>
                    </a:p>
                  </a:txBody>
                  <a:tcPr/>
                </a:tc>
                <a:extLst>
                  <a:ext uri="{0D108BD9-81ED-4DB2-BD59-A6C34878D82A}">
                    <a16:rowId xmlns:a16="http://schemas.microsoft.com/office/drawing/2014/main" val="3565715349"/>
                  </a:ext>
                </a:extLst>
              </a:tr>
            </a:tbl>
          </a:graphicData>
        </a:graphic>
      </p:graphicFrame>
      <p:sp>
        <p:nvSpPr>
          <p:cNvPr id="8" name="Rectangle 7">
            <a:extLst>
              <a:ext uri="{FF2B5EF4-FFF2-40B4-BE49-F238E27FC236}">
                <a16:creationId xmlns:a16="http://schemas.microsoft.com/office/drawing/2014/main" id="{3EA01796-FE46-42AA-A3F6-1DAD8576CA43}"/>
              </a:ext>
            </a:extLst>
          </p:cNvPr>
          <p:cNvSpPr/>
          <p:nvPr/>
        </p:nvSpPr>
        <p:spPr>
          <a:xfrm>
            <a:off x="256232" y="6144424"/>
            <a:ext cx="7460902" cy="246221"/>
          </a:xfrm>
          <a:prstGeom prst="rect">
            <a:avLst/>
          </a:prstGeom>
        </p:spPr>
        <p:txBody>
          <a:bodyPr wrap="square">
            <a:spAutoFit/>
          </a:bodyPr>
          <a:lstStyle/>
          <a:p>
            <a:r>
              <a:rPr lang="en-US" sz="1000" dirty="0">
                <a:solidFill>
                  <a:srgbClr val="000000"/>
                </a:solidFill>
                <a:latin typeface="PrudentialModern Med Cond" pitchFamily="2" charset="0"/>
              </a:rPr>
              <a:t>Hypothetical example of an Indexed Variable Annuity illustrating some of the different cap rate and buffer strategies typically offered by these products. </a:t>
            </a:r>
            <a:endParaRPr lang="en-US" sz="1000" dirty="0">
              <a:latin typeface="PrudentialModern Med Cond" pitchFamily="2" charset="0"/>
            </a:endParaRPr>
          </a:p>
        </p:txBody>
      </p:sp>
      <p:sp>
        <p:nvSpPr>
          <p:cNvPr id="9" name="TextBox 8">
            <a:extLst>
              <a:ext uri="{FF2B5EF4-FFF2-40B4-BE49-F238E27FC236}">
                <a16:creationId xmlns:a16="http://schemas.microsoft.com/office/drawing/2014/main" id="{942F4935-915A-4BE4-A1B2-D2B029B12B02}"/>
              </a:ext>
            </a:extLst>
          </p:cNvPr>
          <p:cNvSpPr txBox="1"/>
          <p:nvPr/>
        </p:nvSpPr>
        <p:spPr>
          <a:xfrm>
            <a:off x="7086600" y="6613428"/>
            <a:ext cx="1194953" cy="244571"/>
          </a:xfrm>
          <a:prstGeom prst="rect">
            <a:avLst/>
          </a:prstGeom>
        </p:spPr>
        <p:txBody>
          <a:bodyPr vert="horz" wrap="square" lIns="0" tIns="0" rIns="0" bIns="0" rtlCol="0" anchor="b" anchorCtr="0">
            <a:noAutofit/>
          </a:bodyPr>
          <a:lstStyle/>
          <a:p>
            <a:pPr algn="r"/>
            <a:r>
              <a:rPr lang="en-US" sz="1000" spc="0" dirty="0">
                <a:solidFill>
                  <a:schemeClr val="accent4">
                    <a:lumMod val="25000"/>
                  </a:schemeClr>
                </a:solidFill>
                <a:latin typeface="PrudentialModern Med Cond" pitchFamily="2" charset="0"/>
              </a:rPr>
              <a:t>SL 00160c  12/2020</a:t>
            </a:r>
          </a:p>
        </p:txBody>
      </p:sp>
    </p:spTree>
    <p:extLst>
      <p:ext uri="{BB962C8B-B14F-4D97-AF65-F5344CB8AC3E}">
        <p14:creationId xmlns:p14="http://schemas.microsoft.com/office/powerpoint/2010/main" val="2040045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30CE716-AFBD-44E9-9E81-A517322DE958}"/>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544E63-09F9-914E-B731-EB7D262F5FD2}" type="slidenum">
              <a:rPr kumimoji="0" lang="en-US" sz="900" b="0" i="0" u="none" strike="noStrike" kern="1200" cap="none" spc="0" normalizeH="0" baseline="0" noProof="0" smtClean="0">
                <a:ln>
                  <a:noFill/>
                </a:ln>
                <a:solidFill>
                  <a:srgbClr val="CCCCCC">
                    <a:lumMod val="50000"/>
                  </a:srgbClr>
                </a:solidFill>
                <a:effectLst/>
                <a:uLnTx/>
                <a:uFillTx/>
                <a:latin typeface="PrudentialModern Medium"/>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CCCCCC">
                  <a:lumMod val="50000"/>
                </a:srgbClr>
              </a:solidFill>
              <a:effectLst/>
              <a:uLnTx/>
              <a:uFillTx/>
              <a:latin typeface="PrudentialModern Medium"/>
              <a:ea typeface="+mn-ea"/>
              <a:cs typeface="+mn-cs"/>
            </a:endParaRPr>
          </a:p>
        </p:txBody>
      </p:sp>
      <p:sp>
        <p:nvSpPr>
          <p:cNvPr id="3" name="Title 2"/>
          <p:cNvSpPr>
            <a:spLocks noGrp="1"/>
          </p:cNvSpPr>
          <p:nvPr>
            <p:ph type="title"/>
          </p:nvPr>
        </p:nvSpPr>
        <p:spPr>
          <a:prstGeom prst="rect">
            <a:avLst/>
          </a:prstGeom>
        </p:spPr>
        <p:txBody>
          <a:bodyPr/>
          <a:lstStyle/>
          <a:p>
            <a:r>
              <a:rPr lang="en-US" b="1" dirty="0"/>
              <a:t>Market Index Movements</a:t>
            </a:r>
          </a:p>
        </p:txBody>
      </p:sp>
      <p:sp>
        <p:nvSpPr>
          <p:cNvPr id="27" name="TextBox 26">
            <a:extLst>
              <a:ext uri="{FF2B5EF4-FFF2-40B4-BE49-F238E27FC236}">
                <a16:creationId xmlns:a16="http://schemas.microsoft.com/office/drawing/2014/main" id="{1BB45BD2-BD56-47B3-933E-9EA97ABF9047}"/>
              </a:ext>
            </a:extLst>
          </p:cNvPr>
          <p:cNvSpPr txBox="1"/>
          <p:nvPr/>
        </p:nvSpPr>
        <p:spPr>
          <a:xfrm>
            <a:off x="380441" y="901916"/>
            <a:ext cx="7955280" cy="668092"/>
          </a:xfrm>
          <a:prstGeom prst="rect">
            <a:avLst/>
          </a:prstGeom>
        </p:spPr>
        <p:txBody>
          <a:bodyPr vert="horz" wrap="square" lIns="0" tIns="0" rIns="0" bIns="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883"/>
                </a:solidFill>
                <a:effectLst/>
                <a:uLnTx/>
                <a:uFillTx/>
                <a:latin typeface="PrudentialModern SemCond"/>
                <a:ea typeface="+mn-ea"/>
                <a:cs typeface="+mn-cs"/>
              </a:rPr>
              <a:t>Frequency of gains and losses of the S&amp;P 500® over 30 years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5883"/>
                </a:solidFill>
                <a:effectLst/>
                <a:uLnTx/>
                <a:uFillTx/>
                <a:latin typeface="PrudentialModern SemCond"/>
                <a:ea typeface="+mn-ea"/>
                <a:cs typeface="+mn-cs"/>
              </a:rPr>
              <a:t>April 1990 – March 2020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1F45"/>
              </a:solidFill>
              <a:effectLst/>
              <a:uLnTx/>
              <a:uFillTx/>
              <a:latin typeface="PrudentialModern SemCond"/>
              <a:ea typeface="+mn-ea"/>
              <a:cs typeface="+mn-cs"/>
            </a:endParaRPr>
          </a:p>
        </p:txBody>
      </p:sp>
      <p:graphicFrame>
        <p:nvGraphicFramePr>
          <p:cNvPr id="10" name="Table 12">
            <a:extLst>
              <a:ext uri="{FF2B5EF4-FFF2-40B4-BE49-F238E27FC236}">
                <a16:creationId xmlns:a16="http://schemas.microsoft.com/office/drawing/2014/main" id="{C3A20AE0-A426-4215-BB64-34E89CD4973A}"/>
              </a:ext>
            </a:extLst>
          </p:cNvPr>
          <p:cNvGraphicFramePr>
            <a:graphicFrameLocks noGrp="1"/>
          </p:cNvGraphicFramePr>
          <p:nvPr/>
        </p:nvGraphicFramePr>
        <p:xfrm>
          <a:off x="534040" y="1748076"/>
          <a:ext cx="8094199" cy="4028440"/>
        </p:xfrm>
        <a:graphic>
          <a:graphicData uri="http://schemas.openxmlformats.org/drawingml/2006/table">
            <a:tbl>
              <a:tblPr firstRow="1" bandRow="1">
                <a:tableStyleId>{5C22544A-7EE6-4342-B048-85BDC9FD1C3A}</a:tableStyleId>
              </a:tblPr>
              <a:tblGrid>
                <a:gridCol w="3834094">
                  <a:extLst>
                    <a:ext uri="{9D8B030D-6E8A-4147-A177-3AD203B41FA5}">
                      <a16:colId xmlns:a16="http://schemas.microsoft.com/office/drawing/2014/main" val="905843733"/>
                    </a:ext>
                  </a:extLst>
                </a:gridCol>
                <a:gridCol w="1420035">
                  <a:extLst>
                    <a:ext uri="{9D8B030D-6E8A-4147-A177-3AD203B41FA5}">
                      <a16:colId xmlns:a16="http://schemas.microsoft.com/office/drawing/2014/main" val="688735486"/>
                    </a:ext>
                  </a:extLst>
                </a:gridCol>
                <a:gridCol w="1420035">
                  <a:extLst>
                    <a:ext uri="{9D8B030D-6E8A-4147-A177-3AD203B41FA5}">
                      <a16:colId xmlns:a16="http://schemas.microsoft.com/office/drawing/2014/main" val="2714904981"/>
                    </a:ext>
                  </a:extLst>
                </a:gridCol>
                <a:gridCol w="1420035">
                  <a:extLst>
                    <a:ext uri="{9D8B030D-6E8A-4147-A177-3AD203B41FA5}">
                      <a16:colId xmlns:a16="http://schemas.microsoft.com/office/drawing/2014/main" val="2059123685"/>
                    </a:ext>
                  </a:extLst>
                </a:gridCol>
              </a:tblGrid>
              <a:tr h="370840">
                <a:tc>
                  <a:txBody>
                    <a:bodyPr/>
                    <a:lstStyle/>
                    <a:p>
                      <a:endParaRPr lang="en-US" dirty="0"/>
                    </a:p>
                  </a:txBody>
                  <a:tcPr>
                    <a:lnR w="12700" cap="flat" cmpd="sng" algn="ctr">
                      <a:solidFill>
                        <a:schemeClr val="tx1"/>
                      </a:solidFill>
                      <a:prstDash val="solid"/>
                      <a:round/>
                      <a:headEnd type="none" w="med" len="med"/>
                      <a:tailEnd type="none" w="med" len="med"/>
                    </a:lnR>
                    <a:solidFill>
                      <a:schemeClr val="bg1"/>
                    </a:solidFill>
                  </a:tcPr>
                </a:tc>
                <a:tc gridSpan="3">
                  <a:txBody>
                    <a:bodyPr/>
                    <a:lstStyle/>
                    <a:p>
                      <a:pPr algn="ctr"/>
                      <a:r>
                        <a:rPr lang="en-US" sz="1800" dirty="0">
                          <a:latin typeface="+mj-lt"/>
                        </a:rPr>
                        <a:t>S&amp;P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1856025"/>
                  </a:ext>
                </a:extLst>
              </a:tr>
              <a:tr h="37084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1-Year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ctr"/>
                      <a:r>
                        <a:rPr lang="en-US" sz="2400" dirty="0">
                          <a:latin typeface="+mj-lt"/>
                        </a:rPr>
                        <a:t>3-Year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ctr"/>
                      <a:r>
                        <a:rPr lang="en-US" sz="2400" dirty="0">
                          <a:latin typeface="+mj-lt"/>
                        </a:rPr>
                        <a:t>6-Year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334095177"/>
                  </a:ext>
                </a:extLst>
              </a:tr>
              <a:tr h="370840">
                <a:tc>
                  <a:txBody>
                    <a:bodyPr/>
                    <a:lstStyle/>
                    <a:p>
                      <a:r>
                        <a:rPr lang="en-US" sz="1400" dirty="0">
                          <a:latin typeface="+mj-lt"/>
                        </a:rPr>
                        <a:t>Average Return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65.2%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417287499"/>
                  </a:ext>
                </a:extLst>
              </a:tr>
              <a:tr h="370840">
                <a:tc>
                  <a:txBody>
                    <a:bodyPr/>
                    <a:lstStyle/>
                    <a:p>
                      <a:r>
                        <a:rPr lang="en-US" sz="1400" dirty="0">
                          <a:latin typeface="+mj-lt"/>
                        </a:rPr>
                        <a:t># of Gains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281795980"/>
                  </a:ext>
                </a:extLst>
              </a:tr>
              <a:tr h="370840">
                <a:tc>
                  <a:txBody>
                    <a:bodyPr/>
                    <a:lstStyle/>
                    <a:p>
                      <a:r>
                        <a:rPr lang="en-US" sz="1400" dirty="0">
                          <a:latin typeface="+mj-lt"/>
                        </a:rPr>
                        <a:t># of Losses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296603255"/>
                  </a:ext>
                </a:extLst>
              </a:tr>
              <a:tr h="370840">
                <a:tc>
                  <a:txBody>
                    <a:bodyPr/>
                    <a:lstStyle/>
                    <a:p>
                      <a:r>
                        <a:rPr lang="en-US" sz="1400" dirty="0">
                          <a:latin typeface="+mj-lt"/>
                        </a:rPr>
                        <a:t>Index loss less than or equal to 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856258341"/>
                  </a:ext>
                </a:extLst>
              </a:tr>
              <a:tr h="370840">
                <a:tc>
                  <a:txBody>
                    <a:bodyPr/>
                    <a:lstStyle/>
                    <a:p>
                      <a:r>
                        <a:rPr lang="en-US" sz="1400" dirty="0">
                          <a:latin typeface="+mj-lt"/>
                        </a:rPr>
                        <a:t>Index loss between 5%-10%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45294800"/>
                  </a:ext>
                </a:extLst>
              </a:tr>
              <a:tr h="370840">
                <a:tc>
                  <a:txBody>
                    <a:bodyPr/>
                    <a:lstStyle/>
                    <a:p>
                      <a:r>
                        <a:rPr lang="en-US" sz="1400" dirty="0">
                          <a:latin typeface="+mj-lt"/>
                        </a:rPr>
                        <a:t>Index loss between 10%-20%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644487287"/>
                  </a:ext>
                </a:extLst>
              </a:tr>
              <a:tr h="370840">
                <a:tc>
                  <a:txBody>
                    <a:bodyPr/>
                    <a:lstStyle/>
                    <a:p>
                      <a:r>
                        <a:rPr lang="en-US" sz="1400" dirty="0">
                          <a:latin typeface="+mj-lt"/>
                        </a:rPr>
                        <a:t>Index loss greater than 20%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j-lt"/>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dirty="0">
                          <a:latin typeface="+mj-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98498157"/>
                  </a:ext>
                </a:extLst>
              </a:tr>
            </a:tbl>
          </a:graphicData>
        </a:graphic>
      </p:graphicFrame>
      <p:sp>
        <p:nvSpPr>
          <p:cNvPr id="2" name="TextBox 1">
            <a:extLst>
              <a:ext uri="{FF2B5EF4-FFF2-40B4-BE49-F238E27FC236}">
                <a16:creationId xmlns:a16="http://schemas.microsoft.com/office/drawing/2014/main" id="{70384605-A395-4E03-B46C-DE7354C272D1}"/>
              </a:ext>
            </a:extLst>
          </p:cNvPr>
          <p:cNvSpPr txBox="1"/>
          <p:nvPr/>
        </p:nvSpPr>
        <p:spPr>
          <a:xfrm>
            <a:off x="534041" y="5771470"/>
            <a:ext cx="7955280" cy="513612"/>
          </a:xfrm>
          <a:prstGeom prst="rect">
            <a:avLst/>
          </a:prstGeom>
        </p:spPr>
        <p:txBody>
          <a:bodyPr vert="horz"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1F45"/>
                </a:solidFill>
                <a:effectLst/>
                <a:uLnTx/>
                <a:uFillTx/>
                <a:latin typeface="PrudentialModern Medium"/>
                <a:ea typeface="+mn-ea"/>
                <a:cs typeface="+mn-cs"/>
              </a:rPr>
              <a:t>All periods mentioned above are rolling monthly periods. Past performance is not a guarantee of future results. For illustrative purposes only. This data does not represent the performance of any specific investment. Indexed accounts are tied to market performance, but they are not actual investments in the stock market. Source: Performance information provided by Bloomberg.</a:t>
            </a:r>
          </a:p>
        </p:txBody>
      </p:sp>
      <p:sp>
        <p:nvSpPr>
          <p:cNvPr id="7" name="TextBox 6">
            <a:extLst>
              <a:ext uri="{FF2B5EF4-FFF2-40B4-BE49-F238E27FC236}">
                <a16:creationId xmlns:a16="http://schemas.microsoft.com/office/drawing/2014/main" id="{DB0B47A9-9507-4454-B299-890AFCF6A891}"/>
              </a:ext>
            </a:extLst>
          </p:cNvPr>
          <p:cNvSpPr txBox="1"/>
          <p:nvPr/>
        </p:nvSpPr>
        <p:spPr>
          <a:xfrm>
            <a:off x="7086600" y="6613429"/>
            <a:ext cx="1194953" cy="168371"/>
          </a:xfrm>
          <a:prstGeom prst="rect">
            <a:avLst/>
          </a:prstGeom>
        </p:spPr>
        <p:txBody>
          <a:bodyPr vert="horz" wrap="square" lIns="0" tIns="0" rIns="0" bIns="0" rtlCol="0" anchor="b" anchorCtr="0">
            <a:noAutofit/>
          </a:bodyPr>
          <a:lstStyle/>
          <a:p>
            <a:pPr algn="r"/>
            <a:r>
              <a:rPr lang="en-US" sz="1000" spc="0" dirty="0">
                <a:solidFill>
                  <a:schemeClr val="accent4">
                    <a:lumMod val="25000"/>
                  </a:schemeClr>
                </a:solidFill>
                <a:latin typeface="PrudentialModern Med Cond" pitchFamily="2" charset="0"/>
              </a:rPr>
              <a:t>SL 00160d  12/2020</a:t>
            </a:r>
          </a:p>
        </p:txBody>
      </p:sp>
    </p:spTree>
    <p:extLst>
      <p:ext uri="{BB962C8B-B14F-4D97-AF65-F5344CB8AC3E}">
        <p14:creationId xmlns:p14="http://schemas.microsoft.com/office/powerpoint/2010/main" val="318334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18FA9B-18C9-449A-B5BE-53E2681CC3D1}"/>
              </a:ext>
            </a:extLst>
          </p:cNvPr>
          <p:cNvSpPr>
            <a:spLocks noGrp="1"/>
          </p:cNvSpPr>
          <p:nvPr>
            <p:ph type="sldNum" sz="quarter" idx="11"/>
          </p:nvPr>
        </p:nvSpPr>
        <p:spPr/>
        <p:txBody>
          <a:bodyPr/>
          <a:lstStyle/>
          <a:p>
            <a:fld id="{BB544E63-09F9-914E-B731-EB7D262F5FD2}" type="slidenum">
              <a:rPr lang="en-US" smtClean="0"/>
              <a:pPr/>
              <a:t>33</a:t>
            </a:fld>
            <a:endParaRPr lang="en-US" dirty="0"/>
          </a:p>
        </p:txBody>
      </p:sp>
      <p:sp>
        <p:nvSpPr>
          <p:cNvPr id="4" name="Title 3">
            <a:extLst>
              <a:ext uri="{FF2B5EF4-FFF2-40B4-BE49-F238E27FC236}">
                <a16:creationId xmlns:a16="http://schemas.microsoft.com/office/drawing/2014/main" id="{0C42DE6B-8CAA-42B7-9483-D265BDFD5340}"/>
              </a:ext>
            </a:extLst>
          </p:cNvPr>
          <p:cNvSpPr>
            <a:spLocks noGrp="1"/>
          </p:cNvSpPr>
          <p:nvPr>
            <p:ph type="title"/>
          </p:nvPr>
        </p:nvSpPr>
        <p:spPr>
          <a:xfrm>
            <a:off x="365760" y="91440"/>
            <a:ext cx="8412480" cy="914400"/>
          </a:xfrm>
        </p:spPr>
        <p:txBody>
          <a:bodyPr/>
          <a:lstStyle/>
          <a:p>
            <a:r>
              <a:rPr lang="en-US" dirty="0"/>
              <a:t>Over the Last 30 Years with the S&amp;P 500</a:t>
            </a:r>
            <a:br>
              <a:rPr lang="en-US" dirty="0"/>
            </a:br>
            <a:r>
              <a:rPr lang="en-US" sz="2400" dirty="0">
                <a:solidFill>
                  <a:schemeClr val="tx2"/>
                </a:solidFill>
              </a:rPr>
              <a:t>1 Year Term Strategy</a:t>
            </a:r>
          </a:p>
        </p:txBody>
      </p:sp>
      <p:sp>
        <p:nvSpPr>
          <p:cNvPr id="7" name="TextBox 6">
            <a:extLst>
              <a:ext uri="{FF2B5EF4-FFF2-40B4-BE49-F238E27FC236}">
                <a16:creationId xmlns:a16="http://schemas.microsoft.com/office/drawing/2014/main" id="{0F41426E-6F3C-4720-AA97-A8B2F61177E2}"/>
              </a:ext>
            </a:extLst>
          </p:cNvPr>
          <p:cNvSpPr txBox="1"/>
          <p:nvPr/>
        </p:nvSpPr>
        <p:spPr>
          <a:xfrm>
            <a:off x="487412" y="1516622"/>
            <a:ext cx="4781274" cy="1909069"/>
          </a:xfrm>
          <a:prstGeom prst="roundRect">
            <a:avLst/>
          </a:prstGeom>
          <a:solidFill>
            <a:schemeClr val="tx1"/>
          </a:solidFill>
        </p:spPr>
        <p:txBody>
          <a:bodyPr vert="horz" wrap="none" lIns="0" tIns="0" rIns="0" bIns="0" rtlCol="0" anchor="ctr" anchorCtr="0">
            <a:noAutofit/>
          </a:bodyPr>
          <a:lstStyle/>
          <a:p>
            <a:pPr algn="ctr"/>
            <a:r>
              <a:rPr lang="en-US" sz="2800" b="1" spc="0" dirty="0">
                <a:solidFill>
                  <a:srgbClr val="FFC000"/>
                </a:solidFill>
                <a:latin typeface="PrudentialModern Cond" pitchFamily="2" charset="0"/>
              </a:rPr>
              <a:t>85% </a:t>
            </a:r>
            <a:r>
              <a:rPr lang="en-US" sz="2800" b="1" spc="0" dirty="0">
                <a:solidFill>
                  <a:schemeClr val="bg1"/>
                </a:solidFill>
                <a:latin typeface="PrudentialModern Cond" pitchFamily="2" charset="0"/>
              </a:rPr>
              <a:t>of the time a </a:t>
            </a:r>
            <a:r>
              <a:rPr lang="en-US" sz="2800" b="1" spc="0" dirty="0">
                <a:solidFill>
                  <a:srgbClr val="FFC000"/>
                </a:solidFill>
                <a:latin typeface="PrudentialModern Cond" pitchFamily="2" charset="0"/>
              </a:rPr>
              <a:t>5% </a:t>
            </a:r>
            <a:r>
              <a:rPr lang="en-US" sz="2800" b="1" dirty="0">
                <a:solidFill>
                  <a:srgbClr val="FFC000"/>
                </a:solidFill>
                <a:latin typeface="PrudentialModern Cond" pitchFamily="2" charset="0"/>
              </a:rPr>
              <a:t>b</a:t>
            </a:r>
            <a:r>
              <a:rPr lang="en-US" sz="2800" b="1" spc="0" dirty="0">
                <a:solidFill>
                  <a:srgbClr val="FFC000"/>
                </a:solidFill>
                <a:latin typeface="PrudentialModern Cond" pitchFamily="2" charset="0"/>
              </a:rPr>
              <a:t>uffer</a:t>
            </a:r>
          </a:p>
          <a:p>
            <a:pPr algn="ctr"/>
            <a:r>
              <a:rPr lang="en-US" sz="2800" b="1" spc="0" dirty="0">
                <a:solidFill>
                  <a:schemeClr val="bg1"/>
                </a:solidFill>
                <a:latin typeface="PrudentialModern Cond" pitchFamily="2" charset="0"/>
              </a:rPr>
              <a:t>would have protected against </a:t>
            </a:r>
          </a:p>
          <a:p>
            <a:pPr algn="ctr"/>
            <a:r>
              <a:rPr lang="en-US" sz="2800" b="1" spc="0" dirty="0">
                <a:solidFill>
                  <a:schemeClr val="bg1"/>
                </a:solidFill>
                <a:latin typeface="PrudentialModern Cond" pitchFamily="2" charset="0"/>
              </a:rPr>
              <a:t>a market loss in a 1-year term</a:t>
            </a:r>
          </a:p>
        </p:txBody>
      </p:sp>
      <p:sp>
        <p:nvSpPr>
          <p:cNvPr id="10" name="TextBox 9">
            <a:extLst>
              <a:ext uri="{FF2B5EF4-FFF2-40B4-BE49-F238E27FC236}">
                <a16:creationId xmlns:a16="http://schemas.microsoft.com/office/drawing/2014/main" id="{9BC63EF8-A450-4666-863C-D0D2A57CF025}"/>
              </a:ext>
            </a:extLst>
          </p:cNvPr>
          <p:cNvSpPr txBox="1"/>
          <p:nvPr/>
        </p:nvSpPr>
        <p:spPr>
          <a:xfrm>
            <a:off x="454518" y="3635829"/>
            <a:ext cx="4814168" cy="2079170"/>
          </a:xfrm>
          <a:prstGeom prst="roundRect">
            <a:avLst/>
          </a:prstGeom>
          <a:solidFill>
            <a:schemeClr val="tx1"/>
          </a:solidFill>
        </p:spPr>
        <p:txBody>
          <a:bodyPr vert="horz" wrap="none" lIns="0" tIns="0" rIns="0" bIns="0" rtlCol="0" anchor="ctr" anchorCtr="0">
            <a:noAutofit/>
          </a:bodyPr>
          <a:lstStyle/>
          <a:p>
            <a:pPr algn="ctr"/>
            <a:r>
              <a:rPr lang="en-US" sz="2800" b="1" spc="0" dirty="0">
                <a:solidFill>
                  <a:srgbClr val="FFC000"/>
                </a:solidFill>
                <a:latin typeface="PrudentialModern Cond" pitchFamily="2" charset="0"/>
              </a:rPr>
              <a:t>88% </a:t>
            </a:r>
            <a:r>
              <a:rPr lang="en-US" sz="2800" b="1" spc="0" dirty="0">
                <a:solidFill>
                  <a:schemeClr val="bg1"/>
                </a:solidFill>
                <a:latin typeface="PrudentialModern Cond" pitchFamily="2" charset="0"/>
              </a:rPr>
              <a:t>of the time a </a:t>
            </a:r>
            <a:r>
              <a:rPr lang="en-US" sz="2800" b="1" dirty="0">
                <a:solidFill>
                  <a:srgbClr val="FFC000"/>
                </a:solidFill>
                <a:latin typeface="PrudentialModern Cond" pitchFamily="2" charset="0"/>
              </a:rPr>
              <a:t>10</a:t>
            </a:r>
            <a:r>
              <a:rPr lang="en-US" sz="2800" b="1" spc="0" dirty="0">
                <a:solidFill>
                  <a:srgbClr val="FFC000"/>
                </a:solidFill>
                <a:latin typeface="PrudentialModern Cond" pitchFamily="2" charset="0"/>
              </a:rPr>
              <a:t>% </a:t>
            </a:r>
            <a:r>
              <a:rPr lang="en-US" sz="2800" b="1" dirty="0">
                <a:solidFill>
                  <a:srgbClr val="FFC000"/>
                </a:solidFill>
                <a:latin typeface="PrudentialModern Cond" pitchFamily="2" charset="0"/>
              </a:rPr>
              <a:t>b</a:t>
            </a:r>
            <a:r>
              <a:rPr lang="en-US" sz="2800" b="1" spc="0" dirty="0">
                <a:solidFill>
                  <a:srgbClr val="FFC000"/>
                </a:solidFill>
                <a:latin typeface="PrudentialModern Cond" pitchFamily="2" charset="0"/>
              </a:rPr>
              <a:t>uffer</a:t>
            </a:r>
          </a:p>
          <a:p>
            <a:pPr algn="ctr"/>
            <a:r>
              <a:rPr lang="en-US" sz="2800" b="1" spc="0" dirty="0">
                <a:solidFill>
                  <a:schemeClr val="bg1"/>
                </a:solidFill>
                <a:latin typeface="PrudentialModern Cond" pitchFamily="2" charset="0"/>
              </a:rPr>
              <a:t>would have protected against </a:t>
            </a:r>
          </a:p>
          <a:p>
            <a:pPr algn="ctr"/>
            <a:r>
              <a:rPr lang="en-US" sz="2800" b="1" spc="0" dirty="0">
                <a:solidFill>
                  <a:schemeClr val="bg1"/>
                </a:solidFill>
                <a:latin typeface="PrudentialModern Cond" pitchFamily="2" charset="0"/>
              </a:rPr>
              <a:t>a market loss in a 1-year term</a:t>
            </a:r>
          </a:p>
        </p:txBody>
      </p:sp>
      <p:sp>
        <p:nvSpPr>
          <p:cNvPr id="12" name="TextBox 11">
            <a:extLst>
              <a:ext uri="{FF2B5EF4-FFF2-40B4-BE49-F238E27FC236}">
                <a16:creationId xmlns:a16="http://schemas.microsoft.com/office/drawing/2014/main" id="{474D5797-EFE5-4619-88DE-E26A495A7192}"/>
              </a:ext>
            </a:extLst>
          </p:cNvPr>
          <p:cNvSpPr txBox="1"/>
          <p:nvPr/>
        </p:nvSpPr>
        <p:spPr>
          <a:xfrm>
            <a:off x="5653679" y="2576679"/>
            <a:ext cx="3115984" cy="1825831"/>
          </a:xfrm>
          <a:prstGeom prst="rect">
            <a:avLst/>
          </a:prstGeom>
        </p:spPr>
        <p:txBody>
          <a:bodyPr vert="horz" wrap="none" lIns="0" tIns="0" rIns="0" bIns="0" rtlCol="0" anchor="b" anchorCtr="0">
            <a:noAutofit/>
          </a:bodyPr>
          <a:lstStyle/>
          <a:p>
            <a:pPr algn="ctr"/>
            <a:r>
              <a:rPr lang="en-US" sz="2800" b="1" dirty="0">
                <a:solidFill>
                  <a:schemeClr val="tx2"/>
                </a:solidFill>
                <a:latin typeface="+mj-lt"/>
              </a:rPr>
              <a:t>In a Positive Market, </a:t>
            </a:r>
          </a:p>
          <a:p>
            <a:pPr algn="ctr"/>
            <a:r>
              <a:rPr lang="en-US" sz="2800" b="1" dirty="0">
                <a:solidFill>
                  <a:schemeClr val="tx2"/>
                </a:solidFill>
                <a:latin typeface="+mj-lt"/>
              </a:rPr>
              <a:t>53% of the Time </a:t>
            </a:r>
          </a:p>
          <a:p>
            <a:pPr algn="ctr"/>
            <a:r>
              <a:rPr lang="en-US" sz="2800" b="1" dirty="0">
                <a:solidFill>
                  <a:schemeClr val="tx2"/>
                </a:solidFill>
                <a:latin typeface="+mj-lt"/>
              </a:rPr>
              <a:t>the S&amp;P 500 was up </a:t>
            </a:r>
          </a:p>
          <a:p>
            <a:pPr algn="ctr"/>
            <a:r>
              <a:rPr lang="en-US" sz="2800" b="1" dirty="0">
                <a:solidFill>
                  <a:schemeClr val="tx2"/>
                </a:solidFill>
                <a:latin typeface="+mj-lt"/>
              </a:rPr>
              <a:t>more than 10%  </a:t>
            </a:r>
            <a:endParaRPr lang="en-US" sz="2800" b="1" spc="0" dirty="0">
              <a:solidFill>
                <a:schemeClr val="tx2"/>
              </a:solidFill>
              <a:latin typeface="+mj-lt"/>
            </a:endParaRPr>
          </a:p>
        </p:txBody>
      </p:sp>
      <p:sp>
        <p:nvSpPr>
          <p:cNvPr id="6" name="TextBox 5">
            <a:extLst>
              <a:ext uri="{FF2B5EF4-FFF2-40B4-BE49-F238E27FC236}">
                <a16:creationId xmlns:a16="http://schemas.microsoft.com/office/drawing/2014/main" id="{3FA73C88-9205-4EB6-91ED-F8590F8002F4}"/>
              </a:ext>
            </a:extLst>
          </p:cNvPr>
          <p:cNvSpPr txBox="1"/>
          <p:nvPr/>
        </p:nvSpPr>
        <p:spPr>
          <a:xfrm>
            <a:off x="365761" y="5925136"/>
            <a:ext cx="4902925" cy="347685"/>
          </a:xfrm>
          <a:prstGeom prst="rect">
            <a:avLst/>
          </a:prstGeom>
        </p:spPr>
        <p:txBody>
          <a:bodyPr vert="horz" wrap="square" lIns="0" tIns="0" rIns="0" bIns="0" rtlCol="0" anchor="b" anchorCtr="0">
            <a:noAutofit/>
          </a:bodyPr>
          <a:lstStyle/>
          <a:p>
            <a:pPr>
              <a:spcAft>
                <a:spcPts val="300"/>
              </a:spcAft>
            </a:pPr>
            <a:r>
              <a:rPr lang="en-US" sz="1050" dirty="0">
                <a:solidFill>
                  <a:schemeClr val="accent2"/>
                </a:solidFill>
              </a:rPr>
              <a:t>Source: Performance information provided by Bloomberg. April 1990- March 2020. </a:t>
            </a:r>
            <a:r>
              <a:rPr lang="en-US" sz="1050" b="1" dirty="0">
                <a:solidFill>
                  <a:schemeClr val="accent2"/>
                </a:solidFill>
              </a:rPr>
              <a:t>Past performance is not a guarantee of future results. </a:t>
            </a:r>
          </a:p>
        </p:txBody>
      </p:sp>
      <p:sp>
        <p:nvSpPr>
          <p:cNvPr id="8" name="TextBox 7">
            <a:extLst>
              <a:ext uri="{FF2B5EF4-FFF2-40B4-BE49-F238E27FC236}">
                <a16:creationId xmlns:a16="http://schemas.microsoft.com/office/drawing/2014/main" id="{A0F2A112-CB08-4856-BB34-D2EC696C406E}"/>
              </a:ext>
            </a:extLst>
          </p:cNvPr>
          <p:cNvSpPr txBox="1"/>
          <p:nvPr/>
        </p:nvSpPr>
        <p:spPr>
          <a:xfrm>
            <a:off x="7162800" y="6613429"/>
            <a:ext cx="1118753" cy="153131"/>
          </a:xfrm>
          <a:prstGeom prst="rect">
            <a:avLst/>
          </a:prstGeom>
        </p:spPr>
        <p:txBody>
          <a:bodyPr vert="horz" wrap="square" lIns="0" tIns="0" rIns="0" bIns="0" rtlCol="0" anchor="b" anchorCtr="0">
            <a:noAutofit/>
          </a:bodyPr>
          <a:lstStyle/>
          <a:p>
            <a:pPr algn="r"/>
            <a:r>
              <a:rPr lang="en-US" sz="1000" spc="0" dirty="0">
                <a:solidFill>
                  <a:schemeClr val="accent4">
                    <a:lumMod val="25000"/>
                  </a:schemeClr>
                </a:solidFill>
                <a:latin typeface="PrudentialModern Med Cond" pitchFamily="2" charset="0"/>
              </a:rPr>
              <a:t>SL 00160e  12/2020</a:t>
            </a:r>
          </a:p>
        </p:txBody>
      </p:sp>
    </p:spTree>
    <p:extLst>
      <p:ext uri="{BB962C8B-B14F-4D97-AF65-F5344CB8AC3E}">
        <p14:creationId xmlns:p14="http://schemas.microsoft.com/office/powerpoint/2010/main" val="365042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EC8476D8-5802-4CD0-B2FB-F3DF9D50AA45}"/>
              </a:ext>
            </a:extLst>
          </p:cNvPr>
          <p:cNvSpPr>
            <a:spLocks noGrp="1"/>
          </p:cNvSpPr>
          <p:nvPr>
            <p:ph sz="quarter" idx="12"/>
          </p:nvPr>
        </p:nvSpPr>
        <p:spPr>
          <a:xfrm>
            <a:off x="365760" y="1647774"/>
            <a:ext cx="8229600" cy="4237057"/>
          </a:xfrm>
        </p:spPr>
        <p:txBody>
          <a:bodyPr/>
          <a:lstStyle/>
          <a:p>
            <a:pPr marL="457200" indent="-457200">
              <a:spcBef>
                <a:spcPts val="600"/>
              </a:spcBef>
              <a:spcAft>
                <a:spcPts val="600"/>
              </a:spcAft>
              <a:buFont typeface="Arial" panose="020B0604020202020204" pitchFamily="34" charset="0"/>
              <a:buChar char="•"/>
            </a:pPr>
            <a:r>
              <a:rPr lang="en-US" sz="2600" dirty="0">
                <a:solidFill>
                  <a:srgbClr val="002060"/>
                </a:solidFill>
              </a:rPr>
              <a:t>Clients who are nervous about market volatility</a:t>
            </a:r>
          </a:p>
          <a:p>
            <a:pPr marL="457200" indent="-457200">
              <a:spcBef>
                <a:spcPts val="600"/>
              </a:spcBef>
              <a:spcAft>
                <a:spcPts val="600"/>
              </a:spcAft>
              <a:buFont typeface="Arial" panose="020B0604020202020204" pitchFamily="34" charset="0"/>
              <a:buChar char="•"/>
            </a:pPr>
            <a:r>
              <a:rPr lang="en-US" sz="2600" dirty="0">
                <a:solidFill>
                  <a:srgbClr val="002060"/>
                </a:solidFill>
              </a:rPr>
              <a:t>Clients in the “retirement </a:t>
            </a:r>
            <a:r>
              <a:rPr lang="en-US" sz="2600" dirty="0" err="1">
                <a:solidFill>
                  <a:srgbClr val="002060"/>
                </a:solidFill>
              </a:rPr>
              <a:t>redzone</a:t>
            </a:r>
            <a:r>
              <a:rPr lang="en-US" sz="2600" dirty="0">
                <a:solidFill>
                  <a:srgbClr val="002060"/>
                </a:solidFill>
              </a:rPr>
              <a:t>”</a:t>
            </a:r>
          </a:p>
          <a:p>
            <a:pPr marL="457200" indent="-457200">
              <a:spcBef>
                <a:spcPts val="600"/>
              </a:spcBef>
              <a:spcAft>
                <a:spcPts val="600"/>
              </a:spcAft>
              <a:buFont typeface="Arial" panose="020B0604020202020204" pitchFamily="34" charset="0"/>
              <a:buChar char="•"/>
            </a:pPr>
            <a:r>
              <a:rPr lang="en-US" sz="2600" dirty="0">
                <a:solidFill>
                  <a:srgbClr val="002060"/>
                </a:solidFill>
              </a:rPr>
              <a:t>Clients heavily invested in cash</a:t>
            </a:r>
          </a:p>
          <a:p>
            <a:pPr marL="457200" indent="-457200">
              <a:spcBef>
                <a:spcPts val="600"/>
              </a:spcBef>
              <a:spcAft>
                <a:spcPts val="600"/>
              </a:spcAft>
              <a:buFont typeface="Arial" panose="020B0604020202020204" pitchFamily="34" charset="0"/>
              <a:buChar char="•"/>
            </a:pPr>
            <a:r>
              <a:rPr lang="en-US" sz="2600" dirty="0">
                <a:solidFill>
                  <a:srgbClr val="002060"/>
                </a:solidFill>
              </a:rPr>
              <a:t>IRAs and Roth IRAs</a:t>
            </a:r>
          </a:p>
          <a:p>
            <a:pPr marL="457200" indent="-457200">
              <a:spcBef>
                <a:spcPts val="600"/>
              </a:spcBef>
              <a:spcAft>
                <a:spcPts val="600"/>
              </a:spcAft>
              <a:buFont typeface="Arial" panose="020B0604020202020204" pitchFamily="34" charset="0"/>
              <a:buChar char="•"/>
            </a:pPr>
            <a:r>
              <a:rPr lang="en-US" sz="2600" dirty="0">
                <a:solidFill>
                  <a:srgbClr val="002060"/>
                </a:solidFill>
              </a:rPr>
              <a:t>Trusts</a:t>
            </a:r>
          </a:p>
          <a:p>
            <a:pPr marL="457200" indent="-457200">
              <a:spcBef>
                <a:spcPts val="600"/>
              </a:spcBef>
              <a:spcAft>
                <a:spcPts val="600"/>
              </a:spcAft>
              <a:buFont typeface="Arial" panose="020B0604020202020204" pitchFamily="34" charset="0"/>
              <a:buChar char="•"/>
            </a:pPr>
            <a:r>
              <a:rPr lang="en-US" sz="2600" dirty="0">
                <a:solidFill>
                  <a:srgbClr val="002060"/>
                </a:solidFill>
              </a:rPr>
              <a:t>Charitable organizations and non-profits</a:t>
            </a:r>
          </a:p>
          <a:p>
            <a:endParaRPr lang="en-US" sz="2800" dirty="0">
              <a:solidFill>
                <a:schemeClr val="accent4">
                  <a:lumMod val="25000"/>
                </a:schemeClr>
              </a:solidFill>
            </a:endParaRPr>
          </a:p>
          <a:p>
            <a:pPr marL="457200" indent="-457200">
              <a:buFont typeface="Arial" panose="020B0604020202020204" pitchFamily="34" charset="0"/>
              <a:buChar char="•"/>
            </a:pPr>
            <a:endParaRPr lang="en-US" sz="2800" dirty="0">
              <a:solidFill>
                <a:schemeClr val="accent4">
                  <a:lumMod val="25000"/>
                </a:schemeClr>
              </a:solidFill>
            </a:endParaRPr>
          </a:p>
        </p:txBody>
      </p:sp>
      <p:sp>
        <p:nvSpPr>
          <p:cNvPr id="4" name="Slide Number Placeholder 3">
            <a:extLst>
              <a:ext uri="{FF2B5EF4-FFF2-40B4-BE49-F238E27FC236}">
                <a16:creationId xmlns:a16="http://schemas.microsoft.com/office/drawing/2014/main" id="{7DE1BB2E-E8D7-456D-930B-F42886487D35}"/>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B544E63-09F9-914E-B731-EB7D262F5FD2}" type="slidenum">
              <a:rPr kumimoji="0" lang="en-US" sz="900" b="0" i="0" u="none" strike="noStrike" kern="1200" cap="none" spc="0" normalizeH="0" baseline="0" noProof="0" smtClean="0">
                <a:ln>
                  <a:noFill/>
                </a:ln>
                <a:solidFill>
                  <a:srgbClr val="CCCCCC">
                    <a:lumMod val="50000"/>
                  </a:srgbClr>
                </a:solidFill>
                <a:effectLst/>
                <a:uLnTx/>
                <a:uFillTx/>
                <a:latin typeface="PrudentialModern Medium"/>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CCCCCC">
                  <a:lumMod val="50000"/>
                </a:srgbClr>
              </a:solidFill>
              <a:effectLst/>
              <a:uLnTx/>
              <a:uFillTx/>
              <a:latin typeface="PrudentialModern Medium"/>
              <a:ea typeface="+mn-ea"/>
              <a:cs typeface="+mn-cs"/>
            </a:endParaRPr>
          </a:p>
        </p:txBody>
      </p:sp>
      <p:sp>
        <p:nvSpPr>
          <p:cNvPr id="3" name="Title 2">
            <a:extLst>
              <a:ext uri="{FF2B5EF4-FFF2-40B4-BE49-F238E27FC236}">
                <a16:creationId xmlns:a16="http://schemas.microsoft.com/office/drawing/2014/main" id="{C48B8263-C766-48D2-9BAA-10F0DBDFFD1D}"/>
              </a:ext>
            </a:extLst>
          </p:cNvPr>
          <p:cNvSpPr>
            <a:spLocks noGrp="1"/>
          </p:cNvSpPr>
          <p:nvPr>
            <p:ph type="title"/>
          </p:nvPr>
        </p:nvSpPr>
        <p:spPr/>
        <p:txBody>
          <a:bodyPr/>
          <a:lstStyle/>
          <a:p>
            <a:r>
              <a:rPr lang="en-US" sz="3200" dirty="0"/>
              <a:t>Potential Markets for Indexed Variable Annuity</a:t>
            </a:r>
          </a:p>
        </p:txBody>
      </p:sp>
      <p:sp>
        <p:nvSpPr>
          <p:cNvPr id="5" name="TextBox 4">
            <a:extLst>
              <a:ext uri="{FF2B5EF4-FFF2-40B4-BE49-F238E27FC236}">
                <a16:creationId xmlns:a16="http://schemas.microsoft.com/office/drawing/2014/main" id="{32BDF158-E276-417E-A691-3F49A07D648A}"/>
              </a:ext>
            </a:extLst>
          </p:cNvPr>
          <p:cNvSpPr txBox="1"/>
          <p:nvPr/>
        </p:nvSpPr>
        <p:spPr>
          <a:xfrm>
            <a:off x="7086600" y="6613429"/>
            <a:ext cx="1194953" cy="153131"/>
          </a:xfrm>
          <a:prstGeom prst="rect">
            <a:avLst/>
          </a:prstGeom>
        </p:spPr>
        <p:txBody>
          <a:bodyPr vert="horz" wrap="square" lIns="0" tIns="0" rIns="0" bIns="0" rtlCol="0" anchor="b" anchorCtr="0">
            <a:noAutofit/>
          </a:bodyPr>
          <a:lstStyle/>
          <a:p>
            <a:pPr algn="r"/>
            <a:r>
              <a:rPr lang="en-US" sz="1000" spc="0" dirty="0">
                <a:solidFill>
                  <a:schemeClr val="accent4">
                    <a:lumMod val="25000"/>
                  </a:schemeClr>
                </a:solidFill>
                <a:latin typeface="PrudentialModern Med Cond" pitchFamily="2" charset="0"/>
              </a:rPr>
              <a:t>SL 00160f  12/2020</a:t>
            </a:r>
          </a:p>
        </p:txBody>
      </p:sp>
    </p:spTree>
    <p:extLst>
      <p:ext uri="{BB962C8B-B14F-4D97-AF65-F5344CB8AC3E}">
        <p14:creationId xmlns:p14="http://schemas.microsoft.com/office/powerpoint/2010/main" val="1602176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E1BB2E-E8D7-456D-930B-F42886487D35}"/>
              </a:ext>
            </a:extLst>
          </p:cNvPr>
          <p:cNvSpPr>
            <a:spLocks noGrp="1"/>
          </p:cNvSpPr>
          <p:nvPr>
            <p:ph type="sldNum" sz="quarter" idx="11"/>
          </p:nvPr>
        </p:nvSpPr>
        <p:spPr/>
        <p:txBody>
          <a:bodyPr/>
          <a:lstStyle/>
          <a:p>
            <a:fld id="{BB544E63-09F9-914E-B731-EB7D262F5FD2}" type="slidenum">
              <a:rPr lang="en-US" smtClean="0"/>
              <a:pPr/>
              <a:t>35</a:t>
            </a:fld>
            <a:endParaRPr lang="en-US" dirty="0"/>
          </a:p>
        </p:txBody>
      </p:sp>
      <p:sp>
        <p:nvSpPr>
          <p:cNvPr id="3" name="Title 2">
            <a:extLst>
              <a:ext uri="{FF2B5EF4-FFF2-40B4-BE49-F238E27FC236}">
                <a16:creationId xmlns:a16="http://schemas.microsoft.com/office/drawing/2014/main" id="{C48B8263-C766-48D2-9BAA-10F0DBDFFD1D}"/>
              </a:ext>
            </a:extLst>
          </p:cNvPr>
          <p:cNvSpPr>
            <a:spLocks noGrp="1"/>
          </p:cNvSpPr>
          <p:nvPr>
            <p:ph type="title"/>
          </p:nvPr>
        </p:nvSpPr>
        <p:spPr>
          <a:xfrm>
            <a:off x="365760" y="91440"/>
            <a:ext cx="8412480" cy="914400"/>
          </a:xfrm>
        </p:spPr>
        <p:txBody>
          <a:bodyPr/>
          <a:lstStyle/>
          <a:p>
            <a:r>
              <a:rPr lang="en-US" dirty="0"/>
              <a:t>Bucketing Strategy</a:t>
            </a:r>
          </a:p>
        </p:txBody>
      </p:sp>
      <p:grpSp>
        <p:nvGrpSpPr>
          <p:cNvPr id="6" name="Group 5">
            <a:extLst>
              <a:ext uri="{FF2B5EF4-FFF2-40B4-BE49-F238E27FC236}">
                <a16:creationId xmlns:a16="http://schemas.microsoft.com/office/drawing/2014/main" id="{D292556C-E3DE-4BB5-BE43-FC329159278C}"/>
              </a:ext>
            </a:extLst>
          </p:cNvPr>
          <p:cNvGrpSpPr/>
          <p:nvPr/>
        </p:nvGrpSpPr>
        <p:grpSpPr>
          <a:xfrm>
            <a:off x="514795" y="4063499"/>
            <a:ext cx="2298637" cy="2174774"/>
            <a:chOff x="445357" y="2207528"/>
            <a:chExt cx="1889204" cy="1655181"/>
          </a:xfrm>
        </p:grpSpPr>
        <p:sp>
          <p:nvSpPr>
            <p:cNvPr id="10" name="AutoShape 134">
              <a:extLst>
                <a:ext uri="{FF2B5EF4-FFF2-40B4-BE49-F238E27FC236}">
                  <a16:creationId xmlns:a16="http://schemas.microsoft.com/office/drawing/2014/main" id="{375C1CFD-6373-480C-BA03-49A1E8ECA47B}"/>
                </a:ext>
              </a:extLst>
            </p:cNvPr>
            <p:cNvSpPr>
              <a:spLocks noChangeArrowheads="1"/>
            </p:cNvSpPr>
            <p:nvPr/>
          </p:nvSpPr>
          <p:spPr bwMode="auto">
            <a:xfrm>
              <a:off x="445357" y="2480566"/>
              <a:ext cx="1888410" cy="1220258"/>
            </a:xfrm>
            <a:custGeom>
              <a:avLst/>
              <a:gdLst>
                <a:gd name="T0" fmla="*/ 827 w 21600"/>
                <a:gd name="T1" fmla="*/ 336 h 21600"/>
                <a:gd name="T2" fmla="*/ 456 w 21600"/>
                <a:gd name="T3" fmla="*/ 672 h 21600"/>
                <a:gd name="T4" fmla="*/ 85 w 21600"/>
                <a:gd name="T5" fmla="*/ 336 h 21600"/>
                <a:gd name="T6" fmla="*/ 456 w 21600"/>
                <a:gd name="T7" fmla="*/ 0 h 21600"/>
                <a:gd name="T8" fmla="*/ 0 60000 65536"/>
                <a:gd name="T9" fmla="*/ 0 60000 65536"/>
                <a:gd name="T10" fmla="*/ 0 60000 65536"/>
                <a:gd name="T11" fmla="*/ 0 60000 65536"/>
                <a:gd name="T12" fmla="*/ 3813 w 21600"/>
                <a:gd name="T13" fmla="*/ 3793 h 21600"/>
                <a:gd name="T14" fmla="*/ 17787 w 21600"/>
                <a:gd name="T15" fmla="*/ 17807 h 21600"/>
              </a:gdLst>
              <a:ahLst/>
              <a:cxnLst>
                <a:cxn ang="T8">
                  <a:pos x="T0" y="T1"/>
                </a:cxn>
                <a:cxn ang="T9">
                  <a:pos x="T2" y="T3"/>
                </a:cxn>
                <a:cxn ang="T10">
                  <a:pos x="T4" y="T5"/>
                </a:cxn>
                <a:cxn ang="T11">
                  <a:pos x="T6" y="T7"/>
                </a:cxn>
              </a:cxnLst>
              <a:rect l="T12" t="T13" r="T14" b="T15"/>
              <a:pathLst>
                <a:path w="21600" h="21600">
                  <a:moveTo>
                    <a:pt x="0" y="0"/>
                  </a:moveTo>
                  <a:lnTo>
                    <a:pt x="4003" y="21600"/>
                  </a:lnTo>
                  <a:lnTo>
                    <a:pt x="17597" y="21600"/>
                  </a:lnTo>
                  <a:lnTo>
                    <a:pt x="21600" y="0"/>
                  </a:lnTo>
                  <a:lnTo>
                    <a:pt x="0" y="0"/>
                  </a:lnTo>
                  <a:close/>
                </a:path>
              </a:pathLst>
            </a:custGeom>
            <a:solidFill>
              <a:schemeClr val="accent5">
                <a:lumMod val="75000"/>
              </a:schemeClr>
            </a:solidFill>
            <a:ln w="9525">
              <a:solidFill>
                <a:schemeClr val="accent3">
                  <a:lumMod val="75000"/>
                </a:schemeClr>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lstStyle/>
            <a:p>
              <a:pPr eaLnBrk="0" fontAlgn="base" hangingPunct="0">
                <a:spcBef>
                  <a:spcPct val="0"/>
                </a:spcBef>
                <a:spcAft>
                  <a:spcPct val="0"/>
                </a:spcAft>
              </a:pPr>
              <a:endParaRPr lang="en-US" sz="2800" dirty="0">
                <a:latin typeface="Arial" panose="020B0604020202020204" pitchFamily="34" charset="0"/>
                <a:ea typeface="ＭＳ Ｐゴシック" panose="020B0600070205080204" pitchFamily="34" charset="-128"/>
              </a:endParaRPr>
            </a:p>
          </p:txBody>
        </p:sp>
        <p:sp>
          <p:nvSpPr>
            <p:cNvPr id="11" name="Oval 135">
              <a:extLst>
                <a:ext uri="{FF2B5EF4-FFF2-40B4-BE49-F238E27FC236}">
                  <a16:creationId xmlns:a16="http://schemas.microsoft.com/office/drawing/2014/main" id="{2B7C18EA-4E25-4B4C-AA01-70E2F0BB08F1}"/>
                </a:ext>
              </a:extLst>
            </p:cNvPr>
            <p:cNvSpPr>
              <a:spLocks noChangeArrowheads="1"/>
            </p:cNvSpPr>
            <p:nvPr/>
          </p:nvSpPr>
          <p:spPr bwMode="auto">
            <a:xfrm>
              <a:off x="445357" y="2207528"/>
              <a:ext cx="1889204" cy="491911"/>
            </a:xfrm>
            <a:prstGeom prst="ellipse">
              <a:avLst/>
            </a:prstGeom>
            <a:solidFill>
              <a:schemeClr val="accent3">
                <a:lumMod val="20000"/>
                <a:lumOff val="80000"/>
              </a:schemeClr>
            </a:solidFill>
            <a:ln w="9525">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2400" dirty="0">
                <a:solidFill>
                  <a:srgbClr val="000000"/>
                </a:solidFill>
              </a:endParaRPr>
            </a:p>
          </p:txBody>
        </p:sp>
        <p:sp>
          <p:nvSpPr>
            <p:cNvPr id="13" name="Oval 137">
              <a:extLst>
                <a:ext uri="{FF2B5EF4-FFF2-40B4-BE49-F238E27FC236}">
                  <a16:creationId xmlns:a16="http://schemas.microsoft.com/office/drawing/2014/main" id="{624E82A6-FF76-4FC6-97D4-81E8304D1862}"/>
                </a:ext>
              </a:extLst>
            </p:cNvPr>
            <p:cNvSpPr>
              <a:spLocks noChangeArrowheads="1"/>
            </p:cNvSpPr>
            <p:nvPr/>
          </p:nvSpPr>
          <p:spPr bwMode="auto">
            <a:xfrm>
              <a:off x="806798" y="3553149"/>
              <a:ext cx="1172128" cy="309560"/>
            </a:xfrm>
            <a:prstGeom prst="ellipse">
              <a:avLst/>
            </a:prstGeom>
            <a:solidFill>
              <a:schemeClr val="accent5">
                <a:lumMod val="75000"/>
              </a:schemeClr>
            </a:solidFill>
            <a:ln w="9525">
              <a:solidFill>
                <a:schemeClr val="accent5">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2400" dirty="0">
                <a:solidFill>
                  <a:schemeClr val="tx1">
                    <a:lumMod val="75000"/>
                    <a:lumOff val="25000"/>
                  </a:schemeClr>
                </a:solidFill>
              </a:endParaRPr>
            </a:p>
          </p:txBody>
        </p:sp>
      </p:grpSp>
      <p:grpSp>
        <p:nvGrpSpPr>
          <p:cNvPr id="14" name="Group 13">
            <a:extLst>
              <a:ext uri="{FF2B5EF4-FFF2-40B4-BE49-F238E27FC236}">
                <a16:creationId xmlns:a16="http://schemas.microsoft.com/office/drawing/2014/main" id="{6FF3CB7C-C9A4-40D2-A735-B45DFCB84EC3}"/>
              </a:ext>
            </a:extLst>
          </p:cNvPr>
          <p:cNvGrpSpPr/>
          <p:nvPr/>
        </p:nvGrpSpPr>
        <p:grpSpPr>
          <a:xfrm>
            <a:off x="6329601" y="1688428"/>
            <a:ext cx="2298637" cy="2174774"/>
            <a:chOff x="445357" y="2207528"/>
            <a:chExt cx="1889204" cy="1655181"/>
          </a:xfrm>
        </p:grpSpPr>
        <p:sp>
          <p:nvSpPr>
            <p:cNvPr id="15" name="AutoShape 134">
              <a:extLst>
                <a:ext uri="{FF2B5EF4-FFF2-40B4-BE49-F238E27FC236}">
                  <a16:creationId xmlns:a16="http://schemas.microsoft.com/office/drawing/2014/main" id="{5AC14A41-6EC6-4150-87E3-1A0B10281370}"/>
                </a:ext>
              </a:extLst>
            </p:cNvPr>
            <p:cNvSpPr>
              <a:spLocks noChangeArrowheads="1"/>
            </p:cNvSpPr>
            <p:nvPr/>
          </p:nvSpPr>
          <p:spPr bwMode="auto">
            <a:xfrm>
              <a:off x="445357" y="2480566"/>
              <a:ext cx="1888410" cy="1220258"/>
            </a:xfrm>
            <a:custGeom>
              <a:avLst/>
              <a:gdLst>
                <a:gd name="T0" fmla="*/ 827 w 21600"/>
                <a:gd name="T1" fmla="*/ 336 h 21600"/>
                <a:gd name="T2" fmla="*/ 456 w 21600"/>
                <a:gd name="T3" fmla="*/ 672 h 21600"/>
                <a:gd name="T4" fmla="*/ 85 w 21600"/>
                <a:gd name="T5" fmla="*/ 336 h 21600"/>
                <a:gd name="T6" fmla="*/ 456 w 21600"/>
                <a:gd name="T7" fmla="*/ 0 h 21600"/>
                <a:gd name="T8" fmla="*/ 0 60000 65536"/>
                <a:gd name="T9" fmla="*/ 0 60000 65536"/>
                <a:gd name="T10" fmla="*/ 0 60000 65536"/>
                <a:gd name="T11" fmla="*/ 0 60000 65536"/>
                <a:gd name="T12" fmla="*/ 3813 w 21600"/>
                <a:gd name="T13" fmla="*/ 3793 h 21600"/>
                <a:gd name="T14" fmla="*/ 17787 w 21600"/>
                <a:gd name="T15" fmla="*/ 17807 h 21600"/>
              </a:gdLst>
              <a:ahLst/>
              <a:cxnLst>
                <a:cxn ang="T8">
                  <a:pos x="T0" y="T1"/>
                </a:cxn>
                <a:cxn ang="T9">
                  <a:pos x="T2" y="T3"/>
                </a:cxn>
                <a:cxn ang="T10">
                  <a:pos x="T4" y="T5"/>
                </a:cxn>
                <a:cxn ang="T11">
                  <a:pos x="T6" y="T7"/>
                </a:cxn>
              </a:cxnLst>
              <a:rect l="T12" t="T13" r="T14" b="T15"/>
              <a:pathLst>
                <a:path w="21600" h="21600">
                  <a:moveTo>
                    <a:pt x="0" y="0"/>
                  </a:moveTo>
                  <a:lnTo>
                    <a:pt x="4003" y="21600"/>
                  </a:lnTo>
                  <a:lnTo>
                    <a:pt x="17597" y="21600"/>
                  </a:lnTo>
                  <a:lnTo>
                    <a:pt x="21600" y="0"/>
                  </a:lnTo>
                  <a:lnTo>
                    <a:pt x="0" y="0"/>
                  </a:lnTo>
                  <a:close/>
                </a:path>
              </a:pathLst>
            </a:custGeom>
            <a:solidFill>
              <a:srgbClr val="C00000"/>
            </a:solidFill>
            <a:ln w="9525">
              <a:solidFill>
                <a:schemeClr val="accent3">
                  <a:lumMod val="75000"/>
                </a:schemeClr>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lstStyle/>
            <a:p>
              <a:pPr eaLnBrk="0" fontAlgn="base" hangingPunct="0">
                <a:spcBef>
                  <a:spcPct val="0"/>
                </a:spcBef>
                <a:spcAft>
                  <a:spcPct val="0"/>
                </a:spcAft>
              </a:pPr>
              <a:endParaRPr lang="en-US" sz="2800" dirty="0">
                <a:solidFill>
                  <a:srgbClr val="000000"/>
                </a:solidFill>
                <a:latin typeface="Arial" panose="020B0604020202020204" pitchFamily="34" charset="0"/>
                <a:ea typeface="ＭＳ Ｐゴシック" panose="020B0600070205080204" pitchFamily="34" charset="-128"/>
              </a:endParaRPr>
            </a:p>
          </p:txBody>
        </p:sp>
        <p:sp>
          <p:nvSpPr>
            <p:cNvPr id="16" name="Oval 135">
              <a:extLst>
                <a:ext uri="{FF2B5EF4-FFF2-40B4-BE49-F238E27FC236}">
                  <a16:creationId xmlns:a16="http://schemas.microsoft.com/office/drawing/2014/main" id="{10E8AB7F-0C9E-42B6-8845-1DA0C45D1AC7}"/>
                </a:ext>
              </a:extLst>
            </p:cNvPr>
            <p:cNvSpPr>
              <a:spLocks noChangeArrowheads="1"/>
            </p:cNvSpPr>
            <p:nvPr/>
          </p:nvSpPr>
          <p:spPr bwMode="auto">
            <a:xfrm>
              <a:off x="445357" y="2207528"/>
              <a:ext cx="1889204" cy="491911"/>
            </a:xfrm>
            <a:prstGeom prst="ellipse">
              <a:avLst/>
            </a:prstGeom>
            <a:solidFill>
              <a:schemeClr val="accent3">
                <a:lumMod val="20000"/>
                <a:lumOff val="80000"/>
              </a:schemeClr>
            </a:solidFill>
            <a:ln w="9525">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2400" dirty="0">
                <a:solidFill>
                  <a:srgbClr val="000000"/>
                </a:solidFill>
              </a:endParaRPr>
            </a:p>
          </p:txBody>
        </p:sp>
        <p:sp>
          <p:nvSpPr>
            <p:cNvPr id="17" name="Oval 137">
              <a:extLst>
                <a:ext uri="{FF2B5EF4-FFF2-40B4-BE49-F238E27FC236}">
                  <a16:creationId xmlns:a16="http://schemas.microsoft.com/office/drawing/2014/main" id="{26D615B8-CF7E-475F-A07E-C5AD8ACA2E93}"/>
                </a:ext>
              </a:extLst>
            </p:cNvPr>
            <p:cNvSpPr>
              <a:spLocks noChangeArrowheads="1"/>
            </p:cNvSpPr>
            <p:nvPr/>
          </p:nvSpPr>
          <p:spPr bwMode="auto">
            <a:xfrm>
              <a:off x="806798" y="3553149"/>
              <a:ext cx="1172128" cy="309560"/>
            </a:xfrm>
            <a:prstGeom prst="ellipse">
              <a:avLst/>
            </a:prstGeom>
            <a:solidFill>
              <a:srgbClr val="C00000"/>
            </a:solidFill>
            <a:ln w="9525">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2400" dirty="0">
                <a:solidFill>
                  <a:srgbClr val="000000"/>
                </a:solidFill>
              </a:endParaRPr>
            </a:p>
          </p:txBody>
        </p:sp>
      </p:grpSp>
      <p:grpSp>
        <p:nvGrpSpPr>
          <p:cNvPr id="18" name="Group 17">
            <a:extLst>
              <a:ext uri="{FF2B5EF4-FFF2-40B4-BE49-F238E27FC236}">
                <a16:creationId xmlns:a16="http://schemas.microsoft.com/office/drawing/2014/main" id="{6F8E79C3-3E3D-4550-B171-3CA33E2E04DE}"/>
              </a:ext>
            </a:extLst>
          </p:cNvPr>
          <p:cNvGrpSpPr/>
          <p:nvPr/>
        </p:nvGrpSpPr>
        <p:grpSpPr>
          <a:xfrm>
            <a:off x="3422681" y="2879020"/>
            <a:ext cx="2298637" cy="2174774"/>
            <a:chOff x="445357" y="2207528"/>
            <a:chExt cx="1889205" cy="1655181"/>
          </a:xfrm>
        </p:grpSpPr>
        <p:sp>
          <p:nvSpPr>
            <p:cNvPr id="19" name="AutoShape 134">
              <a:extLst>
                <a:ext uri="{FF2B5EF4-FFF2-40B4-BE49-F238E27FC236}">
                  <a16:creationId xmlns:a16="http://schemas.microsoft.com/office/drawing/2014/main" id="{DE44EC96-9481-44E1-919D-692585555017}"/>
                </a:ext>
              </a:extLst>
            </p:cNvPr>
            <p:cNvSpPr>
              <a:spLocks noChangeArrowheads="1"/>
            </p:cNvSpPr>
            <p:nvPr/>
          </p:nvSpPr>
          <p:spPr bwMode="auto">
            <a:xfrm>
              <a:off x="445357" y="2480566"/>
              <a:ext cx="1888410" cy="1220258"/>
            </a:xfrm>
            <a:custGeom>
              <a:avLst/>
              <a:gdLst>
                <a:gd name="T0" fmla="*/ 827 w 21600"/>
                <a:gd name="T1" fmla="*/ 336 h 21600"/>
                <a:gd name="T2" fmla="*/ 456 w 21600"/>
                <a:gd name="T3" fmla="*/ 672 h 21600"/>
                <a:gd name="T4" fmla="*/ 85 w 21600"/>
                <a:gd name="T5" fmla="*/ 336 h 21600"/>
                <a:gd name="T6" fmla="*/ 456 w 21600"/>
                <a:gd name="T7" fmla="*/ 0 h 21600"/>
                <a:gd name="T8" fmla="*/ 0 60000 65536"/>
                <a:gd name="T9" fmla="*/ 0 60000 65536"/>
                <a:gd name="T10" fmla="*/ 0 60000 65536"/>
                <a:gd name="T11" fmla="*/ 0 60000 65536"/>
                <a:gd name="T12" fmla="*/ 3813 w 21600"/>
                <a:gd name="T13" fmla="*/ 3793 h 21600"/>
                <a:gd name="T14" fmla="*/ 17787 w 21600"/>
                <a:gd name="T15" fmla="*/ 17807 h 21600"/>
              </a:gdLst>
              <a:ahLst/>
              <a:cxnLst>
                <a:cxn ang="T8">
                  <a:pos x="T0" y="T1"/>
                </a:cxn>
                <a:cxn ang="T9">
                  <a:pos x="T2" y="T3"/>
                </a:cxn>
                <a:cxn ang="T10">
                  <a:pos x="T4" y="T5"/>
                </a:cxn>
                <a:cxn ang="T11">
                  <a:pos x="T6" y="T7"/>
                </a:cxn>
              </a:cxnLst>
              <a:rect l="T12" t="T13" r="T14" b="T15"/>
              <a:pathLst>
                <a:path w="21600" h="21600">
                  <a:moveTo>
                    <a:pt x="0" y="0"/>
                  </a:moveTo>
                  <a:lnTo>
                    <a:pt x="4003" y="21600"/>
                  </a:lnTo>
                  <a:lnTo>
                    <a:pt x="17597" y="21600"/>
                  </a:lnTo>
                  <a:lnTo>
                    <a:pt x="21600" y="0"/>
                  </a:lnTo>
                  <a:lnTo>
                    <a:pt x="0" y="0"/>
                  </a:lnTo>
                  <a:close/>
                </a:path>
              </a:pathLst>
            </a:custGeom>
            <a:solidFill>
              <a:schemeClr val="tx1">
                <a:lumMod val="90000"/>
                <a:lumOff val="10000"/>
              </a:schemeClr>
            </a:solidFill>
            <a:ln w="9525">
              <a:solidFill>
                <a:schemeClr val="accent3">
                  <a:lumMod val="75000"/>
                </a:schemeClr>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lstStyle/>
            <a:p>
              <a:pPr eaLnBrk="0" fontAlgn="base" hangingPunct="0">
                <a:spcBef>
                  <a:spcPct val="0"/>
                </a:spcBef>
                <a:spcAft>
                  <a:spcPct val="0"/>
                </a:spcAft>
              </a:pPr>
              <a:endParaRPr lang="en-US" sz="2800" dirty="0">
                <a:solidFill>
                  <a:srgbClr val="000000"/>
                </a:solidFill>
                <a:latin typeface="Arial" panose="020B0604020202020204" pitchFamily="34" charset="0"/>
                <a:ea typeface="ＭＳ Ｐゴシック" panose="020B0600070205080204" pitchFamily="34" charset="-128"/>
              </a:endParaRPr>
            </a:p>
          </p:txBody>
        </p:sp>
        <p:sp>
          <p:nvSpPr>
            <p:cNvPr id="20" name="Oval 135">
              <a:extLst>
                <a:ext uri="{FF2B5EF4-FFF2-40B4-BE49-F238E27FC236}">
                  <a16:creationId xmlns:a16="http://schemas.microsoft.com/office/drawing/2014/main" id="{85F5CA76-BDDC-4677-9BDC-1D6292FA0A68}"/>
                </a:ext>
              </a:extLst>
            </p:cNvPr>
            <p:cNvSpPr>
              <a:spLocks noChangeArrowheads="1"/>
            </p:cNvSpPr>
            <p:nvPr/>
          </p:nvSpPr>
          <p:spPr bwMode="auto">
            <a:xfrm>
              <a:off x="445357" y="2207528"/>
              <a:ext cx="1889205" cy="491911"/>
            </a:xfrm>
            <a:prstGeom prst="ellipse">
              <a:avLst/>
            </a:prstGeom>
            <a:solidFill>
              <a:schemeClr val="accent3">
                <a:lumMod val="20000"/>
                <a:lumOff val="80000"/>
              </a:schemeClr>
            </a:solidFill>
            <a:ln w="9525">
              <a:solidFill>
                <a:schemeClr val="tx1">
                  <a:lumMod val="90000"/>
                  <a:lumOff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2400" dirty="0">
                <a:solidFill>
                  <a:srgbClr val="000000"/>
                </a:solidFill>
              </a:endParaRPr>
            </a:p>
          </p:txBody>
        </p:sp>
        <p:sp>
          <p:nvSpPr>
            <p:cNvPr id="21" name="Oval 137">
              <a:extLst>
                <a:ext uri="{FF2B5EF4-FFF2-40B4-BE49-F238E27FC236}">
                  <a16:creationId xmlns:a16="http://schemas.microsoft.com/office/drawing/2014/main" id="{86B9B39A-B19F-4A77-8240-7DFFD6411F5C}"/>
                </a:ext>
              </a:extLst>
            </p:cNvPr>
            <p:cNvSpPr>
              <a:spLocks noChangeArrowheads="1"/>
            </p:cNvSpPr>
            <p:nvPr/>
          </p:nvSpPr>
          <p:spPr bwMode="auto">
            <a:xfrm>
              <a:off x="806798" y="3553149"/>
              <a:ext cx="1172128" cy="309560"/>
            </a:xfrm>
            <a:prstGeom prst="ellipse">
              <a:avLst/>
            </a:prstGeom>
            <a:solidFill>
              <a:schemeClr val="tx1">
                <a:lumMod val="90000"/>
                <a:lumOff val="10000"/>
              </a:schemeClr>
            </a:solidFill>
            <a:ln w="9525">
              <a:solidFill>
                <a:schemeClr val="tx1">
                  <a:lumMod val="90000"/>
                  <a:lumOff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endParaRPr lang="en-US" altLang="en-US" sz="2400" dirty="0">
                <a:solidFill>
                  <a:srgbClr val="000000"/>
                </a:solidFill>
              </a:endParaRPr>
            </a:p>
          </p:txBody>
        </p:sp>
      </p:grpSp>
      <p:sp>
        <p:nvSpPr>
          <p:cNvPr id="22" name="TextBox 21">
            <a:extLst>
              <a:ext uri="{FF2B5EF4-FFF2-40B4-BE49-F238E27FC236}">
                <a16:creationId xmlns:a16="http://schemas.microsoft.com/office/drawing/2014/main" id="{6E2B6245-8B83-4086-BECF-E535A21E6DB0}"/>
              </a:ext>
            </a:extLst>
          </p:cNvPr>
          <p:cNvSpPr txBox="1"/>
          <p:nvPr/>
        </p:nvSpPr>
        <p:spPr>
          <a:xfrm>
            <a:off x="742594" y="4123967"/>
            <a:ext cx="2070355" cy="406737"/>
          </a:xfrm>
          <a:prstGeom prst="rect">
            <a:avLst/>
          </a:prstGeom>
        </p:spPr>
        <p:txBody>
          <a:bodyPr vert="horz" wrap="square" lIns="0" tIns="0" rIns="0" bIns="0" rtlCol="0" anchor="b" anchorCtr="0">
            <a:noAutofit/>
          </a:bodyPr>
          <a:lstStyle/>
          <a:p>
            <a:r>
              <a:rPr lang="en-US" sz="2000" b="1" spc="0" dirty="0">
                <a:latin typeface="+mj-lt"/>
              </a:rPr>
              <a:t>1-5 Year Horizon</a:t>
            </a:r>
          </a:p>
        </p:txBody>
      </p:sp>
      <p:sp>
        <p:nvSpPr>
          <p:cNvPr id="23" name="TextBox 22">
            <a:extLst>
              <a:ext uri="{FF2B5EF4-FFF2-40B4-BE49-F238E27FC236}">
                <a16:creationId xmlns:a16="http://schemas.microsoft.com/office/drawing/2014/main" id="{577523B9-DF2C-45D7-9549-54915FED3478}"/>
              </a:ext>
            </a:extLst>
          </p:cNvPr>
          <p:cNvSpPr txBox="1"/>
          <p:nvPr/>
        </p:nvSpPr>
        <p:spPr>
          <a:xfrm>
            <a:off x="3568422" y="2952343"/>
            <a:ext cx="2070355" cy="406737"/>
          </a:xfrm>
          <a:prstGeom prst="rect">
            <a:avLst/>
          </a:prstGeom>
        </p:spPr>
        <p:txBody>
          <a:bodyPr vert="horz" wrap="square" lIns="0" tIns="0" rIns="0" bIns="0" rtlCol="0" anchor="b" anchorCtr="0">
            <a:noAutofit/>
          </a:bodyPr>
          <a:lstStyle/>
          <a:p>
            <a:r>
              <a:rPr lang="en-US" sz="2000" b="1" dirty="0">
                <a:latin typeface="+mj-lt"/>
              </a:rPr>
              <a:t>6</a:t>
            </a:r>
            <a:r>
              <a:rPr lang="en-US" sz="2000" b="1" spc="0" dirty="0">
                <a:latin typeface="+mj-lt"/>
              </a:rPr>
              <a:t>-10 Year Horizon</a:t>
            </a:r>
          </a:p>
        </p:txBody>
      </p:sp>
      <p:sp>
        <p:nvSpPr>
          <p:cNvPr id="24" name="TextBox 23">
            <a:extLst>
              <a:ext uri="{FF2B5EF4-FFF2-40B4-BE49-F238E27FC236}">
                <a16:creationId xmlns:a16="http://schemas.microsoft.com/office/drawing/2014/main" id="{4DB3E015-09E4-45B8-A99B-932196EBD88E}"/>
              </a:ext>
            </a:extLst>
          </p:cNvPr>
          <p:cNvSpPr txBox="1"/>
          <p:nvPr/>
        </p:nvSpPr>
        <p:spPr>
          <a:xfrm>
            <a:off x="6507426" y="1759745"/>
            <a:ext cx="2070355" cy="406737"/>
          </a:xfrm>
          <a:prstGeom prst="rect">
            <a:avLst/>
          </a:prstGeom>
        </p:spPr>
        <p:txBody>
          <a:bodyPr vert="horz" wrap="square" lIns="0" tIns="0" rIns="0" bIns="0" rtlCol="0" anchor="b" anchorCtr="0">
            <a:noAutofit/>
          </a:bodyPr>
          <a:lstStyle/>
          <a:p>
            <a:r>
              <a:rPr lang="en-US" sz="2000" b="1" dirty="0">
                <a:latin typeface="+mj-lt"/>
              </a:rPr>
              <a:t>11+</a:t>
            </a:r>
            <a:r>
              <a:rPr lang="en-US" sz="2000" b="1" spc="0" dirty="0">
                <a:latin typeface="+mj-lt"/>
              </a:rPr>
              <a:t> Year Horizon</a:t>
            </a:r>
          </a:p>
        </p:txBody>
      </p:sp>
      <p:sp>
        <p:nvSpPr>
          <p:cNvPr id="25" name="TextBox 24">
            <a:extLst>
              <a:ext uri="{FF2B5EF4-FFF2-40B4-BE49-F238E27FC236}">
                <a16:creationId xmlns:a16="http://schemas.microsoft.com/office/drawing/2014/main" id="{3EE6FA1B-70B4-4CFB-B889-42E5B4BFF473}"/>
              </a:ext>
            </a:extLst>
          </p:cNvPr>
          <p:cNvSpPr txBox="1"/>
          <p:nvPr/>
        </p:nvSpPr>
        <p:spPr>
          <a:xfrm>
            <a:off x="769811" y="4658223"/>
            <a:ext cx="1787638" cy="1219456"/>
          </a:xfrm>
          <a:prstGeom prst="rect">
            <a:avLst/>
          </a:prstGeom>
        </p:spPr>
        <p:txBody>
          <a:bodyPr vert="horz" wrap="square" lIns="0" tIns="0" rIns="0" bIns="0" rtlCol="0" anchor="b" anchorCtr="0">
            <a:noAutofit/>
          </a:bodyPr>
          <a:lstStyle/>
          <a:p>
            <a:pPr algn="ctr">
              <a:spcAft>
                <a:spcPts val="1200"/>
              </a:spcAft>
            </a:pPr>
            <a:r>
              <a:rPr lang="en-US" sz="2000" b="1" spc="0" dirty="0">
                <a:solidFill>
                  <a:schemeClr val="bg1"/>
                </a:solidFill>
                <a:latin typeface="+mj-lt"/>
              </a:rPr>
              <a:t>Low Risk</a:t>
            </a:r>
            <a:endParaRPr lang="en-US" sz="2000" b="1" dirty="0">
              <a:solidFill>
                <a:schemeClr val="bg1"/>
              </a:solidFill>
              <a:latin typeface="+mj-lt"/>
            </a:endParaRPr>
          </a:p>
          <a:p>
            <a:pPr algn="ctr">
              <a:spcAft>
                <a:spcPts val="1200"/>
              </a:spcAft>
            </a:pPr>
            <a:r>
              <a:rPr lang="en-US" spc="0" dirty="0">
                <a:solidFill>
                  <a:schemeClr val="bg1"/>
                </a:solidFill>
                <a:latin typeface="+mj-lt"/>
              </a:rPr>
              <a:t>CDs, treasuries, money market</a:t>
            </a:r>
          </a:p>
        </p:txBody>
      </p:sp>
      <p:sp>
        <p:nvSpPr>
          <p:cNvPr id="26" name="TextBox 25">
            <a:extLst>
              <a:ext uri="{FF2B5EF4-FFF2-40B4-BE49-F238E27FC236}">
                <a16:creationId xmlns:a16="http://schemas.microsoft.com/office/drawing/2014/main" id="{23DB7515-C193-48B2-AAC4-19A4EF7980EE}"/>
              </a:ext>
            </a:extLst>
          </p:cNvPr>
          <p:cNvSpPr txBox="1"/>
          <p:nvPr/>
        </p:nvSpPr>
        <p:spPr>
          <a:xfrm>
            <a:off x="3781611" y="3514239"/>
            <a:ext cx="1565052" cy="1219456"/>
          </a:xfrm>
          <a:prstGeom prst="rect">
            <a:avLst/>
          </a:prstGeom>
        </p:spPr>
        <p:txBody>
          <a:bodyPr vert="horz" wrap="square" lIns="0" tIns="0" rIns="0" bIns="0" rtlCol="0" anchor="b" anchorCtr="0">
            <a:noAutofit/>
          </a:bodyPr>
          <a:lstStyle/>
          <a:p>
            <a:pPr algn="ctr">
              <a:spcAft>
                <a:spcPts val="1200"/>
              </a:spcAft>
            </a:pPr>
            <a:r>
              <a:rPr lang="en-US" sz="2000" b="1" spc="0" dirty="0">
                <a:solidFill>
                  <a:schemeClr val="bg1"/>
                </a:solidFill>
                <a:latin typeface="+mj-lt"/>
              </a:rPr>
              <a:t>Moderate Risk</a:t>
            </a:r>
            <a:endParaRPr lang="en-US" sz="2000" dirty="0">
              <a:solidFill>
                <a:schemeClr val="bg1"/>
              </a:solidFill>
              <a:latin typeface="+mj-lt"/>
            </a:endParaRPr>
          </a:p>
          <a:p>
            <a:pPr algn="ctr"/>
            <a:r>
              <a:rPr lang="en-US" spc="0" dirty="0">
                <a:solidFill>
                  <a:schemeClr val="bg1"/>
                </a:solidFill>
                <a:latin typeface="+mj-lt"/>
              </a:rPr>
              <a:t>Protected Strategy </a:t>
            </a:r>
          </a:p>
        </p:txBody>
      </p:sp>
      <p:sp>
        <p:nvSpPr>
          <p:cNvPr id="27" name="TextBox 26">
            <a:extLst>
              <a:ext uri="{FF2B5EF4-FFF2-40B4-BE49-F238E27FC236}">
                <a16:creationId xmlns:a16="http://schemas.microsoft.com/office/drawing/2014/main" id="{1AE82BBB-F619-4E71-BEF8-2F4DEAF52A3C}"/>
              </a:ext>
            </a:extLst>
          </p:cNvPr>
          <p:cNvSpPr txBox="1"/>
          <p:nvPr/>
        </p:nvSpPr>
        <p:spPr>
          <a:xfrm>
            <a:off x="6726576" y="2239110"/>
            <a:ext cx="1565052" cy="1219456"/>
          </a:xfrm>
          <a:prstGeom prst="rect">
            <a:avLst/>
          </a:prstGeom>
        </p:spPr>
        <p:txBody>
          <a:bodyPr vert="horz" wrap="square" lIns="0" tIns="0" rIns="0" bIns="0" rtlCol="0" anchor="b" anchorCtr="0">
            <a:noAutofit/>
          </a:bodyPr>
          <a:lstStyle/>
          <a:p>
            <a:pPr algn="ctr">
              <a:spcAft>
                <a:spcPts val="1200"/>
              </a:spcAft>
            </a:pPr>
            <a:r>
              <a:rPr lang="en-US" sz="2000" b="1" spc="0" dirty="0">
                <a:solidFill>
                  <a:schemeClr val="bg1"/>
                </a:solidFill>
                <a:latin typeface="+mj-lt"/>
              </a:rPr>
              <a:t>Higher Risk</a:t>
            </a:r>
            <a:endParaRPr lang="en-US" sz="2000" dirty="0">
              <a:solidFill>
                <a:schemeClr val="bg1"/>
              </a:solidFill>
              <a:latin typeface="+mj-lt"/>
            </a:endParaRPr>
          </a:p>
          <a:p>
            <a:pPr algn="ctr"/>
            <a:r>
              <a:rPr lang="en-US" spc="0" dirty="0">
                <a:solidFill>
                  <a:schemeClr val="bg1"/>
                </a:solidFill>
                <a:latin typeface="+mj-lt"/>
              </a:rPr>
              <a:t>Higher Equity Portfolio</a:t>
            </a:r>
          </a:p>
        </p:txBody>
      </p:sp>
      <p:sp>
        <p:nvSpPr>
          <p:cNvPr id="28" name="Arrow: Curved Up 27">
            <a:extLst>
              <a:ext uri="{FF2B5EF4-FFF2-40B4-BE49-F238E27FC236}">
                <a16:creationId xmlns:a16="http://schemas.microsoft.com/office/drawing/2014/main" id="{EB6733CF-082D-4627-87CF-6088B9D3ED2D}"/>
              </a:ext>
            </a:extLst>
          </p:cNvPr>
          <p:cNvSpPr/>
          <p:nvPr/>
        </p:nvSpPr>
        <p:spPr>
          <a:xfrm rot="9442588">
            <a:off x="4395991" y="1462122"/>
            <a:ext cx="3257971" cy="973780"/>
          </a:xfrm>
          <a:prstGeom prst="curvedUpArrow">
            <a:avLst>
              <a:gd name="adj1" fmla="val 23235"/>
              <a:gd name="adj2" fmla="val 59519"/>
              <a:gd name="adj3" fmla="val 4200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Up 28">
            <a:extLst>
              <a:ext uri="{FF2B5EF4-FFF2-40B4-BE49-F238E27FC236}">
                <a16:creationId xmlns:a16="http://schemas.microsoft.com/office/drawing/2014/main" id="{1F7127F5-EBFD-4D5F-A275-8C20AF4B874A}"/>
              </a:ext>
            </a:extLst>
          </p:cNvPr>
          <p:cNvSpPr/>
          <p:nvPr/>
        </p:nvSpPr>
        <p:spPr>
          <a:xfrm rot="9442588">
            <a:off x="1121777" y="2656414"/>
            <a:ext cx="3257971" cy="973780"/>
          </a:xfrm>
          <a:prstGeom prst="curvedUpArrow">
            <a:avLst>
              <a:gd name="adj1" fmla="val 23235"/>
              <a:gd name="adj2" fmla="val 59519"/>
              <a:gd name="adj3" fmla="val 42007"/>
            </a:avLst>
          </a:prstGeom>
          <a:solidFill>
            <a:schemeClr val="bg2"/>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AAE03BF-BB40-4185-B4A3-AED360239306}"/>
              </a:ext>
            </a:extLst>
          </p:cNvPr>
          <p:cNvSpPr txBox="1"/>
          <p:nvPr/>
        </p:nvSpPr>
        <p:spPr>
          <a:xfrm>
            <a:off x="423635" y="952918"/>
            <a:ext cx="5563016" cy="1805760"/>
          </a:xfrm>
          <a:prstGeom prst="rect">
            <a:avLst/>
          </a:prstGeom>
        </p:spPr>
        <p:txBody>
          <a:bodyPr vert="horz" wrap="square" lIns="0" tIns="0" rIns="0" bIns="0" rtlCol="0" anchor="t" anchorCtr="0">
            <a:noAutofit/>
          </a:bodyPr>
          <a:lstStyle/>
          <a:p>
            <a:r>
              <a:rPr lang="en-US" sz="2200" spc="0" dirty="0">
                <a:solidFill>
                  <a:schemeClr val="tx2"/>
                </a:solidFill>
                <a:latin typeface="+mj-lt"/>
              </a:rPr>
              <a:t>Protected Strategy Can Help Manage:</a:t>
            </a:r>
          </a:p>
          <a:p>
            <a:pPr marL="285750" indent="-285750">
              <a:spcBef>
                <a:spcPts val="600"/>
              </a:spcBef>
              <a:buFont typeface="Arial" panose="020B0604020202020204" pitchFamily="34" charset="0"/>
              <a:buChar char="•"/>
            </a:pPr>
            <a:r>
              <a:rPr lang="en-US" sz="2000" dirty="0">
                <a:latin typeface="+mj-lt"/>
              </a:rPr>
              <a:t>Market Risk</a:t>
            </a:r>
          </a:p>
          <a:p>
            <a:pPr marL="285750" indent="-285750">
              <a:spcBef>
                <a:spcPts val="600"/>
              </a:spcBef>
              <a:buFont typeface="Arial" panose="020B0604020202020204" pitchFamily="34" charset="0"/>
              <a:buChar char="•"/>
            </a:pPr>
            <a:r>
              <a:rPr lang="en-US" sz="2000" spc="0" dirty="0">
                <a:latin typeface="+mj-lt"/>
              </a:rPr>
              <a:t>Sequence of Return Risk</a:t>
            </a:r>
          </a:p>
          <a:p>
            <a:pPr marL="285750" indent="-285750">
              <a:spcBef>
                <a:spcPts val="600"/>
              </a:spcBef>
              <a:buFont typeface="Arial" panose="020B0604020202020204" pitchFamily="34" charset="0"/>
              <a:buChar char="•"/>
            </a:pPr>
            <a:r>
              <a:rPr lang="en-US" sz="2000" dirty="0">
                <a:latin typeface="+mj-lt"/>
              </a:rPr>
              <a:t>Investor Behavior Risk</a:t>
            </a:r>
          </a:p>
          <a:p>
            <a:endParaRPr lang="en-US" sz="1600" dirty="0">
              <a:latin typeface="+mj-lt"/>
            </a:endParaRPr>
          </a:p>
        </p:txBody>
      </p:sp>
      <p:sp>
        <p:nvSpPr>
          <p:cNvPr id="31" name="TextBox 30">
            <a:extLst>
              <a:ext uri="{FF2B5EF4-FFF2-40B4-BE49-F238E27FC236}">
                <a16:creationId xmlns:a16="http://schemas.microsoft.com/office/drawing/2014/main" id="{D45ECF98-75C3-4B80-BADB-34D253E0573F}"/>
              </a:ext>
            </a:extLst>
          </p:cNvPr>
          <p:cNvSpPr txBox="1"/>
          <p:nvPr/>
        </p:nvSpPr>
        <p:spPr>
          <a:xfrm>
            <a:off x="3422682" y="5696605"/>
            <a:ext cx="5155100" cy="489042"/>
          </a:xfrm>
          <a:prstGeom prst="rect">
            <a:avLst/>
          </a:prstGeom>
        </p:spPr>
        <p:txBody>
          <a:bodyPr vert="horz" wrap="square" lIns="0" tIns="0" rIns="0" bIns="0" rtlCol="0" anchor="ctr" anchorCtr="0">
            <a:noAutofit/>
          </a:bodyPr>
          <a:lstStyle/>
          <a:p>
            <a:r>
              <a:rPr lang="en-US" sz="2200" dirty="0">
                <a:solidFill>
                  <a:schemeClr val="tx2"/>
                </a:solidFill>
                <a:latin typeface="+mj-lt"/>
              </a:rPr>
              <a:t>…and can be leveraged to protect a portion of a client’s portfolio. </a:t>
            </a:r>
            <a:endParaRPr lang="en-US" sz="2200" spc="0" dirty="0"/>
          </a:p>
        </p:txBody>
      </p:sp>
      <p:sp>
        <p:nvSpPr>
          <p:cNvPr id="2" name="TextBox 1">
            <a:extLst>
              <a:ext uri="{FF2B5EF4-FFF2-40B4-BE49-F238E27FC236}">
                <a16:creationId xmlns:a16="http://schemas.microsoft.com/office/drawing/2014/main" id="{11F4D18D-042B-408D-BE8B-ED2A5ECCF95D}"/>
              </a:ext>
            </a:extLst>
          </p:cNvPr>
          <p:cNvSpPr txBox="1"/>
          <p:nvPr/>
        </p:nvSpPr>
        <p:spPr>
          <a:xfrm>
            <a:off x="7105236" y="6622003"/>
            <a:ext cx="1139687" cy="168562"/>
          </a:xfrm>
          <a:prstGeom prst="rect">
            <a:avLst/>
          </a:prstGeom>
        </p:spPr>
        <p:txBody>
          <a:bodyPr vert="horz" wrap="square" lIns="0" tIns="0" rIns="0" bIns="0" rtlCol="0" anchor="b" anchorCtr="0">
            <a:noAutofit/>
          </a:bodyPr>
          <a:lstStyle/>
          <a:p>
            <a:pPr algn="r"/>
            <a:r>
              <a:rPr lang="en-US" sz="1000" spc="0" dirty="0">
                <a:solidFill>
                  <a:schemeClr val="accent4">
                    <a:lumMod val="25000"/>
                  </a:schemeClr>
                </a:solidFill>
                <a:latin typeface="PrudentialModern Med Cond" pitchFamily="2" charset="0"/>
              </a:rPr>
              <a:t>SL 00161  12/2020</a:t>
            </a:r>
          </a:p>
        </p:txBody>
      </p:sp>
    </p:spTree>
    <p:extLst>
      <p:ext uri="{BB962C8B-B14F-4D97-AF65-F5344CB8AC3E}">
        <p14:creationId xmlns:p14="http://schemas.microsoft.com/office/powerpoint/2010/main" val="154059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361791" y="1177033"/>
            <a:ext cx="8488268" cy="4503936"/>
            <a:chOff x="304800" y="1115512"/>
            <a:chExt cx="8534400" cy="4528414"/>
          </a:xfrm>
        </p:grpSpPr>
        <p:sp>
          <p:nvSpPr>
            <p:cNvPr id="5" name="Right Arrow 4"/>
            <p:cNvSpPr/>
            <p:nvPr/>
          </p:nvSpPr>
          <p:spPr>
            <a:xfrm>
              <a:off x="2362200" y="3810000"/>
              <a:ext cx="1143000" cy="609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050"/>
                </a:solidFill>
                <a:effectLst/>
                <a:uLnTx/>
                <a:uFillTx/>
                <a:latin typeface="PrudentialModern SemCond" pitchFamily="2" charset="0"/>
                <a:ea typeface="+mn-ea"/>
                <a:cs typeface="+mn-cs"/>
              </a:endParaRPr>
            </a:p>
          </p:txBody>
        </p:sp>
        <p:sp>
          <p:nvSpPr>
            <p:cNvPr id="7" name="Right Arrow 6"/>
            <p:cNvSpPr/>
            <p:nvPr/>
          </p:nvSpPr>
          <p:spPr>
            <a:xfrm>
              <a:off x="2286000" y="1224326"/>
              <a:ext cx="4419600" cy="7132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Cover Essentials</a:t>
              </a:r>
            </a:p>
          </p:txBody>
        </p:sp>
        <p:sp>
          <p:nvSpPr>
            <p:cNvPr id="9" name="Rounded Rectangle 8"/>
            <p:cNvSpPr/>
            <p:nvPr/>
          </p:nvSpPr>
          <p:spPr>
            <a:xfrm>
              <a:off x="304800" y="3510326"/>
              <a:ext cx="2057400" cy="2133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Other Sources of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(Mutual Funds, Stocks, Bonds, CDs,)</a:t>
              </a:r>
            </a:p>
          </p:txBody>
        </p:sp>
        <p:sp>
          <p:nvSpPr>
            <p:cNvPr id="10" name="Rounded Rectangle 9"/>
            <p:cNvSpPr/>
            <p:nvPr/>
          </p:nvSpPr>
          <p:spPr>
            <a:xfrm>
              <a:off x="6781800" y="3429000"/>
              <a:ext cx="2057400" cy="22098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Discretionary Expenses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(Travel, Cars, Restaurants, Entertainment, Home Improvements) </a:t>
              </a:r>
            </a:p>
          </p:txBody>
        </p:sp>
        <p:sp>
          <p:nvSpPr>
            <p:cNvPr id="11" name="Rounded Rectangle 10"/>
            <p:cNvSpPr/>
            <p:nvPr/>
          </p:nvSpPr>
          <p:spPr>
            <a:xfrm>
              <a:off x="3505199" y="2057400"/>
              <a:ext cx="1801119" cy="2590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PrudentialModern SemCond" pitchFamily="2" charset="0"/>
                  <a:ea typeface="+mn-ea"/>
                  <a:cs typeface="Arial" panose="020B0604020202020204" pitchFamily="34" charset="0"/>
                </a:rPr>
                <a:t>Consider Converting Assets into Cash Flow</a:t>
              </a:r>
              <a:endParaRPr kumimoji="0" lang="en-US" sz="2400" b="1" i="0" u="none" strike="noStrike" kern="1200" cap="none" spc="0" normalizeH="0" baseline="0" noProof="0" dirty="0">
                <a:ln>
                  <a:noFill/>
                </a:ln>
                <a:solidFill>
                  <a:schemeClr val="tx2"/>
                </a:solidFill>
                <a:effectLst/>
                <a:uLnTx/>
                <a:uFillTx/>
                <a:latin typeface="PrudentialModern SemCond" pitchFamily="2" charset="0"/>
                <a:ea typeface="+mn-ea"/>
              </a:endParaRPr>
            </a:p>
          </p:txBody>
        </p:sp>
        <p:sp>
          <p:nvSpPr>
            <p:cNvPr id="12" name="Rounded Rectangle 11"/>
            <p:cNvSpPr/>
            <p:nvPr/>
          </p:nvSpPr>
          <p:spPr>
            <a:xfrm>
              <a:off x="304800" y="1115512"/>
              <a:ext cx="2057400" cy="22590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Guaranteed Sources of 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(Pension, Social Security, Annuities, Rental Estate, Reverse Mortgages)</a:t>
              </a:r>
            </a:p>
          </p:txBody>
        </p:sp>
        <p:sp>
          <p:nvSpPr>
            <p:cNvPr id="13" name="Rounded Rectangle 12"/>
            <p:cNvSpPr/>
            <p:nvPr/>
          </p:nvSpPr>
          <p:spPr>
            <a:xfrm>
              <a:off x="6705600" y="1115512"/>
              <a:ext cx="2133600" cy="221492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Essential Monthly Expenses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(Housing, Food, Clothing, Healthcare, Insurance, Utilities)</a:t>
              </a:r>
            </a:p>
          </p:txBody>
        </p:sp>
        <p:sp>
          <p:nvSpPr>
            <p:cNvPr id="14" name="Right Arrow 13"/>
            <p:cNvSpPr/>
            <p:nvPr/>
          </p:nvSpPr>
          <p:spPr>
            <a:xfrm>
              <a:off x="2362200" y="4724400"/>
              <a:ext cx="4419600" cy="7837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Discretionary</a:t>
              </a:r>
              <a:r>
                <a:rPr kumimoji="0" lang="en-US" sz="2400" b="0" i="0" u="none" strike="noStrike" kern="1200" cap="none" spc="0" normalizeH="0" baseline="0" noProof="0" dirty="0">
                  <a:ln>
                    <a:noFill/>
                  </a:ln>
                  <a:solidFill>
                    <a:srgbClr val="003050"/>
                  </a:solidFill>
                  <a:effectLst/>
                  <a:uLnTx/>
                  <a:uFillTx/>
                  <a:latin typeface="PrudentialModern SemCond" pitchFamily="2" charset="0"/>
                  <a:ea typeface="+mn-ea"/>
                  <a:cs typeface="Arial" panose="020B0604020202020204" pitchFamily="34" charset="0"/>
                </a:rPr>
                <a:t> </a:t>
              </a:r>
            </a:p>
          </p:txBody>
        </p:sp>
        <p:sp>
          <p:nvSpPr>
            <p:cNvPr id="6" name="Right Arrow 5"/>
            <p:cNvSpPr/>
            <p:nvPr/>
          </p:nvSpPr>
          <p:spPr>
            <a:xfrm>
              <a:off x="5306318" y="1904999"/>
              <a:ext cx="1539896" cy="1676401"/>
            </a:xfrm>
            <a:prstGeom prst="rightArrow">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PrudentialModern SemCond" pitchFamily="2" charset="0"/>
                  <a:ea typeface="+mn-ea"/>
                  <a:cs typeface="Arial" panose="020B0604020202020204" pitchFamily="34" charset="0"/>
                </a:rPr>
                <a:t>Cover Gap</a:t>
              </a:r>
            </a:p>
          </p:txBody>
        </p:sp>
      </p:grpSp>
      <p:sp>
        <p:nvSpPr>
          <p:cNvPr id="2" name="Title 1"/>
          <p:cNvSpPr>
            <a:spLocks noGrp="1"/>
          </p:cNvSpPr>
          <p:nvPr>
            <p:ph type="title"/>
          </p:nvPr>
        </p:nvSpPr>
        <p:spPr/>
        <p:txBody>
          <a:bodyPr/>
          <a:lstStyle/>
          <a:p>
            <a:r>
              <a:rPr lang="en-US" sz="3600" dirty="0"/>
              <a:t>Retirement Income Planning Example</a:t>
            </a:r>
          </a:p>
        </p:txBody>
      </p:sp>
      <p:sp>
        <p:nvSpPr>
          <p:cNvPr id="15" name="TextBox 14">
            <a:extLst>
              <a:ext uri="{FF2B5EF4-FFF2-40B4-BE49-F238E27FC236}">
                <a16:creationId xmlns:a16="http://schemas.microsoft.com/office/drawing/2014/main" id="{D850BC7B-1FDB-4E6B-BF81-0FF63122DF36}"/>
              </a:ext>
            </a:extLst>
          </p:cNvPr>
          <p:cNvSpPr txBox="1"/>
          <p:nvPr/>
        </p:nvSpPr>
        <p:spPr>
          <a:xfrm>
            <a:off x="7465586" y="6642556"/>
            <a:ext cx="9974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SL 00110   11/2018</a:t>
            </a:r>
          </a:p>
        </p:txBody>
      </p:sp>
      <p:sp>
        <p:nvSpPr>
          <p:cNvPr id="4" name="Slide Number Placeholder 3">
            <a:extLst>
              <a:ext uri="{FF2B5EF4-FFF2-40B4-BE49-F238E27FC236}">
                <a16:creationId xmlns:a16="http://schemas.microsoft.com/office/drawing/2014/main" id="{6C88BBC4-649D-4392-A882-78610CE732DF}"/>
              </a:ext>
            </a:extLst>
          </p:cNvPr>
          <p:cNvSpPr>
            <a:spLocks noGrp="1"/>
          </p:cNvSpPr>
          <p:nvPr>
            <p:ph type="sldNum" sz="quarter" idx="11"/>
          </p:nvPr>
        </p:nvSpPr>
        <p:spPr/>
        <p:txBody>
          <a:bodyPr/>
          <a:lstStyle/>
          <a:p>
            <a:fld id="{BB544E63-09F9-914E-B731-EB7D262F5FD2}" type="slidenum">
              <a:rPr lang="en-US" smtClean="0"/>
              <a:pPr/>
              <a:t>36</a:t>
            </a:fld>
            <a:endParaRPr lang="en-US" dirty="0"/>
          </a:p>
        </p:txBody>
      </p:sp>
    </p:spTree>
    <p:extLst>
      <p:ext uri="{BB962C8B-B14F-4D97-AF65-F5344CB8AC3E}">
        <p14:creationId xmlns:p14="http://schemas.microsoft.com/office/powerpoint/2010/main" val="1673245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 y="3326370"/>
            <a:ext cx="7848600" cy="914400"/>
          </a:xfrm>
          <a:prstGeom prst="rect">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1" indent="-1730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626265">
                    <a:lumMod val="50000"/>
                  </a:srgbClr>
                </a:solidFill>
                <a:effectLst/>
                <a:uLnTx/>
                <a:uFillTx/>
                <a:latin typeface="PrudentialModern SemCond" pitchFamily="2" charset="0"/>
                <a:ea typeface="+mn-ea"/>
                <a:cs typeface="Arial" panose="020B0604020202020204" pitchFamily="34" charset="0"/>
              </a:rPr>
              <a:t>Pension						$15,000</a:t>
            </a:r>
          </a:p>
          <a:p>
            <a:pPr marL="630238" marR="0" lvl="1" indent="-1730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626265">
                    <a:lumMod val="50000"/>
                  </a:srgbClr>
                </a:solidFill>
                <a:effectLst/>
                <a:uLnTx/>
                <a:uFillTx/>
                <a:latin typeface="PrudentialModern SemCond" pitchFamily="2" charset="0"/>
                <a:ea typeface="+mn-ea"/>
                <a:cs typeface="Arial" panose="020B0604020202020204" pitchFamily="34" charset="0"/>
              </a:rPr>
              <a:t>Social Security					$22,000</a:t>
            </a:r>
          </a:p>
        </p:txBody>
      </p:sp>
      <p:sp>
        <p:nvSpPr>
          <p:cNvPr id="11" name="Parallelogram 10"/>
          <p:cNvSpPr/>
          <p:nvPr/>
        </p:nvSpPr>
        <p:spPr>
          <a:xfrm>
            <a:off x="457200" y="2896484"/>
            <a:ext cx="8534400" cy="457200"/>
          </a:xfrm>
          <a:prstGeom prst="parallelogram">
            <a:avLst/>
          </a:prstGeom>
          <a:solidFill>
            <a:schemeClr val="tx1"/>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Guaranteed Income Sources 		$37,000</a:t>
            </a:r>
          </a:p>
        </p:txBody>
      </p:sp>
      <p:sp>
        <p:nvSpPr>
          <p:cNvPr id="21" name="Rectangle 20"/>
          <p:cNvSpPr/>
          <p:nvPr/>
        </p:nvSpPr>
        <p:spPr>
          <a:xfrm>
            <a:off x="457200" y="1811585"/>
            <a:ext cx="7924800" cy="914400"/>
          </a:xfrm>
          <a:prstGeom prst="rect">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1" indent="-1730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626265">
                    <a:lumMod val="50000"/>
                  </a:srgbClr>
                </a:solidFill>
                <a:effectLst/>
                <a:uLnTx/>
                <a:uFillTx/>
                <a:latin typeface="PrudentialModern SemCond" pitchFamily="2" charset="0"/>
                <a:ea typeface="+mn-ea"/>
                <a:cs typeface="Arial" panose="020B0604020202020204" pitchFamily="34" charset="0"/>
              </a:rPr>
              <a:t>Housing/Food/Clothing/Transportation		$46,000</a:t>
            </a:r>
          </a:p>
          <a:p>
            <a:pPr marL="630238" marR="0" lvl="1" indent="-17303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626265">
                    <a:lumMod val="50000"/>
                  </a:srgbClr>
                </a:solidFill>
                <a:effectLst/>
                <a:uLnTx/>
                <a:uFillTx/>
                <a:latin typeface="PrudentialModern SemCond" pitchFamily="2" charset="0"/>
                <a:ea typeface="+mn-ea"/>
                <a:cs typeface="Arial" panose="020B0604020202020204" pitchFamily="34" charset="0"/>
              </a:rPr>
              <a:t>Healthcare					$11,000</a:t>
            </a:r>
          </a:p>
        </p:txBody>
      </p:sp>
      <p:sp>
        <p:nvSpPr>
          <p:cNvPr id="4" name="Parallelogram 3"/>
          <p:cNvSpPr/>
          <p:nvPr/>
        </p:nvSpPr>
        <p:spPr>
          <a:xfrm>
            <a:off x="457200" y="1381124"/>
            <a:ext cx="8534400" cy="457200"/>
          </a:xfrm>
          <a:prstGeom prst="parallelogram">
            <a:avLst/>
          </a:prstGeom>
          <a:solidFill>
            <a:schemeClr val="tx1"/>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Essential Expenses				$57,000</a:t>
            </a:r>
          </a:p>
        </p:txBody>
      </p:sp>
      <p:sp>
        <p:nvSpPr>
          <p:cNvPr id="3" name="Title 2"/>
          <p:cNvSpPr>
            <a:spLocks noGrp="1"/>
          </p:cNvSpPr>
          <p:nvPr>
            <p:ph type="title"/>
          </p:nvPr>
        </p:nvSpPr>
        <p:spPr/>
        <p:txBody>
          <a:bodyPr/>
          <a:lstStyle/>
          <a:p>
            <a:r>
              <a:rPr lang="en-US" sz="3600" dirty="0"/>
              <a:t>Covering Essential Costs</a:t>
            </a:r>
          </a:p>
        </p:txBody>
      </p:sp>
      <p:sp>
        <p:nvSpPr>
          <p:cNvPr id="2" name="Rectangle 1">
            <a:extLst>
              <a:ext uri="{FF2B5EF4-FFF2-40B4-BE49-F238E27FC236}">
                <a16:creationId xmlns:a16="http://schemas.microsoft.com/office/drawing/2014/main" id="{D0E30DBB-F677-4BC2-AC17-9F49EC4FD958}"/>
              </a:ext>
            </a:extLst>
          </p:cNvPr>
          <p:cNvSpPr/>
          <p:nvPr/>
        </p:nvSpPr>
        <p:spPr>
          <a:xfrm>
            <a:off x="457200" y="4411844"/>
            <a:ext cx="8321040" cy="457200"/>
          </a:xfrm>
          <a:prstGeom prst="rect">
            <a:avLst/>
          </a:pr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PrudentialModern SemCond" pitchFamily="2" charset="0"/>
                <a:ea typeface="+mn-ea"/>
                <a:cs typeface="Arial" panose="020B0604020202020204" pitchFamily="34" charset="0"/>
              </a:rPr>
              <a:t>Income Gap to Cover Essential Expenses    </a:t>
            </a:r>
            <a:r>
              <a:rPr kumimoji="0" lang="en-US" sz="2600" b="1" i="0" u="none" strike="noStrike" kern="1200" cap="none" spc="0" normalizeH="0" baseline="0" noProof="0" dirty="0">
                <a:ln>
                  <a:noFill/>
                </a:ln>
                <a:solidFill>
                  <a:srgbClr val="FFC000"/>
                </a:solidFill>
                <a:effectLst/>
                <a:uLnTx/>
                <a:uFillTx/>
                <a:latin typeface="PrudentialModern SemCond" pitchFamily="2" charset="0"/>
                <a:ea typeface="+mn-ea"/>
                <a:cs typeface="Arial" panose="020B0604020202020204" pitchFamily="34" charset="0"/>
              </a:rPr>
              <a:t>($20,000)</a:t>
            </a:r>
          </a:p>
        </p:txBody>
      </p:sp>
      <p:sp>
        <p:nvSpPr>
          <p:cNvPr id="8" name="TextBox 7">
            <a:extLst>
              <a:ext uri="{FF2B5EF4-FFF2-40B4-BE49-F238E27FC236}">
                <a16:creationId xmlns:a16="http://schemas.microsoft.com/office/drawing/2014/main" id="{EE8F7170-0F24-4C62-BDE9-AF9DD7D361B2}"/>
              </a:ext>
            </a:extLst>
          </p:cNvPr>
          <p:cNvSpPr txBox="1"/>
          <p:nvPr/>
        </p:nvSpPr>
        <p:spPr>
          <a:xfrm>
            <a:off x="7391400" y="6642556"/>
            <a:ext cx="1127760"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PrudentialModern Med Cond" pitchFamily="2" charset="0"/>
                <a:ea typeface="+mn-ea"/>
                <a:cs typeface="+mn-cs"/>
              </a:rPr>
              <a:t>SL 0070-20  10/2018</a:t>
            </a:r>
          </a:p>
        </p:txBody>
      </p:sp>
    </p:spTree>
    <p:extLst>
      <p:ext uri="{BB962C8B-B14F-4D97-AF65-F5344CB8AC3E}">
        <p14:creationId xmlns:p14="http://schemas.microsoft.com/office/powerpoint/2010/main" val="1764455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t>Converting Assets to Cash Flow</a:t>
            </a:r>
            <a:br>
              <a:rPr lang="en-US" dirty="0"/>
            </a:br>
            <a:r>
              <a:rPr lang="en-US" sz="2400" b="0" dirty="0">
                <a:solidFill>
                  <a:schemeClr val="tx2"/>
                </a:solidFill>
              </a:rPr>
              <a:t>Investment needed to generate $20,000/year at age 65</a:t>
            </a:r>
            <a:endParaRPr lang="en-US" dirty="0">
              <a:solidFill>
                <a:schemeClr val="tx2"/>
              </a:solidFill>
            </a:endParaRPr>
          </a:p>
        </p:txBody>
      </p:sp>
      <p:sp>
        <p:nvSpPr>
          <p:cNvPr id="4" name="TextBox 3"/>
          <p:cNvSpPr txBox="1"/>
          <p:nvPr/>
        </p:nvSpPr>
        <p:spPr>
          <a:xfrm>
            <a:off x="210740" y="1588785"/>
            <a:ext cx="2133600" cy="784830"/>
          </a:xfrm>
          <a:prstGeom prst="rect">
            <a:avLst/>
          </a:prstGeom>
          <a:noFill/>
        </p:spPr>
        <p:txBody>
          <a:bodyPr wrap="square" rtlCol="0">
            <a:spAutoFit/>
          </a:bodyPr>
          <a:lstStyle/>
          <a:p>
            <a:pPr algn="r"/>
            <a:r>
              <a:rPr lang="en-US" sz="1500" b="1" dirty="0">
                <a:solidFill>
                  <a:schemeClr val="accent4">
                    <a:lumMod val="25000"/>
                  </a:schemeClr>
                </a:solidFill>
                <a:latin typeface="PrudentialModern SemCond" pitchFamily="2" charset="0"/>
              </a:rPr>
              <a:t>Non-guaranteed investment with 3.50% withdrawal</a:t>
            </a:r>
          </a:p>
        </p:txBody>
      </p:sp>
      <p:sp>
        <p:nvSpPr>
          <p:cNvPr id="5" name="TextBox 4"/>
          <p:cNvSpPr txBox="1"/>
          <p:nvPr/>
        </p:nvSpPr>
        <p:spPr>
          <a:xfrm>
            <a:off x="152400" y="2590800"/>
            <a:ext cx="2217904" cy="553998"/>
          </a:xfrm>
          <a:prstGeom prst="rect">
            <a:avLst/>
          </a:prstGeom>
          <a:noFill/>
        </p:spPr>
        <p:txBody>
          <a:bodyPr wrap="square" rtlCol="0">
            <a:spAutoFit/>
          </a:bodyPr>
          <a:lstStyle/>
          <a:p>
            <a:pPr algn="r"/>
            <a:r>
              <a:rPr lang="en-US" sz="1500" b="1" dirty="0">
                <a:solidFill>
                  <a:schemeClr val="accent4">
                    <a:lumMod val="25000"/>
                  </a:schemeClr>
                </a:solidFill>
                <a:latin typeface="PrudentialModern SemCond" pitchFamily="2" charset="0"/>
              </a:rPr>
              <a:t>Funding Fixed Annuity at age 65</a:t>
            </a:r>
          </a:p>
        </p:txBody>
      </p:sp>
      <p:sp>
        <p:nvSpPr>
          <p:cNvPr id="6" name="TextBox 5"/>
          <p:cNvSpPr txBox="1"/>
          <p:nvPr/>
        </p:nvSpPr>
        <p:spPr>
          <a:xfrm>
            <a:off x="152400" y="3429000"/>
            <a:ext cx="2217904" cy="553998"/>
          </a:xfrm>
          <a:prstGeom prst="rect">
            <a:avLst/>
          </a:prstGeom>
          <a:noFill/>
        </p:spPr>
        <p:txBody>
          <a:bodyPr wrap="square" rtlCol="0">
            <a:spAutoFit/>
          </a:bodyPr>
          <a:lstStyle/>
          <a:p>
            <a:pPr algn="r"/>
            <a:r>
              <a:rPr lang="en-US" sz="1500" b="1" dirty="0">
                <a:solidFill>
                  <a:schemeClr val="accent4">
                    <a:lumMod val="25000"/>
                  </a:schemeClr>
                </a:solidFill>
                <a:latin typeface="PrudentialModern SemCond" pitchFamily="2" charset="0"/>
              </a:rPr>
              <a:t>Funding Fixed Annuity at age 60</a:t>
            </a:r>
          </a:p>
        </p:txBody>
      </p:sp>
      <p:sp>
        <p:nvSpPr>
          <p:cNvPr id="7" name="TextBox 6"/>
          <p:cNvSpPr txBox="1"/>
          <p:nvPr/>
        </p:nvSpPr>
        <p:spPr>
          <a:xfrm>
            <a:off x="152400" y="4267200"/>
            <a:ext cx="2217904" cy="553998"/>
          </a:xfrm>
          <a:prstGeom prst="rect">
            <a:avLst/>
          </a:prstGeom>
          <a:noFill/>
        </p:spPr>
        <p:txBody>
          <a:bodyPr wrap="square" rtlCol="0">
            <a:spAutoFit/>
          </a:bodyPr>
          <a:lstStyle/>
          <a:p>
            <a:pPr algn="r"/>
            <a:r>
              <a:rPr lang="en-US" sz="1500" b="1" dirty="0">
                <a:solidFill>
                  <a:schemeClr val="accent4">
                    <a:lumMod val="25000"/>
                  </a:schemeClr>
                </a:solidFill>
                <a:latin typeface="PrudentialModern SemCond" pitchFamily="2" charset="0"/>
              </a:rPr>
              <a:t>Funding Fixed Annuity at age 55</a:t>
            </a:r>
          </a:p>
        </p:txBody>
      </p:sp>
      <p:sp>
        <p:nvSpPr>
          <p:cNvPr id="8" name="Left Arrow 7"/>
          <p:cNvSpPr/>
          <p:nvPr/>
        </p:nvSpPr>
        <p:spPr>
          <a:xfrm>
            <a:off x="7345691" y="2468880"/>
            <a:ext cx="1569709" cy="704088"/>
          </a:xfrm>
          <a:prstGeom prst="leftArrow">
            <a:avLst>
              <a:gd name="adj1" fmla="val 58163"/>
              <a:gd name="adj2" fmla="val 81789"/>
            </a:avLst>
          </a:prstGeom>
          <a:solidFill>
            <a:srgbClr val="005C87"/>
          </a:solidFill>
          <a:ln>
            <a:solidFill>
              <a:srgbClr val="006600"/>
            </a:solidFill>
          </a:ln>
          <a:effectLst/>
          <a:scene3d>
            <a:camera prst="orthographicFront"/>
            <a:lightRig rig="soft" dir="t"/>
          </a:scene3d>
          <a:sp3d prstMaterial="metal">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0" b="1" cap="all" dirty="0">
                <a:solidFill>
                  <a:schemeClr val="bg1"/>
                </a:solidFill>
                <a:latin typeface="PrudentialModern SemCond" pitchFamily="2" charset="0"/>
              </a:rPr>
              <a:t>31% Less</a:t>
            </a:r>
          </a:p>
        </p:txBody>
      </p:sp>
      <p:sp>
        <p:nvSpPr>
          <p:cNvPr id="9" name="Left Arrow 8"/>
          <p:cNvSpPr/>
          <p:nvPr/>
        </p:nvSpPr>
        <p:spPr>
          <a:xfrm>
            <a:off x="7010400" y="3291840"/>
            <a:ext cx="1904999" cy="704088"/>
          </a:xfrm>
          <a:prstGeom prst="leftArrow">
            <a:avLst>
              <a:gd name="adj1" fmla="val 58163"/>
              <a:gd name="adj2" fmla="val 86169"/>
            </a:avLst>
          </a:prstGeom>
          <a:solidFill>
            <a:srgbClr val="005C87"/>
          </a:solidFill>
          <a:ln>
            <a:solidFill>
              <a:srgbClr val="006600"/>
            </a:solidFill>
          </a:ln>
          <a:scene3d>
            <a:camera prst="orthographicFront"/>
            <a:lightRig rig="soft" dir="t"/>
          </a:scene3d>
          <a:sp3d>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900" b="1" cap="all" dirty="0">
                <a:solidFill>
                  <a:schemeClr val="bg1"/>
                </a:solidFill>
                <a:latin typeface="PrudentialModern SemCond" pitchFamily="2" charset="0"/>
              </a:rPr>
              <a:t>41% Less</a:t>
            </a:r>
          </a:p>
        </p:txBody>
      </p:sp>
      <p:sp>
        <p:nvSpPr>
          <p:cNvPr id="10" name="Left Arrow 9"/>
          <p:cNvSpPr/>
          <p:nvPr/>
        </p:nvSpPr>
        <p:spPr>
          <a:xfrm>
            <a:off x="6697496" y="4114800"/>
            <a:ext cx="2217904" cy="704088"/>
          </a:xfrm>
          <a:prstGeom prst="leftArrow">
            <a:avLst>
              <a:gd name="adj1" fmla="val 58163"/>
              <a:gd name="adj2" fmla="val 87629"/>
            </a:avLst>
          </a:prstGeom>
          <a:solidFill>
            <a:srgbClr val="005C87"/>
          </a:solidFill>
          <a:ln>
            <a:solidFill>
              <a:srgbClr val="006600"/>
            </a:solidFill>
          </a:ln>
          <a:scene3d>
            <a:camera prst="orthographicFront"/>
            <a:lightRig rig="soft" dir="t"/>
          </a:scene3d>
          <a:sp3d prstMaterial="metal">
            <a:bevelT w="50800"/>
            <a:bevelB w="50800"/>
          </a:sp3d>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900" b="1" cap="all" dirty="0">
                <a:solidFill>
                  <a:schemeClr val="bg1"/>
                </a:solidFill>
                <a:latin typeface="PrudentialModern SemCond" pitchFamily="2" charset="0"/>
              </a:rPr>
              <a:t>46% Less</a:t>
            </a:r>
          </a:p>
        </p:txBody>
      </p:sp>
      <p:cxnSp>
        <p:nvCxnSpPr>
          <p:cNvPr id="12" name="Straight Connector 11"/>
          <p:cNvCxnSpPr/>
          <p:nvPr/>
        </p:nvCxnSpPr>
        <p:spPr>
          <a:xfrm>
            <a:off x="2331720" y="1676400"/>
            <a:ext cx="0" cy="327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1720" y="4876800"/>
            <a:ext cx="5486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nvGraphicFramePr>
        <p:xfrm>
          <a:off x="2255520" y="4953000"/>
          <a:ext cx="6659880" cy="370840"/>
        </p:xfrm>
        <a:graphic>
          <a:graphicData uri="http://schemas.openxmlformats.org/drawingml/2006/table">
            <a:tbl>
              <a:tblPr firstRow="1" bandRow="1">
                <a:tableStyleId>{5C22544A-7EE6-4342-B048-85BDC9FD1C3A}</a:tableStyleId>
              </a:tblPr>
              <a:tblGrid>
                <a:gridCol w="1331976">
                  <a:extLst>
                    <a:ext uri="{9D8B030D-6E8A-4147-A177-3AD203B41FA5}">
                      <a16:colId xmlns:a16="http://schemas.microsoft.com/office/drawing/2014/main" val="20000"/>
                    </a:ext>
                  </a:extLst>
                </a:gridCol>
                <a:gridCol w="1331976">
                  <a:extLst>
                    <a:ext uri="{9D8B030D-6E8A-4147-A177-3AD203B41FA5}">
                      <a16:colId xmlns:a16="http://schemas.microsoft.com/office/drawing/2014/main" val="20001"/>
                    </a:ext>
                  </a:extLst>
                </a:gridCol>
                <a:gridCol w="1331976">
                  <a:extLst>
                    <a:ext uri="{9D8B030D-6E8A-4147-A177-3AD203B41FA5}">
                      <a16:colId xmlns:a16="http://schemas.microsoft.com/office/drawing/2014/main" val="20002"/>
                    </a:ext>
                  </a:extLst>
                </a:gridCol>
                <a:gridCol w="1331976">
                  <a:extLst>
                    <a:ext uri="{9D8B030D-6E8A-4147-A177-3AD203B41FA5}">
                      <a16:colId xmlns:a16="http://schemas.microsoft.com/office/drawing/2014/main" val="20003"/>
                    </a:ext>
                  </a:extLst>
                </a:gridCol>
                <a:gridCol w="1331976">
                  <a:extLst>
                    <a:ext uri="{9D8B030D-6E8A-4147-A177-3AD203B41FA5}">
                      <a16:colId xmlns:a16="http://schemas.microsoft.com/office/drawing/2014/main" val="20004"/>
                    </a:ext>
                  </a:extLst>
                </a:gridCol>
              </a:tblGrid>
              <a:tr h="370840">
                <a:tc>
                  <a:txBody>
                    <a:bodyPr/>
                    <a:lstStyle/>
                    <a:p>
                      <a:r>
                        <a:rPr lang="en-US" sz="1100" b="0" dirty="0">
                          <a:solidFill>
                            <a:sysClr val="windowText" lastClr="000000"/>
                          </a:solidFill>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$150,000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$300,000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$450,000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$600,000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7" name="Rectangle 16"/>
          <p:cNvSpPr/>
          <p:nvPr/>
        </p:nvSpPr>
        <p:spPr>
          <a:xfrm>
            <a:off x="2348117" y="4240887"/>
            <a:ext cx="2718700" cy="457200"/>
          </a:xfrm>
          <a:prstGeom prst="rect">
            <a:avLst/>
          </a:prstGeom>
          <a:solidFill>
            <a:schemeClr val="accent1"/>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w="57150" h="25400"/>
            <a:bevelB w="5715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18" name="Rectangle 17"/>
          <p:cNvSpPr/>
          <p:nvPr/>
        </p:nvSpPr>
        <p:spPr>
          <a:xfrm>
            <a:off x="2331719" y="3401568"/>
            <a:ext cx="3307075" cy="457200"/>
          </a:xfrm>
          <a:prstGeom prst="rect">
            <a:avLst/>
          </a:prstGeom>
          <a:solidFill>
            <a:schemeClr val="tx1">
              <a:lumMod val="50000"/>
              <a:lumOff val="50000"/>
            </a:schemeClr>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w="57150" h="25400"/>
            <a:bevelB w="571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19" name="Rectangle 18"/>
          <p:cNvSpPr/>
          <p:nvPr/>
        </p:nvSpPr>
        <p:spPr>
          <a:xfrm>
            <a:off x="2331719" y="2578608"/>
            <a:ext cx="3616805" cy="457200"/>
          </a:xfrm>
          <a:prstGeom prst="rect">
            <a:avLst/>
          </a:prstGeom>
          <a:solidFill>
            <a:schemeClr val="tx2"/>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w="57150" h="25400"/>
            <a:bevelB w="571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20" name="Rectangle 19"/>
          <p:cNvSpPr/>
          <p:nvPr/>
        </p:nvSpPr>
        <p:spPr>
          <a:xfrm>
            <a:off x="2331720" y="1752600"/>
            <a:ext cx="5212075" cy="457200"/>
          </a:xfrm>
          <a:prstGeom prst="rect">
            <a:avLst/>
          </a:prstGeom>
          <a:solidFill>
            <a:schemeClr val="tx1"/>
          </a:solidFill>
          <a:ln>
            <a:noFill/>
          </a:ln>
          <a:effectLst>
            <a:outerShdw blurRad="76200" dir="18900000" sy="23000" kx="-1200000" algn="bl" rotWithShape="0">
              <a:schemeClr val="accent2">
                <a:alpha val="20000"/>
              </a:schemeClr>
            </a:outerShdw>
          </a:effectLst>
          <a:scene3d>
            <a:camera prst="orthographicFront"/>
            <a:lightRig rig="threePt" dir="t"/>
          </a:scene3d>
          <a:sp3d prstMaterial="softEdge">
            <a:bevelT w="57150" h="25400"/>
            <a:bevelB w="571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21" name="TextBox 20"/>
          <p:cNvSpPr txBox="1"/>
          <p:nvPr/>
        </p:nvSpPr>
        <p:spPr>
          <a:xfrm>
            <a:off x="159413" y="5568470"/>
            <a:ext cx="8912831" cy="430887"/>
          </a:xfrm>
          <a:prstGeom prst="rect">
            <a:avLst/>
          </a:prstGeom>
          <a:noFill/>
        </p:spPr>
        <p:txBody>
          <a:bodyPr wrap="square" rtlCol="0">
            <a:spAutoFit/>
          </a:bodyPr>
          <a:lstStyle/>
          <a:p>
            <a:r>
              <a:rPr lang="en-US" sz="1100" dirty="0">
                <a:solidFill>
                  <a:srgbClr val="000000"/>
                </a:solidFill>
                <a:latin typeface="PrudentialModern Med Cond" pitchFamily="2" charset="0"/>
              </a:rPr>
              <a:t>These hypothetical examples assume income percentages of 5.1% at age 65, 4.6% at age 60, 4.1% at age 55, and an income growth rate of 5.75%, and all are for illustrative purposes only. They do not reflect a specific annuity, an actual account value or the performance of any investment, please refer to the following slide for additional information.</a:t>
            </a:r>
          </a:p>
        </p:txBody>
      </p:sp>
      <p:sp>
        <p:nvSpPr>
          <p:cNvPr id="22" name="TextBox 21"/>
          <p:cNvSpPr txBox="1"/>
          <p:nvPr/>
        </p:nvSpPr>
        <p:spPr>
          <a:xfrm>
            <a:off x="7620011" y="1755494"/>
            <a:ext cx="1417300" cy="400110"/>
          </a:xfrm>
          <a:prstGeom prst="rect">
            <a:avLst/>
          </a:prstGeom>
          <a:noFill/>
        </p:spPr>
        <p:txBody>
          <a:bodyPr wrap="square" rtlCol="0">
            <a:spAutoFit/>
          </a:bodyPr>
          <a:lstStyle/>
          <a:p>
            <a:r>
              <a:rPr lang="en-US" sz="2000" b="1" dirty="0">
                <a:latin typeface="PrudentialModern SemCond" pitchFamily="2" charset="0"/>
              </a:rPr>
              <a:t>$571,429</a:t>
            </a:r>
          </a:p>
        </p:txBody>
      </p:sp>
      <p:sp>
        <p:nvSpPr>
          <p:cNvPr id="23" name="TextBox 22"/>
          <p:cNvSpPr txBox="1"/>
          <p:nvPr/>
        </p:nvSpPr>
        <p:spPr>
          <a:xfrm>
            <a:off x="5987112" y="2569633"/>
            <a:ext cx="1414272" cy="400110"/>
          </a:xfrm>
          <a:prstGeom prst="rect">
            <a:avLst/>
          </a:prstGeom>
          <a:noFill/>
        </p:spPr>
        <p:txBody>
          <a:bodyPr wrap="square" rtlCol="0">
            <a:spAutoFit/>
          </a:bodyPr>
          <a:lstStyle/>
          <a:p>
            <a:r>
              <a:rPr lang="en-US" sz="2000" b="1" dirty="0">
                <a:latin typeface="PrudentialModern SemCond" pitchFamily="2" charset="0"/>
              </a:rPr>
              <a:t>$392,157</a:t>
            </a:r>
          </a:p>
        </p:txBody>
      </p:sp>
      <p:sp>
        <p:nvSpPr>
          <p:cNvPr id="24" name="TextBox 23"/>
          <p:cNvSpPr txBox="1"/>
          <p:nvPr/>
        </p:nvSpPr>
        <p:spPr>
          <a:xfrm>
            <a:off x="5596128" y="3429000"/>
            <a:ext cx="1414272" cy="400110"/>
          </a:xfrm>
          <a:prstGeom prst="rect">
            <a:avLst/>
          </a:prstGeom>
          <a:noFill/>
        </p:spPr>
        <p:txBody>
          <a:bodyPr wrap="square" rtlCol="0">
            <a:spAutoFit/>
          </a:bodyPr>
          <a:lstStyle/>
          <a:p>
            <a:r>
              <a:rPr lang="en-US" sz="2000" b="1" dirty="0">
                <a:latin typeface="PrudentialModern SemCond" pitchFamily="2" charset="0"/>
              </a:rPr>
              <a:t>$337,695</a:t>
            </a:r>
          </a:p>
        </p:txBody>
      </p:sp>
      <p:sp>
        <p:nvSpPr>
          <p:cNvPr id="25" name="TextBox 24"/>
          <p:cNvSpPr txBox="1"/>
          <p:nvPr/>
        </p:nvSpPr>
        <p:spPr>
          <a:xfrm>
            <a:off x="5105400" y="4267200"/>
            <a:ext cx="1414272" cy="400110"/>
          </a:xfrm>
          <a:prstGeom prst="rect">
            <a:avLst/>
          </a:prstGeom>
          <a:noFill/>
        </p:spPr>
        <p:txBody>
          <a:bodyPr wrap="square" rtlCol="0">
            <a:spAutoFit/>
          </a:bodyPr>
          <a:lstStyle/>
          <a:p>
            <a:r>
              <a:rPr lang="en-US" sz="2000" b="1" dirty="0">
                <a:latin typeface="PrudentialModern SemCond" pitchFamily="2" charset="0"/>
              </a:rPr>
              <a:t>$309,717</a:t>
            </a:r>
          </a:p>
        </p:txBody>
      </p:sp>
      <p:sp>
        <p:nvSpPr>
          <p:cNvPr id="26" name="TextBox 25"/>
          <p:cNvSpPr txBox="1"/>
          <p:nvPr/>
        </p:nvSpPr>
        <p:spPr>
          <a:xfrm>
            <a:off x="7082790" y="6658838"/>
            <a:ext cx="1223010" cy="215444"/>
          </a:xfrm>
          <a:prstGeom prst="rect">
            <a:avLst/>
          </a:prstGeom>
          <a:noFill/>
        </p:spPr>
        <p:txBody>
          <a:bodyPr wrap="square" rtlCol="0">
            <a:spAutoFit/>
          </a:bodyPr>
          <a:lstStyle/>
          <a:p>
            <a:pPr algn="r"/>
            <a:r>
              <a:rPr lang="en-US" sz="800" dirty="0">
                <a:solidFill>
                  <a:srgbClr val="000000"/>
                </a:solidFill>
                <a:latin typeface="Arial Narrow" pitchFamily="34" charset="0"/>
              </a:rPr>
              <a:t>SL 0071F-20k-3.5  12/2020</a:t>
            </a:r>
          </a:p>
        </p:txBody>
      </p:sp>
    </p:spTree>
    <p:extLst>
      <p:ext uri="{BB962C8B-B14F-4D97-AF65-F5344CB8AC3E}">
        <p14:creationId xmlns:p14="http://schemas.microsoft.com/office/powerpoint/2010/main" val="711117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P spid="18" grpId="0" animBg="1"/>
      <p:bldP spid="19" grpId="0" animBg="1"/>
      <p:bldP spid="20" grpId="0" animBg="1"/>
      <p:bldP spid="22" grpId="0"/>
      <p:bldP spid="23" grpId="0"/>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112" y="2438400"/>
            <a:ext cx="2735594" cy="707886"/>
          </a:xfrm>
          <a:prstGeom prst="rect">
            <a:avLst/>
          </a:prstGeom>
          <a:noFill/>
        </p:spPr>
        <p:txBody>
          <a:bodyPr wrap="square" rtlCol="0">
            <a:spAutoFit/>
          </a:bodyPr>
          <a:lstStyle/>
          <a:p>
            <a:pPr algn="ctr"/>
            <a:r>
              <a:rPr lang="en-US" sz="4000" b="1" dirty="0">
                <a:latin typeface="PrudentialModern SemCond" pitchFamily="2" charset="0"/>
              </a:rPr>
              <a:t>$1,000,000</a:t>
            </a:r>
          </a:p>
        </p:txBody>
      </p:sp>
      <p:sp>
        <p:nvSpPr>
          <p:cNvPr id="7" name="TextBox 6"/>
          <p:cNvSpPr txBox="1"/>
          <p:nvPr/>
        </p:nvSpPr>
        <p:spPr>
          <a:xfrm>
            <a:off x="3231706" y="2438400"/>
            <a:ext cx="762000" cy="646331"/>
          </a:xfrm>
          <a:prstGeom prst="rect">
            <a:avLst/>
          </a:prstGeom>
          <a:noFill/>
        </p:spPr>
        <p:txBody>
          <a:bodyPr wrap="square" rtlCol="0">
            <a:spAutoFit/>
          </a:bodyPr>
          <a:lstStyle/>
          <a:p>
            <a:pPr algn="ctr"/>
            <a:r>
              <a:rPr lang="en-US" sz="3600" b="1" dirty="0">
                <a:latin typeface="PrudentialModern SemCond" pitchFamily="2" charset="0"/>
              </a:rPr>
              <a:t>X</a:t>
            </a:r>
          </a:p>
        </p:txBody>
      </p:sp>
      <p:sp>
        <p:nvSpPr>
          <p:cNvPr id="8" name="TextBox 7"/>
          <p:cNvSpPr txBox="1"/>
          <p:nvPr/>
        </p:nvSpPr>
        <p:spPr>
          <a:xfrm>
            <a:off x="4177412" y="2438400"/>
            <a:ext cx="1474978" cy="707886"/>
          </a:xfrm>
          <a:prstGeom prst="rect">
            <a:avLst/>
          </a:prstGeom>
          <a:noFill/>
        </p:spPr>
        <p:txBody>
          <a:bodyPr wrap="square" rtlCol="0">
            <a:spAutoFit/>
          </a:bodyPr>
          <a:lstStyle/>
          <a:p>
            <a:pPr algn="ctr"/>
            <a:r>
              <a:rPr lang="en-US" sz="4000" b="1" dirty="0">
                <a:latin typeface="PrudentialModern SemCond" pitchFamily="2" charset="0"/>
              </a:rPr>
              <a:t>4.0%</a:t>
            </a:r>
          </a:p>
        </p:txBody>
      </p:sp>
      <p:sp>
        <p:nvSpPr>
          <p:cNvPr id="9" name="TextBox 8"/>
          <p:cNvSpPr txBox="1"/>
          <p:nvPr/>
        </p:nvSpPr>
        <p:spPr>
          <a:xfrm>
            <a:off x="5836096" y="2438400"/>
            <a:ext cx="762000" cy="646331"/>
          </a:xfrm>
          <a:prstGeom prst="rect">
            <a:avLst/>
          </a:prstGeom>
          <a:noFill/>
        </p:spPr>
        <p:txBody>
          <a:bodyPr wrap="square" rtlCol="0">
            <a:spAutoFit/>
          </a:bodyPr>
          <a:lstStyle/>
          <a:p>
            <a:pPr algn="ctr"/>
            <a:r>
              <a:rPr lang="en-US" sz="3600" b="1" dirty="0">
                <a:latin typeface="PrudentialModern SemCond" pitchFamily="2" charset="0"/>
              </a:rPr>
              <a:t>=</a:t>
            </a:r>
          </a:p>
        </p:txBody>
      </p:sp>
      <p:sp>
        <p:nvSpPr>
          <p:cNvPr id="10" name="TextBox 9"/>
          <p:cNvSpPr txBox="1"/>
          <p:nvPr/>
        </p:nvSpPr>
        <p:spPr>
          <a:xfrm>
            <a:off x="6781801" y="2438400"/>
            <a:ext cx="2174406" cy="707886"/>
          </a:xfrm>
          <a:prstGeom prst="rect">
            <a:avLst/>
          </a:prstGeom>
          <a:noFill/>
        </p:spPr>
        <p:txBody>
          <a:bodyPr wrap="square" rtlCol="0">
            <a:spAutoFit/>
          </a:bodyPr>
          <a:lstStyle/>
          <a:p>
            <a:pPr algn="ctr"/>
            <a:r>
              <a:rPr lang="en-US" sz="4000" b="1" dirty="0">
                <a:latin typeface="PrudentialModern SemCond" pitchFamily="2" charset="0"/>
              </a:rPr>
              <a:t>$40,000</a:t>
            </a:r>
          </a:p>
        </p:txBody>
      </p:sp>
      <p:sp>
        <p:nvSpPr>
          <p:cNvPr id="11" name="TextBox 10"/>
          <p:cNvSpPr txBox="1"/>
          <p:nvPr/>
        </p:nvSpPr>
        <p:spPr>
          <a:xfrm>
            <a:off x="838200" y="3200400"/>
            <a:ext cx="1905000" cy="553998"/>
          </a:xfrm>
          <a:prstGeom prst="rect">
            <a:avLst/>
          </a:prstGeom>
          <a:noFill/>
        </p:spPr>
        <p:txBody>
          <a:bodyPr wrap="square" rtlCol="0">
            <a:spAutoFit/>
          </a:bodyPr>
          <a:lstStyle/>
          <a:p>
            <a:pPr algn="ctr"/>
            <a:r>
              <a:rPr lang="en-US" sz="1500" dirty="0">
                <a:solidFill>
                  <a:srgbClr val="005A9E"/>
                </a:solidFill>
                <a:latin typeface="PrudentialModern SemCond" pitchFamily="2" charset="0"/>
              </a:rPr>
              <a:t>Invested in equity </a:t>
            </a:r>
            <a:br>
              <a:rPr lang="en-US" sz="1500" dirty="0">
                <a:solidFill>
                  <a:srgbClr val="005A9E"/>
                </a:solidFill>
                <a:latin typeface="PrudentialModern SemCond" pitchFamily="2" charset="0"/>
              </a:rPr>
            </a:br>
            <a:r>
              <a:rPr lang="en-US" sz="1500" dirty="0">
                <a:solidFill>
                  <a:srgbClr val="005A9E"/>
                </a:solidFill>
                <a:latin typeface="PrudentialModern SemCond" pitchFamily="2" charset="0"/>
              </a:rPr>
              <a:t>and bond investments</a:t>
            </a:r>
          </a:p>
        </p:txBody>
      </p:sp>
      <p:sp>
        <p:nvSpPr>
          <p:cNvPr id="12" name="TextBox 11"/>
          <p:cNvSpPr txBox="1"/>
          <p:nvPr/>
        </p:nvSpPr>
        <p:spPr>
          <a:xfrm>
            <a:off x="4191000" y="3200400"/>
            <a:ext cx="1524000" cy="553998"/>
          </a:xfrm>
          <a:prstGeom prst="rect">
            <a:avLst/>
          </a:prstGeom>
          <a:noFill/>
        </p:spPr>
        <p:txBody>
          <a:bodyPr wrap="square" rtlCol="0">
            <a:spAutoFit/>
          </a:bodyPr>
          <a:lstStyle/>
          <a:p>
            <a:pPr algn="ctr"/>
            <a:r>
              <a:rPr lang="en-US" sz="1500" dirty="0">
                <a:solidFill>
                  <a:srgbClr val="005A9E"/>
                </a:solidFill>
                <a:latin typeface="PrudentialModern SemCond" pitchFamily="2" charset="0"/>
              </a:rPr>
              <a:t>Annual </a:t>
            </a:r>
            <a:br>
              <a:rPr lang="en-US" sz="1500" dirty="0">
                <a:solidFill>
                  <a:srgbClr val="005A9E"/>
                </a:solidFill>
                <a:latin typeface="PrudentialModern SemCond" pitchFamily="2" charset="0"/>
              </a:rPr>
            </a:br>
            <a:r>
              <a:rPr lang="en-US" sz="1500" dirty="0">
                <a:solidFill>
                  <a:srgbClr val="005A9E"/>
                </a:solidFill>
                <a:latin typeface="PrudentialModern SemCond" pitchFamily="2" charset="0"/>
              </a:rPr>
              <a:t>withdrawal rate</a:t>
            </a:r>
          </a:p>
        </p:txBody>
      </p:sp>
      <p:sp>
        <p:nvSpPr>
          <p:cNvPr id="13" name="TextBox 12"/>
          <p:cNvSpPr txBox="1"/>
          <p:nvPr/>
        </p:nvSpPr>
        <p:spPr>
          <a:xfrm>
            <a:off x="6781800" y="3200400"/>
            <a:ext cx="2057400" cy="784830"/>
          </a:xfrm>
          <a:prstGeom prst="rect">
            <a:avLst/>
          </a:prstGeom>
          <a:noFill/>
        </p:spPr>
        <p:txBody>
          <a:bodyPr wrap="square" rtlCol="0">
            <a:spAutoFit/>
          </a:bodyPr>
          <a:lstStyle/>
          <a:p>
            <a:pPr algn="ctr"/>
            <a:r>
              <a:rPr lang="en-US" sz="1500" dirty="0">
                <a:solidFill>
                  <a:srgbClr val="005A9E"/>
                </a:solidFill>
                <a:latin typeface="PrudentialModern SemCond" pitchFamily="2" charset="0"/>
              </a:rPr>
              <a:t>Annual income, not guaranteed, affected by market swings</a:t>
            </a:r>
          </a:p>
        </p:txBody>
      </p:sp>
      <p:sp>
        <p:nvSpPr>
          <p:cNvPr id="14" name="Rectangle 13"/>
          <p:cNvSpPr/>
          <p:nvPr/>
        </p:nvSpPr>
        <p:spPr>
          <a:xfrm>
            <a:off x="685800" y="1717060"/>
            <a:ext cx="7772400" cy="523220"/>
          </a:xfrm>
          <a:prstGeom prst="rect">
            <a:avLst/>
          </a:prstGeom>
          <a:solidFill>
            <a:schemeClr val="tx1"/>
          </a:solidFill>
          <a:scene3d>
            <a:camera prst="orthographicFront"/>
            <a:lightRig rig="balanced" dir="t">
              <a:rot lat="0" lon="0" rev="10800000"/>
            </a:lightRig>
          </a:scene3d>
          <a:sp3d>
            <a:bevelT/>
          </a:sp3d>
        </p:spPr>
        <p:txBody>
          <a:bodyPr wrap="square" anchor="ctr">
            <a:spAutoFit/>
          </a:bodyPr>
          <a:lstStyle/>
          <a:p>
            <a:pPr algn="ctr"/>
            <a:r>
              <a:rPr lang="en-US" sz="2800" b="1" dirty="0">
                <a:solidFill>
                  <a:srgbClr val="FAD200"/>
                </a:solidFill>
                <a:latin typeface="PrudentialModern SemCond" pitchFamily="2" charset="0"/>
              </a:rPr>
              <a:t>$1,000,000 to invest for retirement at Age 67</a:t>
            </a:r>
          </a:p>
        </p:txBody>
      </p:sp>
      <p:sp>
        <p:nvSpPr>
          <p:cNvPr id="15" name="Rectangle 14"/>
          <p:cNvSpPr/>
          <p:nvPr/>
        </p:nvSpPr>
        <p:spPr>
          <a:xfrm>
            <a:off x="685800" y="4493716"/>
            <a:ext cx="7772400" cy="430887"/>
          </a:xfrm>
          <a:prstGeom prst="rect">
            <a:avLst/>
          </a:prstGeom>
          <a:solidFill>
            <a:schemeClr val="tx2"/>
          </a:solidFill>
          <a:scene3d>
            <a:camera prst="orthographicFront"/>
            <a:lightRig rig="balanced" dir="t">
              <a:rot lat="0" lon="0" rev="10800000"/>
            </a:lightRig>
          </a:scene3d>
          <a:sp3d>
            <a:bevelT/>
          </a:sp3d>
        </p:spPr>
        <p:txBody>
          <a:bodyPr wrap="square" anchor="ctr">
            <a:spAutoFit/>
          </a:bodyPr>
          <a:lstStyle/>
          <a:p>
            <a:pPr algn="ctr"/>
            <a:r>
              <a:rPr lang="en-US" sz="2200" dirty="0">
                <a:solidFill>
                  <a:schemeClr val="bg1"/>
                </a:solidFill>
                <a:latin typeface="PrudentialModern SemCond" pitchFamily="2" charset="0"/>
              </a:rPr>
              <a:t>How does adding a </a:t>
            </a:r>
            <a:r>
              <a:rPr lang="en-US" sz="2200" b="1" dirty="0">
                <a:solidFill>
                  <a:schemeClr val="bg2"/>
                </a:solidFill>
                <a:latin typeface="PrudentialModern SemCond" pitchFamily="2" charset="0"/>
              </a:rPr>
              <a:t>guaranteed</a:t>
            </a:r>
            <a:r>
              <a:rPr lang="en-US" sz="2200" dirty="0">
                <a:solidFill>
                  <a:schemeClr val="bg1"/>
                </a:solidFill>
                <a:latin typeface="PrudentialModern SemCond" pitchFamily="2" charset="0"/>
              </a:rPr>
              <a:t> income option change the picture?</a:t>
            </a:r>
            <a:r>
              <a:rPr lang="en-US" sz="2200" b="1" dirty="0">
                <a:solidFill>
                  <a:srgbClr val="FAD200"/>
                </a:solidFill>
                <a:latin typeface="PrudentialModern SemCond" pitchFamily="2" charset="0"/>
              </a:rPr>
              <a:t> </a:t>
            </a:r>
            <a:endParaRPr lang="en-US" sz="2200" dirty="0">
              <a:solidFill>
                <a:schemeClr val="bg1"/>
              </a:solidFill>
              <a:latin typeface="PrudentialModern SemCond" pitchFamily="2" charset="0"/>
            </a:endParaRPr>
          </a:p>
        </p:txBody>
      </p:sp>
      <p:sp>
        <p:nvSpPr>
          <p:cNvPr id="2" name="Title 1"/>
          <p:cNvSpPr>
            <a:spLocks noGrp="1"/>
          </p:cNvSpPr>
          <p:nvPr>
            <p:ph type="title"/>
          </p:nvPr>
        </p:nvSpPr>
        <p:spPr/>
        <p:txBody>
          <a:bodyPr/>
          <a:lstStyle/>
          <a:p>
            <a:r>
              <a:rPr lang="en-US" dirty="0"/>
              <a:t>Creating Lifetime Income</a:t>
            </a:r>
          </a:p>
        </p:txBody>
      </p:sp>
      <p:sp>
        <p:nvSpPr>
          <p:cNvPr id="16" name="TextBox 15"/>
          <p:cNvSpPr txBox="1"/>
          <p:nvPr/>
        </p:nvSpPr>
        <p:spPr>
          <a:xfrm>
            <a:off x="7294289" y="6632984"/>
            <a:ext cx="1143000" cy="215444"/>
          </a:xfrm>
          <a:prstGeom prst="rect">
            <a:avLst/>
          </a:prstGeom>
          <a:noFill/>
        </p:spPr>
        <p:txBody>
          <a:bodyPr wrap="square" rtlCol="0">
            <a:spAutoFit/>
          </a:bodyPr>
          <a:lstStyle/>
          <a:p>
            <a:pPr algn="r"/>
            <a:r>
              <a:rPr lang="en-US" sz="800" dirty="0">
                <a:solidFill>
                  <a:schemeClr val="accent4">
                    <a:lumMod val="25000"/>
                  </a:schemeClr>
                </a:solidFill>
                <a:latin typeface="PrudentialModern Med Cond" pitchFamily="2" charset="0"/>
              </a:rPr>
              <a:t>SL 00102  11/2019</a:t>
            </a:r>
          </a:p>
        </p:txBody>
      </p:sp>
      <p:sp>
        <p:nvSpPr>
          <p:cNvPr id="3" name="Slide Number Placeholder 2">
            <a:extLst>
              <a:ext uri="{FF2B5EF4-FFF2-40B4-BE49-F238E27FC236}">
                <a16:creationId xmlns:a16="http://schemas.microsoft.com/office/drawing/2014/main" id="{EBB3CC5C-61E9-435F-909A-5149E9AFE9BE}"/>
              </a:ext>
            </a:extLst>
          </p:cNvPr>
          <p:cNvSpPr>
            <a:spLocks noGrp="1"/>
          </p:cNvSpPr>
          <p:nvPr>
            <p:ph type="sldNum" sz="quarter" idx="11"/>
          </p:nvPr>
        </p:nvSpPr>
        <p:spPr/>
        <p:txBody>
          <a:bodyPr/>
          <a:lstStyle/>
          <a:p>
            <a:fld id="{BB544E63-09F9-914E-B731-EB7D262F5FD2}" type="slidenum">
              <a:rPr lang="en-US" smtClean="0"/>
              <a:pPr/>
              <a:t>39</a:t>
            </a:fld>
            <a:endParaRPr lang="en-US" dirty="0"/>
          </a:p>
        </p:txBody>
      </p:sp>
      <p:sp>
        <p:nvSpPr>
          <p:cNvPr id="19" name="Rectangle 18">
            <a:extLst>
              <a:ext uri="{FF2B5EF4-FFF2-40B4-BE49-F238E27FC236}">
                <a16:creationId xmlns:a16="http://schemas.microsoft.com/office/drawing/2014/main" id="{274700FD-C483-4C37-924C-5B43AA9C7B32}"/>
              </a:ext>
            </a:extLst>
          </p:cNvPr>
          <p:cNvSpPr/>
          <p:nvPr/>
        </p:nvSpPr>
        <p:spPr>
          <a:xfrm>
            <a:off x="365760" y="6020664"/>
            <a:ext cx="8229600" cy="200055"/>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This is a hypothetical example for illustrative purposes only. </a:t>
            </a:r>
          </a:p>
        </p:txBody>
      </p:sp>
    </p:spTree>
    <p:extLst>
      <p:ext uri="{BB962C8B-B14F-4D97-AF65-F5344CB8AC3E}">
        <p14:creationId xmlns:p14="http://schemas.microsoft.com/office/powerpoint/2010/main" val="384144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365760" y="1905000"/>
            <a:ext cx="8229600" cy="2684502"/>
          </a:xfrm>
        </p:spPr>
        <p:txBody>
          <a:bodyPr>
            <a:normAutofit/>
          </a:bodyPr>
          <a:lstStyle/>
          <a:p>
            <a:pPr algn="ctr"/>
            <a:r>
              <a:rPr lang="en-US" sz="2800" i="1" dirty="0">
                <a:solidFill>
                  <a:schemeClr val="tx1"/>
                </a:solidFill>
              </a:rPr>
              <a:t>Prudential has defined </a:t>
            </a:r>
          </a:p>
          <a:p>
            <a:pPr algn="ctr"/>
            <a:r>
              <a:rPr lang="en-US" sz="2800" dirty="0">
                <a:solidFill>
                  <a:srgbClr val="FF0000"/>
                </a:solidFill>
              </a:rPr>
              <a:t>The Retirement Red Zone </a:t>
            </a:r>
          </a:p>
          <a:p>
            <a:pPr algn="ctr"/>
            <a:r>
              <a:rPr lang="en-US" sz="2800" i="1" dirty="0">
                <a:solidFill>
                  <a:schemeClr val="tx1"/>
                </a:solidFill>
              </a:rPr>
              <a:t>as the critical time period when you need a strategy for turning your assets into income that can last a lifetime. </a:t>
            </a:r>
          </a:p>
        </p:txBody>
      </p:sp>
      <p:sp>
        <p:nvSpPr>
          <p:cNvPr id="8" name="Title 7"/>
          <p:cNvSpPr>
            <a:spLocks noGrp="1"/>
          </p:cNvSpPr>
          <p:nvPr>
            <p:ph type="title"/>
          </p:nvPr>
        </p:nvSpPr>
        <p:spPr/>
        <p:txBody>
          <a:bodyPr/>
          <a:lstStyle/>
          <a:p>
            <a:r>
              <a:rPr lang="en-US" dirty="0"/>
              <a:t>What is </a:t>
            </a:r>
            <a:r>
              <a:rPr lang="en-US" dirty="0">
                <a:solidFill>
                  <a:srgbClr val="FF0000"/>
                </a:solidFill>
              </a:rPr>
              <a:t>The</a:t>
            </a:r>
            <a:r>
              <a:rPr lang="en-US" dirty="0"/>
              <a:t> </a:t>
            </a:r>
            <a:r>
              <a:rPr lang="en-US" dirty="0">
                <a:solidFill>
                  <a:srgbClr val="FF0000"/>
                </a:solidFill>
              </a:rPr>
              <a:t>Retirement Red Zone?</a:t>
            </a:r>
            <a:r>
              <a:rPr lang="en-US" dirty="0"/>
              <a:t> </a:t>
            </a:r>
          </a:p>
        </p:txBody>
      </p:sp>
      <p:sp>
        <p:nvSpPr>
          <p:cNvPr id="2" name="Slide Number Placeholder 1">
            <a:extLst>
              <a:ext uri="{FF2B5EF4-FFF2-40B4-BE49-F238E27FC236}">
                <a16:creationId xmlns:a16="http://schemas.microsoft.com/office/drawing/2014/main" id="{FD2C9620-6E66-4069-ABAF-69E2B8C9C38A}"/>
              </a:ext>
            </a:extLst>
          </p:cNvPr>
          <p:cNvSpPr>
            <a:spLocks noGrp="1"/>
          </p:cNvSpPr>
          <p:nvPr>
            <p:ph type="sldNum" sz="quarter" idx="11"/>
          </p:nvPr>
        </p:nvSpPr>
        <p:spPr/>
        <p:txBody>
          <a:bodyPr/>
          <a:lstStyle/>
          <a:p>
            <a:fld id="{BB544E63-09F9-914E-B731-EB7D262F5FD2}" type="slidenum">
              <a:rPr lang="en-US" smtClean="0"/>
              <a:pPr/>
              <a:t>4</a:t>
            </a:fld>
            <a:endParaRPr lang="en-US" dirty="0"/>
          </a:p>
        </p:txBody>
      </p:sp>
    </p:spTree>
    <p:extLst>
      <p:ext uri="{BB962C8B-B14F-4D97-AF65-F5344CB8AC3E}">
        <p14:creationId xmlns:p14="http://schemas.microsoft.com/office/powerpoint/2010/main" val="3286002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Reducing Withdrawal Rates from </a:t>
            </a:r>
            <a:br>
              <a:rPr lang="en-US" dirty="0"/>
            </a:br>
            <a:r>
              <a:rPr lang="en-US" dirty="0"/>
              <a:t>Non-Guaranteed Investments</a:t>
            </a:r>
            <a:endParaRPr lang="en-US" sz="2800" b="0" dirty="0"/>
          </a:p>
        </p:txBody>
      </p:sp>
      <p:sp>
        <p:nvSpPr>
          <p:cNvPr id="8" name="Freeform 7"/>
          <p:cNvSpPr/>
          <p:nvPr/>
        </p:nvSpPr>
        <p:spPr>
          <a:xfrm>
            <a:off x="1961770" y="1737360"/>
            <a:ext cx="2560320" cy="491692"/>
          </a:xfrm>
          <a:custGeom>
            <a:avLst/>
            <a:gdLst>
              <a:gd name="connsiteX0" fmla="*/ 2733472 w 2733472"/>
              <a:gd name="connsiteY0" fmla="*/ 0 h 622570"/>
              <a:gd name="connsiteX1" fmla="*/ 2733472 w 2733472"/>
              <a:gd name="connsiteY1" fmla="*/ 204280 h 622570"/>
              <a:gd name="connsiteX2" fmla="*/ 0 w 2733472"/>
              <a:gd name="connsiteY2" fmla="*/ 194553 h 622570"/>
              <a:gd name="connsiteX3" fmla="*/ 0 w 2733472"/>
              <a:gd name="connsiteY3" fmla="*/ 622570 h 622570"/>
              <a:gd name="connsiteX0" fmla="*/ 2743200 w 2743200"/>
              <a:gd name="connsiteY0" fmla="*/ 0 h 622570"/>
              <a:gd name="connsiteX1" fmla="*/ 2743200 w 2743200"/>
              <a:gd name="connsiteY1" fmla="*/ 204280 h 622570"/>
              <a:gd name="connsiteX2" fmla="*/ 0 w 2743200"/>
              <a:gd name="connsiteY2" fmla="*/ 236706 h 622570"/>
              <a:gd name="connsiteX3" fmla="*/ 9728 w 2743200"/>
              <a:gd name="connsiteY3" fmla="*/ 622570 h 622570"/>
              <a:gd name="connsiteX0" fmla="*/ 2743200 w 2743200"/>
              <a:gd name="connsiteY0" fmla="*/ 0 h 622570"/>
              <a:gd name="connsiteX1" fmla="*/ 2743200 w 2743200"/>
              <a:gd name="connsiteY1" fmla="*/ 236706 h 622570"/>
              <a:gd name="connsiteX2" fmla="*/ 0 w 2743200"/>
              <a:gd name="connsiteY2" fmla="*/ 236706 h 622570"/>
              <a:gd name="connsiteX3" fmla="*/ 9728 w 2743200"/>
              <a:gd name="connsiteY3" fmla="*/ 622570 h 622570"/>
              <a:gd name="connsiteX0" fmla="*/ 2743200 w 2743200"/>
              <a:gd name="connsiteY0" fmla="*/ 0 h 617706"/>
              <a:gd name="connsiteX1" fmla="*/ 2743200 w 2743200"/>
              <a:gd name="connsiteY1" fmla="*/ 236706 h 617706"/>
              <a:gd name="connsiteX2" fmla="*/ 0 w 2743200"/>
              <a:gd name="connsiteY2" fmla="*/ 236706 h 617706"/>
              <a:gd name="connsiteX3" fmla="*/ 0 w 2743200"/>
              <a:gd name="connsiteY3" fmla="*/ 617706 h 617706"/>
            </a:gdLst>
            <a:ahLst/>
            <a:cxnLst>
              <a:cxn ang="0">
                <a:pos x="connsiteX0" y="connsiteY0"/>
              </a:cxn>
              <a:cxn ang="0">
                <a:pos x="connsiteX1" y="connsiteY1"/>
              </a:cxn>
              <a:cxn ang="0">
                <a:pos x="connsiteX2" y="connsiteY2"/>
              </a:cxn>
              <a:cxn ang="0">
                <a:pos x="connsiteX3" y="connsiteY3"/>
              </a:cxn>
            </a:cxnLst>
            <a:rect l="l" t="t" r="r" b="b"/>
            <a:pathLst>
              <a:path w="2743200" h="617706">
                <a:moveTo>
                  <a:pt x="2743200" y="0"/>
                </a:moveTo>
                <a:lnTo>
                  <a:pt x="2743200" y="236706"/>
                </a:lnTo>
                <a:lnTo>
                  <a:pt x="0" y="236706"/>
                </a:lnTo>
                <a:lnTo>
                  <a:pt x="0" y="617706"/>
                </a:lnTo>
              </a:path>
            </a:pathLst>
          </a:cu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rudentialModern SemCond" pitchFamily="2" charset="0"/>
            </a:endParaRPr>
          </a:p>
        </p:txBody>
      </p:sp>
      <p:sp>
        <p:nvSpPr>
          <p:cNvPr id="9" name="Freeform 8"/>
          <p:cNvSpPr/>
          <p:nvPr/>
        </p:nvSpPr>
        <p:spPr>
          <a:xfrm flipH="1">
            <a:off x="4516890" y="1740277"/>
            <a:ext cx="2560320" cy="493776"/>
          </a:xfrm>
          <a:custGeom>
            <a:avLst/>
            <a:gdLst>
              <a:gd name="connsiteX0" fmla="*/ 2733472 w 2733472"/>
              <a:gd name="connsiteY0" fmla="*/ 0 h 622570"/>
              <a:gd name="connsiteX1" fmla="*/ 2733472 w 2733472"/>
              <a:gd name="connsiteY1" fmla="*/ 204280 h 622570"/>
              <a:gd name="connsiteX2" fmla="*/ 0 w 2733472"/>
              <a:gd name="connsiteY2" fmla="*/ 194553 h 622570"/>
              <a:gd name="connsiteX3" fmla="*/ 0 w 2733472"/>
              <a:gd name="connsiteY3" fmla="*/ 622570 h 622570"/>
              <a:gd name="connsiteX0" fmla="*/ 2743200 w 2743200"/>
              <a:gd name="connsiteY0" fmla="*/ 0 h 622570"/>
              <a:gd name="connsiteX1" fmla="*/ 2743200 w 2743200"/>
              <a:gd name="connsiteY1" fmla="*/ 204280 h 622570"/>
              <a:gd name="connsiteX2" fmla="*/ 0 w 2743200"/>
              <a:gd name="connsiteY2" fmla="*/ 236706 h 622570"/>
              <a:gd name="connsiteX3" fmla="*/ 9728 w 2743200"/>
              <a:gd name="connsiteY3" fmla="*/ 622570 h 622570"/>
              <a:gd name="connsiteX0" fmla="*/ 2743200 w 2743200"/>
              <a:gd name="connsiteY0" fmla="*/ 0 h 622570"/>
              <a:gd name="connsiteX1" fmla="*/ 2743200 w 2743200"/>
              <a:gd name="connsiteY1" fmla="*/ 236706 h 622570"/>
              <a:gd name="connsiteX2" fmla="*/ 0 w 2743200"/>
              <a:gd name="connsiteY2" fmla="*/ 236706 h 622570"/>
              <a:gd name="connsiteX3" fmla="*/ 9728 w 2743200"/>
              <a:gd name="connsiteY3" fmla="*/ 622570 h 622570"/>
              <a:gd name="connsiteX0" fmla="*/ 2743200 w 2743200"/>
              <a:gd name="connsiteY0" fmla="*/ 0 h 617706"/>
              <a:gd name="connsiteX1" fmla="*/ 2743200 w 2743200"/>
              <a:gd name="connsiteY1" fmla="*/ 236706 h 617706"/>
              <a:gd name="connsiteX2" fmla="*/ 0 w 2743200"/>
              <a:gd name="connsiteY2" fmla="*/ 236706 h 617706"/>
              <a:gd name="connsiteX3" fmla="*/ 0 w 2743200"/>
              <a:gd name="connsiteY3" fmla="*/ 617706 h 617706"/>
            </a:gdLst>
            <a:ahLst/>
            <a:cxnLst>
              <a:cxn ang="0">
                <a:pos x="connsiteX0" y="connsiteY0"/>
              </a:cxn>
              <a:cxn ang="0">
                <a:pos x="connsiteX1" y="connsiteY1"/>
              </a:cxn>
              <a:cxn ang="0">
                <a:pos x="connsiteX2" y="connsiteY2"/>
              </a:cxn>
              <a:cxn ang="0">
                <a:pos x="connsiteX3" y="connsiteY3"/>
              </a:cxn>
            </a:cxnLst>
            <a:rect l="l" t="t" r="r" b="b"/>
            <a:pathLst>
              <a:path w="2743200" h="617706">
                <a:moveTo>
                  <a:pt x="2743200" y="0"/>
                </a:moveTo>
                <a:lnTo>
                  <a:pt x="2743200" y="236706"/>
                </a:lnTo>
                <a:lnTo>
                  <a:pt x="0" y="236706"/>
                </a:lnTo>
                <a:lnTo>
                  <a:pt x="0" y="617706"/>
                </a:lnTo>
              </a:path>
            </a:pathLst>
          </a:cu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PrudentialModern SemCond" pitchFamily="2" charset="0"/>
            </a:endParaRPr>
          </a:p>
        </p:txBody>
      </p:sp>
      <p:sp>
        <p:nvSpPr>
          <p:cNvPr id="5" name="TextBox 4"/>
          <p:cNvSpPr txBox="1"/>
          <p:nvPr/>
        </p:nvSpPr>
        <p:spPr>
          <a:xfrm>
            <a:off x="1073306" y="1182334"/>
            <a:ext cx="6934200" cy="553998"/>
          </a:xfrm>
          <a:prstGeom prst="rect">
            <a:avLst/>
          </a:prstGeom>
          <a:solidFill>
            <a:schemeClr val="tx1"/>
          </a:solidFill>
          <a:scene3d>
            <a:camera prst="orthographicFront"/>
            <a:lightRig rig="balanced" dir="t">
              <a:rot lat="0" lon="0" rev="10800000"/>
            </a:lightRig>
          </a:scene3d>
          <a:sp3d>
            <a:bevelT/>
          </a:sp3d>
        </p:spPr>
        <p:txBody>
          <a:bodyPr wrap="square" tIns="91440" bIns="91440" rtlCol="0" anchor="ctr">
            <a:spAutoFit/>
          </a:bodyPr>
          <a:lstStyle/>
          <a:p>
            <a:pPr lvl="0" algn="ctr"/>
            <a:r>
              <a:rPr lang="en-US" sz="2400" b="1" cap="all" spc="-30" dirty="0">
                <a:solidFill>
                  <a:schemeClr val="bg1"/>
                </a:solidFill>
                <a:latin typeface="PrudentialModern SemCond" pitchFamily="2" charset="0"/>
                <a:cs typeface="Arial" pitchFamily="34" charset="0"/>
              </a:rPr>
              <a:t>Retirement Portfolio of </a:t>
            </a:r>
            <a:r>
              <a:rPr lang="en-US" sz="2400" b="1" spc="-30" dirty="0">
                <a:solidFill>
                  <a:srgbClr val="FAD200"/>
                </a:solidFill>
                <a:latin typeface="PrudentialModern SemCond" pitchFamily="2" charset="0"/>
                <a:cs typeface="Arial" pitchFamily="34" charset="0"/>
              </a:rPr>
              <a:t>$1,000,000</a:t>
            </a:r>
          </a:p>
        </p:txBody>
      </p:sp>
      <p:sp>
        <p:nvSpPr>
          <p:cNvPr id="10" name="TextBox 9"/>
          <p:cNvSpPr txBox="1"/>
          <p:nvPr/>
        </p:nvSpPr>
        <p:spPr>
          <a:xfrm>
            <a:off x="1927714" y="2026164"/>
            <a:ext cx="5181600" cy="353943"/>
          </a:xfrm>
          <a:prstGeom prst="rect">
            <a:avLst/>
          </a:prstGeom>
          <a:noFill/>
        </p:spPr>
        <p:txBody>
          <a:bodyPr wrap="square" rtlCol="0">
            <a:spAutoFit/>
          </a:bodyPr>
          <a:lstStyle/>
          <a:p>
            <a:pPr algn="ctr"/>
            <a:r>
              <a:rPr lang="en-US" sz="1700" b="1" dirty="0">
                <a:latin typeface="PrudentialModern SemCond" pitchFamily="2" charset="0"/>
              </a:rPr>
              <a:t>A two-part investment strategy</a:t>
            </a:r>
          </a:p>
        </p:txBody>
      </p:sp>
      <p:grpSp>
        <p:nvGrpSpPr>
          <p:cNvPr id="2" name="Group 12"/>
          <p:cNvGrpSpPr/>
          <p:nvPr/>
        </p:nvGrpSpPr>
        <p:grpSpPr>
          <a:xfrm>
            <a:off x="548666" y="2438779"/>
            <a:ext cx="3017520" cy="1377112"/>
            <a:chOff x="1295400" y="2981528"/>
            <a:chExt cx="3017520" cy="1377112"/>
          </a:xfrm>
          <a:solidFill>
            <a:schemeClr val="tx1"/>
          </a:solidFill>
          <a:scene3d>
            <a:camera prst="orthographicFront"/>
            <a:lightRig rig="balanced" dir="t">
              <a:rot lat="0" lon="0" rev="10800000"/>
            </a:lightRig>
          </a:scene3d>
        </p:grpSpPr>
        <p:sp>
          <p:nvSpPr>
            <p:cNvPr id="11" name="Rectangle 10"/>
            <p:cNvSpPr/>
            <p:nvPr/>
          </p:nvSpPr>
          <p:spPr>
            <a:xfrm>
              <a:off x="1295400" y="2981528"/>
              <a:ext cx="3017520" cy="365760"/>
            </a:xfrm>
            <a:prstGeom prst="rect">
              <a:avLst/>
            </a:prstGeom>
            <a:grpFill/>
            <a:ln>
              <a:no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90000"/>
                      <a:lumOff val="10000"/>
                    </a:schemeClr>
                  </a:solidFill>
                  <a:latin typeface="PrudentialModern SemCond" pitchFamily="2" charset="0"/>
                </a:rPr>
                <a:t>PART ONE</a:t>
              </a:r>
            </a:p>
          </p:txBody>
        </p:sp>
        <p:sp>
          <p:nvSpPr>
            <p:cNvPr id="12" name="Rectangle 11"/>
            <p:cNvSpPr/>
            <p:nvPr/>
          </p:nvSpPr>
          <p:spPr>
            <a:xfrm>
              <a:off x="1295400" y="3352800"/>
              <a:ext cx="3017520" cy="1005840"/>
            </a:xfrm>
            <a:prstGeom prst="rect">
              <a:avLst/>
            </a:prstGeom>
            <a:solidFill>
              <a:schemeClr val="tx2"/>
            </a:solidFill>
            <a:ln>
              <a:no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dirty="0">
                  <a:solidFill>
                    <a:srgbClr val="FAD200"/>
                  </a:solidFill>
                  <a:latin typeface="PrudentialModern SemCond" pitchFamily="2" charset="0"/>
                </a:rPr>
                <a:t>$500,000</a:t>
              </a:r>
            </a:p>
            <a:p>
              <a:pPr algn="ctr"/>
              <a:r>
                <a:rPr lang="en-US" sz="1500" dirty="0">
                  <a:latin typeface="PrudentialModern SemCond" pitchFamily="2" charset="0"/>
                </a:rPr>
                <a:t>Fixed Annuity</a:t>
              </a:r>
            </a:p>
          </p:txBody>
        </p:sp>
      </p:grpSp>
      <p:grpSp>
        <p:nvGrpSpPr>
          <p:cNvPr id="4" name="Group 13"/>
          <p:cNvGrpSpPr/>
          <p:nvPr/>
        </p:nvGrpSpPr>
        <p:grpSpPr>
          <a:xfrm>
            <a:off x="5570402" y="2438400"/>
            <a:ext cx="3017520" cy="1377174"/>
            <a:chOff x="1295400" y="2945197"/>
            <a:chExt cx="3017520" cy="1559821"/>
          </a:xfrm>
          <a:scene3d>
            <a:camera prst="orthographicFront"/>
            <a:lightRig rig="balanced" dir="t">
              <a:rot lat="0" lon="0" rev="10800000"/>
            </a:lightRig>
          </a:scene3d>
        </p:grpSpPr>
        <p:sp>
          <p:nvSpPr>
            <p:cNvPr id="15" name="Rectangle 14"/>
            <p:cNvSpPr/>
            <p:nvPr/>
          </p:nvSpPr>
          <p:spPr>
            <a:xfrm>
              <a:off x="1295400" y="2945197"/>
              <a:ext cx="3017520" cy="414269"/>
            </a:xfrm>
            <a:prstGeom prst="rect">
              <a:avLst/>
            </a:prstGeom>
            <a:solidFill>
              <a:schemeClr val="tx1"/>
            </a:solidFill>
            <a:ln>
              <a:no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90000"/>
                      <a:lumOff val="10000"/>
                    </a:schemeClr>
                  </a:solidFill>
                  <a:latin typeface="PrudentialModern SemCond" pitchFamily="2" charset="0"/>
                </a:rPr>
                <a:t>PART TWO</a:t>
              </a:r>
            </a:p>
          </p:txBody>
        </p:sp>
        <p:sp>
          <p:nvSpPr>
            <p:cNvPr id="16" name="Rectangle 15"/>
            <p:cNvSpPr/>
            <p:nvPr/>
          </p:nvSpPr>
          <p:spPr>
            <a:xfrm>
              <a:off x="1295400" y="3365776"/>
              <a:ext cx="3017520" cy="1139242"/>
            </a:xfrm>
            <a:prstGeom prst="rect">
              <a:avLst/>
            </a:prstGeom>
            <a:solidFill>
              <a:schemeClr val="tx2"/>
            </a:solidFill>
            <a:ln>
              <a:no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dirty="0">
                  <a:solidFill>
                    <a:srgbClr val="FAD200"/>
                  </a:solidFill>
                  <a:latin typeface="PrudentialModern SemCond" pitchFamily="2" charset="0"/>
                </a:rPr>
                <a:t>$500,000</a:t>
              </a:r>
            </a:p>
            <a:p>
              <a:pPr algn="ctr"/>
              <a:r>
                <a:rPr lang="en-US" sz="1500" dirty="0">
                  <a:latin typeface="PrudentialModern SemCond" pitchFamily="2" charset="0"/>
                </a:rPr>
                <a:t>Other Investments</a:t>
              </a:r>
            </a:p>
          </p:txBody>
        </p:sp>
      </p:grpSp>
      <p:sp>
        <p:nvSpPr>
          <p:cNvPr id="17" name="Down Arrow 16"/>
          <p:cNvSpPr/>
          <p:nvPr/>
        </p:nvSpPr>
        <p:spPr>
          <a:xfrm>
            <a:off x="1473762" y="3810971"/>
            <a:ext cx="990600" cy="552856"/>
          </a:xfrm>
          <a:prstGeom prst="downArrow">
            <a:avLst>
              <a:gd name="adj1" fmla="val 50000"/>
              <a:gd name="adj2" fmla="val 76950"/>
            </a:avLst>
          </a:pr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18" name="Down Arrow 17"/>
          <p:cNvSpPr/>
          <p:nvPr/>
        </p:nvSpPr>
        <p:spPr>
          <a:xfrm>
            <a:off x="6596994" y="3810599"/>
            <a:ext cx="990600" cy="552856"/>
          </a:xfrm>
          <a:prstGeom prst="downArrow">
            <a:avLst>
              <a:gd name="adj1" fmla="val 50000"/>
              <a:gd name="adj2" fmla="val 76950"/>
            </a:avLst>
          </a:pr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19" name="TextBox 18"/>
          <p:cNvSpPr txBox="1"/>
          <p:nvPr/>
        </p:nvSpPr>
        <p:spPr>
          <a:xfrm>
            <a:off x="107946" y="4419600"/>
            <a:ext cx="3724072" cy="807913"/>
          </a:xfrm>
          <a:prstGeom prst="rect">
            <a:avLst/>
          </a:prstGeom>
          <a:noFill/>
        </p:spPr>
        <p:txBody>
          <a:bodyPr wrap="square" rtlCol="0">
            <a:spAutoFit/>
          </a:bodyPr>
          <a:lstStyle/>
          <a:p>
            <a:pPr algn="ctr">
              <a:spcAft>
                <a:spcPts val="300"/>
              </a:spcAft>
            </a:pPr>
            <a:r>
              <a:rPr lang="en-US" sz="2400" b="1" dirty="0">
                <a:solidFill>
                  <a:schemeClr val="tx2"/>
                </a:solidFill>
                <a:latin typeface="PrudentialModern SemCond" pitchFamily="2" charset="0"/>
              </a:rPr>
              <a:t>$26,000</a:t>
            </a:r>
            <a:endParaRPr lang="en-US" sz="2400" b="1" baseline="30000" dirty="0">
              <a:solidFill>
                <a:schemeClr val="tx2"/>
              </a:solidFill>
              <a:latin typeface="PrudentialModern SemCond" pitchFamily="2" charset="0"/>
            </a:endParaRPr>
          </a:p>
          <a:p>
            <a:pPr algn="ctr">
              <a:spcAft>
                <a:spcPts val="300"/>
              </a:spcAft>
            </a:pPr>
            <a:r>
              <a:rPr lang="en-US" sz="2000" b="1" dirty="0">
                <a:solidFill>
                  <a:schemeClr val="tx2"/>
                </a:solidFill>
                <a:latin typeface="PrudentialModern SemCond" pitchFamily="2" charset="0"/>
              </a:rPr>
              <a:t>Guaranteed income for life</a:t>
            </a:r>
          </a:p>
        </p:txBody>
      </p:sp>
      <p:sp>
        <p:nvSpPr>
          <p:cNvPr id="20" name="TextBox 19"/>
          <p:cNvSpPr txBox="1"/>
          <p:nvPr/>
        </p:nvSpPr>
        <p:spPr>
          <a:xfrm>
            <a:off x="5096958" y="4419600"/>
            <a:ext cx="4002592" cy="807913"/>
          </a:xfrm>
          <a:prstGeom prst="rect">
            <a:avLst/>
          </a:prstGeom>
          <a:noFill/>
        </p:spPr>
        <p:txBody>
          <a:bodyPr wrap="square" rtlCol="0">
            <a:spAutoFit/>
          </a:bodyPr>
          <a:lstStyle/>
          <a:p>
            <a:pPr algn="ctr">
              <a:spcAft>
                <a:spcPts val="300"/>
              </a:spcAft>
            </a:pPr>
            <a:r>
              <a:rPr lang="en-US" sz="2400" b="1" dirty="0">
                <a:solidFill>
                  <a:schemeClr val="tx2"/>
                </a:solidFill>
                <a:latin typeface="PrudentialModern SemCond" pitchFamily="2" charset="0"/>
              </a:rPr>
              <a:t>$14,000</a:t>
            </a:r>
            <a:endParaRPr lang="en-US" sz="2400" b="1" baseline="30000" dirty="0">
              <a:solidFill>
                <a:schemeClr val="tx2"/>
              </a:solidFill>
              <a:latin typeface="PrudentialModern SemCond" pitchFamily="2" charset="0"/>
            </a:endParaRPr>
          </a:p>
          <a:p>
            <a:pPr algn="ctr"/>
            <a:r>
              <a:rPr lang="en-US" sz="2000" b="1" dirty="0">
                <a:solidFill>
                  <a:schemeClr val="tx2"/>
                </a:solidFill>
                <a:latin typeface="PrudentialModern SemCond" pitchFamily="2" charset="0"/>
              </a:rPr>
              <a:t>2.80% withdrawal rate</a:t>
            </a:r>
          </a:p>
        </p:txBody>
      </p:sp>
      <p:sp>
        <p:nvSpPr>
          <p:cNvPr id="21" name="TextBox 20"/>
          <p:cNvSpPr txBox="1"/>
          <p:nvPr/>
        </p:nvSpPr>
        <p:spPr>
          <a:xfrm>
            <a:off x="7391400" y="6611112"/>
            <a:ext cx="1099458" cy="215444"/>
          </a:xfrm>
          <a:prstGeom prst="rect">
            <a:avLst/>
          </a:prstGeom>
          <a:noFill/>
        </p:spPr>
        <p:txBody>
          <a:bodyPr wrap="square" rtlCol="0">
            <a:spAutoFit/>
          </a:bodyPr>
          <a:lstStyle/>
          <a:p>
            <a:pPr algn="r"/>
            <a:r>
              <a:rPr lang="en-US" sz="800" dirty="0">
                <a:solidFill>
                  <a:srgbClr val="000000"/>
                </a:solidFill>
                <a:latin typeface="PrudentialModern Med Cond" pitchFamily="2" charset="0"/>
              </a:rPr>
              <a:t>SL 0072  10/2021</a:t>
            </a:r>
          </a:p>
        </p:txBody>
      </p:sp>
      <p:sp>
        <p:nvSpPr>
          <p:cNvPr id="6" name="Slide Number Placeholder 5">
            <a:extLst>
              <a:ext uri="{FF2B5EF4-FFF2-40B4-BE49-F238E27FC236}">
                <a16:creationId xmlns:a16="http://schemas.microsoft.com/office/drawing/2014/main" id="{E5BEAA4B-A8BE-491C-B2FE-D35053697513}"/>
              </a:ext>
            </a:extLst>
          </p:cNvPr>
          <p:cNvSpPr>
            <a:spLocks noGrp="1"/>
          </p:cNvSpPr>
          <p:nvPr>
            <p:ph type="sldNum" sz="quarter" idx="11"/>
          </p:nvPr>
        </p:nvSpPr>
        <p:spPr/>
        <p:txBody>
          <a:bodyPr/>
          <a:lstStyle/>
          <a:p>
            <a:fld id="{BB544E63-09F9-914E-B731-EB7D262F5FD2}" type="slidenum">
              <a:rPr lang="en-US" smtClean="0"/>
              <a:pPr/>
              <a:t>40</a:t>
            </a:fld>
            <a:endParaRPr lang="en-US" dirty="0"/>
          </a:p>
        </p:txBody>
      </p:sp>
      <p:sp>
        <p:nvSpPr>
          <p:cNvPr id="23" name="Rectangle 22">
            <a:extLst>
              <a:ext uri="{FF2B5EF4-FFF2-40B4-BE49-F238E27FC236}">
                <a16:creationId xmlns:a16="http://schemas.microsoft.com/office/drawing/2014/main" id="{65DB2409-7AD1-46D0-A6F7-DCB7583CB1DD}"/>
              </a:ext>
            </a:extLst>
          </p:cNvPr>
          <p:cNvSpPr/>
          <p:nvPr/>
        </p:nvSpPr>
        <p:spPr>
          <a:xfrm>
            <a:off x="4516890" y="5227513"/>
            <a:ext cx="4528467" cy="434185"/>
          </a:xfrm>
          <a:prstGeom prst="rect">
            <a:avLst/>
          </a:prstGeom>
          <a:solidFill>
            <a:schemeClr val="tx1"/>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dirty="0">
                <a:solidFill>
                  <a:schemeClr val="bg1"/>
                </a:solidFill>
                <a:latin typeface="PrudentialModern SemCond" pitchFamily="2" charset="0"/>
              </a:rPr>
              <a:t>Over </a:t>
            </a:r>
            <a:r>
              <a:rPr lang="en-US" sz="2400" dirty="0">
                <a:solidFill>
                  <a:srgbClr val="FAD200"/>
                </a:solidFill>
                <a:latin typeface="PrudentialModern SemCond" pitchFamily="2" charset="0"/>
              </a:rPr>
              <a:t>99% </a:t>
            </a:r>
            <a:r>
              <a:rPr lang="en-US" sz="2400" dirty="0">
                <a:solidFill>
                  <a:schemeClr val="bg1"/>
                </a:solidFill>
                <a:latin typeface="PrudentialModern SemCond" pitchFamily="2" charset="0"/>
              </a:rPr>
              <a:t>probability of success*</a:t>
            </a:r>
          </a:p>
        </p:txBody>
      </p:sp>
      <p:sp>
        <p:nvSpPr>
          <p:cNvPr id="24" name="TextBox 23">
            <a:extLst>
              <a:ext uri="{FF2B5EF4-FFF2-40B4-BE49-F238E27FC236}">
                <a16:creationId xmlns:a16="http://schemas.microsoft.com/office/drawing/2014/main" id="{A23E0B8A-18B4-42EB-A04C-9C37B97234BF}"/>
              </a:ext>
            </a:extLst>
          </p:cNvPr>
          <p:cNvSpPr txBox="1"/>
          <p:nvPr/>
        </p:nvSpPr>
        <p:spPr>
          <a:xfrm>
            <a:off x="202932" y="5682547"/>
            <a:ext cx="8859126" cy="769441"/>
          </a:xfrm>
          <a:prstGeom prst="rect">
            <a:avLst/>
          </a:prstGeom>
          <a:noFill/>
        </p:spPr>
        <p:txBody>
          <a:bodyPr wrap="square" rtlCol="0">
            <a:spAutoFit/>
          </a:bodyPr>
          <a:lstStyle/>
          <a:p>
            <a:r>
              <a:rPr lang="en-US" sz="1100" dirty="0">
                <a:solidFill>
                  <a:schemeClr val="accent4">
                    <a:lumMod val="10000"/>
                  </a:schemeClr>
                </a:solidFill>
                <a:latin typeface="PrudentialModern Med Cond" pitchFamily="2" charset="0"/>
              </a:rPr>
              <a:t>These hypothetical examples assume income percentages of 5.2% at age 67 and withdrawal rate of 2.80% and are for illustrative purposes only. A fixed annuity is suitable for long-term investing, particularly when saving for retirement; however it is possible to lose money investing in securities.</a:t>
            </a:r>
          </a:p>
          <a:p>
            <a:r>
              <a:rPr lang="en-US" sz="1100" dirty="0">
                <a:solidFill>
                  <a:schemeClr val="accent4">
                    <a:lumMod val="10000"/>
                  </a:schemeClr>
                </a:solidFill>
                <a:latin typeface="PrudentialModern Med Cond" pitchFamily="2" charset="0"/>
                <a:cs typeface="Arial" panose="020B0604020202020204" pitchFamily="34" charset="0"/>
              </a:rPr>
              <a:t>* Based on T. Rowe Price study cited on slide [42], assuming a 3% annual withdrawal and an allocation of 60% stocks and 40% bonds. Success defined as having at least $1 remaining in the portfolio at the end of the retirement period. Assumes withdrawal is increased 3% annually for inflation.</a:t>
            </a:r>
          </a:p>
        </p:txBody>
      </p:sp>
    </p:spTree>
    <p:extLst>
      <p:ext uri="{BB962C8B-B14F-4D97-AF65-F5344CB8AC3E}">
        <p14:creationId xmlns:p14="http://schemas.microsoft.com/office/powerpoint/2010/main" val="1820547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08C9496-E0F5-4851-81F6-4FCE07436CE2}"/>
              </a:ext>
            </a:extLst>
          </p:cNvPr>
          <p:cNvSpPr>
            <a:spLocks noGrp="1"/>
          </p:cNvSpPr>
          <p:nvPr>
            <p:ph sz="quarter" idx="12"/>
          </p:nvPr>
        </p:nvSpPr>
        <p:spPr>
          <a:xfrm>
            <a:off x="365760" y="1524000"/>
            <a:ext cx="8229600" cy="3429000"/>
          </a:xfrm>
        </p:spPr>
        <p:txBody>
          <a:bodyPr anchor="ctr">
            <a:normAutofit lnSpcReduction="10000"/>
          </a:bodyPr>
          <a:lstStyle/>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Transfers Some Risks to Insurance Company </a:t>
            </a:r>
          </a:p>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Increased Portfolio Longevity</a:t>
            </a:r>
          </a:p>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Improved Probability of Success</a:t>
            </a:r>
          </a:p>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Takes Pressure off Other Assets</a:t>
            </a:r>
          </a:p>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Frees Up Other Assets to Invest More Aggressively</a:t>
            </a:r>
          </a:p>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Protection during Market Downturns</a:t>
            </a:r>
          </a:p>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Manages volatility by hedging against downside risk</a:t>
            </a:r>
          </a:p>
          <a:p>
            <a:pPr marL="635000" lvl="1" indent="-342900">
              <a:lnSpc>
                <a:spcPct val="100000"/>
              </a:lnSpc>
              <a:spcBef>
                <a:spcPts val="0"/>
              </a:spcBef>
              <a:spcAft>
                <a:spcPts val="600"/>
              </a:spcAft>
              <a:buClr>
                <a:schemeClr val="tx2"/>
              </a:buClr>
              <a:buFont typeface="Wingdings" panose="05000000000000000000" pitchFamily="2" charset="2"/>
              <a:buChar char="§"/>
            </a:pPr>
            <a:r>
              <a:rPr lang="en-US" sz="2400" dirty="0">
                <a:latin typeface="+mj-lt"/>
              </a:rPr>
              <a:t>Potentially Increased Retirement Income</a:t>
            </a:r>
          </a:p>
        </p:txBody>
      </p:sp>
      <p:sp>
        <p:nvSpPr>
          <p:cNvPr id="3" name="Title 2">
            <a:extLst>
              <a:ext uri="{FF2B5EF4-FFF2-40B4-BE49-F238E27FC236}">
                <a16:creationId xmlns:a16="http://schemas.microsoft.com/office/drawing/2014/main" id="{9689D974-87D2-4BB4-9538-2747ABDEA65E}"/>
              </a:ext>
            </a:extLst>
          </p:cNvPr>
          <p:cNvSpPr>
            <a:spLocks noGrp="1"/>
          </p:cNvSpPr>
          <p:nvPr>
            <p:ph type="title"/>
          </p:nvPr>
        </p:nvSpPr>
        <p:spPr/>
        <p:txBody>
          <a:bodyPr/>
          <a:lstStyle/>
          <a:p>
            <a:r>
              <a:rPr lang="en-US" dirty="0"/>
              <a:t>Incorporating Annuities in Planning</a:t>
            </a:r>
          </a:p>
        </p:txBody>
      </p:sp>
      <p:sp>
        <p:nvSpPr>
          <p:cNvPr id="2" name="Slide Number Placeholder 1">
            <a:extLst>
              <a:ext uri="{FF2B5EF4-FFF2-40B4-BE49-F238E27FC236}">
                <a16:creationId xmlns:a16="http://schemas.microsoft.com/office/drawing/2014/main" id="{901F00B2-553F-4A4A-AC12-6AC5277D1A41}"/>
              </a:ext>
            </a:extLst>
          </p:cNvPr>
          <p:cNvSpPr>
            <a:spLocks noGrp="1"/>
          </p:cNvSpPr>
          <p:nvPr>
            <p:ph type="sldNum" sz="quarter" idx="11"/>
          </p:nvPr>
        </p:nvSpPr>
        <p:spPr/>
        <p:txBody>
          <a:bodyPr/>
          <a:lstStyle/>
          <a:p>
            <a:fld id="{BB544E63-09F9-914E-B731-EB7D262F5FD2}" type="slidenum">
              <a:rPr lang="en-US" smtClean="0"/>
              <a:pPr/>
              <a:t>41</a:t>
            </a:fld>
            <a:endParaRPr lang="en-US" dirty="0"/>
          </a:p>
        </p:txBody>
      </p:sp>
    </p:spTree>
    <p:extLst>
      <p:ext uri="{BB962C8B-B14F-4D97-AF65-F5344CB8AC3E}">
        <p14:creationId xmlns:p14="http://schemas.microsoft.com/office/powerpoint/2010/main" val="4013403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990600" y="1752600"/>
            <a:ext cx="7391400" cy="4114800"/>
          </a:xfrm>
          <a:prstGeom prst="rect">
            <a:avLst/>
          </a:prstGeom>
        </p:spPr>
        <p:txBody>
          <a:bodyPr>
            <a:normAutofit fontScale="92500"/>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fontAlgn="auto">
              <a:spcBef>
                <a:spcPts val="0"/>
              </a:spcBef>
              <a:spcAft>
                <a:spcPts val="1800"/>
              </a:spcAft>
              <a:buClr>
                <a:srgbClr val="0070C0"/>
              </a:buClr>
              <a:buFont typeface="Wingdings" panose="05000000000000000000" pitchFamily="2" charset="2"/>
              <a:buChar char="§"/>
            </a:pPr>
            <a:r>
              <a:rPr lang="en-US" sz="2400" dirty="0">
                <a:solidFill>
                  <a:schemeClr val="accent4">
                    <a:lumMod val="25000"/>
                  </a:schemeClr>
                </a:solidFill>
                <a:latin typeface="+mj-lt"/>
              </a:rPr>
              <a:t>Be careful of retirement income strategies that rely on basic time value of money assumptions</a:t>
            </a:r>
          </a:p>
          <a:p>
            <a:pPr marL="457200" lvl="1" indent="-457200" fontAlgn="auto">
              <a:spcBef>
                <a:spcPts val="0"/>
              </a:spcBef>
              <a:spcAft>
                <a:spcPts val="1800"/>
              </a:spcAft>
              <a:buClr>
                <a:srgbClr val="0070C0"/>
              </a:buClr>
              <a:buFont typeface="Wingdings" panose="05000000000000000000" pitchFamily="2" charset="2"/>
              <a:buChar char="§"/>
            </a:pPr>
            <a:r>
              <a:rPr lang="en-US" sz="2400" dirty="0">
                <a:solidFill>
                  <a:schemeClr val="accent4">
                    <a:lumMod val="25000"/>
                  </a:schemeClr>
                </a:solidFill>
                <a:latin typeface="+mj-lt"/>
              </a:rPr>
              <a:t>Develop an income strategy based on your income needs, assets, risk tolerance and personality</a:t>
            </a:r>
          </a:p>
          <a:p>
            <a:pPr marL="457200" lvl="1" indent="-457200" fontAlgn="auto">
              <a:spcBef>
                <a:spcPts val="0"/>
              </a:spcBef>
              <a:spcAft>
                <a:spcPts val="1800"/>
              </a:spcAft>
              <a:buClr>
                <a:srgbClr val="0070C0"/>
              </a:buClr>
              <a:buFont typeface="Wingdings" panose="05000000000000000000" pitchFamily="2" charset="2"/>
              <a:buChar char="§"/>
            </a:pPr>
            <a:r>
              <a:rPr lang="en-US" sz="2400" dirty="0">
                <a:solidFill>
                  <a:schemeClr val="accent4">
                    <a:lumMod val="25000"/>
                  </a:schemeClr>
                </a:solidFill>
                <a:latin typeface="+mj-lt"/>
              </a:rPr>
              <a:t>Ensure your planning addresses the seven risks to retirement income</a:t>
            </a:r>
          </a:p>
          <a:p>
            <a:pPr marL="457200" lvl="1" indent="-457200" fontAlgn="auto">
              <a:spcBef>
                <a:spcPts val="0"/>
              </a:spcBef>
              <a:spcAft>
                <a:spcPts val="1800"/>
              </a:spcAft>
              <a:buClr>
                <a:srgbClr val="0070C0"/>
              </a:buClr>
              <a:buFont typeface="Wingdings" panose="05000000000000000000" pitchFamily="2" charset="2"/>
              <a:buChar char="§"/>
            </a:pPr>
            <a:r>
              <a:rPr lang="en-US" sz="2400" dirty="0">
                <a:solidFill>
                  <a:schemeClr val="accent4">
                    <a:lumMod val="25000"/>
                  </a:schemeClr>
                </a:solidFill>
                <a:latin typeface="+mj-lt"/>
              </a:rPr>
              <a:t>Consider covering fixed expenses with guaranteed income</a:t>
            </a:r>
          </a:p>
          <a:p>
            <a:pPr marL="457200" lvl="1" indent="-457200" fontAlgn="auto">
              <a:spcBef>
                <a:spcPts val="0"/>
              </a:spcBef>
              <a:spcAft>
                <a:spcPts val="1800"/>
              </a:spcAft>
              <a:buClr>
                <a:srgbClr val="0070C0"/>
              </a:buClr>
              <a:buFont typeface="Wingdings" panose="05000000000000000000" pitchFamily="2" charset="2"/>
              <a:buChar char="§"/>
            </a:pPr>
            <a:r>
              <a:rPr lang="en-US" sz="2400" dirty="0">
                <a:solidFill>
                  <a:schemeClr val="accent4">
                    <a:lumMod val="25000"/>
                  </a:schemeClr>
                </a:solidFill>
                <a:latin typeface="+mj-lt"/>
              </a:rPr>
              <a:t>When possible, consider transferring risks you don’t want to ignore or retain</a:t>
            </a:r>
          </a:p>
        </p:txBody>
      </p:sp>
      <p:sp>
        <p:nvSpPr>
          <p:cNvPr id="2" name="Title 1"/>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2C71EACB-5D0E-497E-B610-DA2302F4E9C9}"/>
              </a:ext>
            </a:extLst>
          </p:cNvPr>
          <p:cNvSpPr>
            <a:spLocks noGrp="1"/>
          </p:cNvSpPr>
          <p:nvPr>
            <p:ph type="sldNum" sz="quarter" idx="11"/>
          </p:nvPr>
        </p:nvSpPr>
        <p:spPr/>
        <p:txBody>
          <a:bodyPr/>
          <a:lstStyle/>
          <a:p>
            <a:fld id="{BB544E63-09F9-914E-B731-EB7D262F5FD2}" type="slidenum">
              <a:rPr lang="en-US" smtClean="0"/>
              <a:pPr/>
              <a:t>42</a:t>
            </a:fld>
            <a:endParaRPr lang="en-US" dirty="0"/>
          </a:p>
        </p:txBody>
      </p:sp>
    </p:spTree>
    <p:extLst>
      <p:ext uri="{BB962C8B-B14F-4D97-AF65-F5344CB8AC3E}">
        <p14:creationId xmlns:p14="http://schemas.microsoft.com/office/powerpoint/2010/main" val="2479291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3"/>
          <p:cNvSpPr>
            <a:spLocks noGrp="1"/>
          </p:cNvSpPr>
          <p:nvPr>
            <p:ph sz="quarter" idx="12"/>
          </p:nvPr>
        </p:nvSpPr>
        <p:spPr>
          <a:xfrm>
            <a:off x="333103" y="927847"/>
            <a:ext cx="8445137" cy="5257800"/>
          </a:xfrm>
        </p:spPr>
        <p:txBody>
          <a:bodyPr>
            <a:noAutofit/>
          </a:bodyPr>
          <a:lstStyle>
            <a:lvl1pPr marL="0" indent="0" algn="l" rtl="0" eaLnBrk="1" fontAlgn="base" hangingPunct="1">
              <a:spcBef>
                <a:spcPct val="20000"/>
              </a:spcBef>
              <a:spcAft>
                <a:spcPct val="0"/>
              </a:spcAft>
              <a:buClr>
                <a:schemeClr val="accent1"/>
              </a:buClr>
              <a:buFont typeface="Arial"/>
              <a:buNone/>
              <a:defRPr sz="2400" b="1">
                <a:solidFill>
                  <a:srgbClr val="003050"/>
                </a:solidFill>
                <a:latin typeface="+mj-lt"/>
                <a:ea typeface="+mn-ea"/>
                <a:cs typeface="+mn-cs"/>
              </a:defRPr>
            </a:lvl1pPr>
            <a:lvl2pPr marL="457200" indent="-342900" algn="l" rtl="0" eaLnBrk="1" fontAlgn="base" hangingPunct="1">
              <a:spcBef>
                <a:spcPct val="20000"/>
              </a:spcBef>
              <a:spcAft>
                <a:spcPct val="0"/>
              </a:spcAft>
              <a:buClr>
                <a:srgbClr val="003050"/>
              </a:buClr>
              <a:buFont typeface="Wingdings" pitchFamily="2" charset="2"/>
              <a:buChar char="§"/>
              <a:defRPr sz="2000" b="1">
                <a:solidFill>
                  <a:schemeClr val="tx1"/>
                </a:solidFill>
                <a:latin typeface="+mj-lt"/>
              </a:defRPr>
            </a:lvl2pPr>
            <a:lvl3pPr marL="798513" indent="-223838" algn="l" rtl="0" eaLnBrk="1" fontAlgn="base" hangingPunct="1">
              <a:spcBef>
                <a:spcPct val="20000"/>
              </a:spcBef>
              <a:spcAft>
                <a:spcPct val="0"/>
              </a:spcAft>
              <a:buClr>
                <a:srgbClr val="003050"/>
              </a:buClr>
              <a:buFont typeface="Arial" pitchFamily="34" charset="0"/>
              <a:buChar char="-"/>
              <a:defRPr>
                <a:solidFill>
                  <a:schemeClr val="tx1"/>
                </a:solidFill>
                <a:latin typeface="+mj-lt"/>
              </a:defRPr>
            </a:lvl3pPr>
            <a:lvl4pPr marL="1141413" indent="-228600" algn="l" rtl="0" eaLnBrk="1" fontAlgn="base" hangingPunct="1">
              <a:spcBef>
                <a:spcPct val="20000"/>
              </a:spcBef>
              <a:spcAft>
                <a:spcPct val="0"/>
              </a:spcAft>
              <a:buClr>
                <a:srgbClr val="003050"/>
              </a:buClr>
              <a:buFont typeface="Arial" pitchFamily="34" charset="0"/>
              <a:buChar char="-"/>
              <a:defRPr sz="1600">
                <a:solidFill>
                  <a:schemeClr val="tx1"/>
                </a:solidFill>
                <a:latin typeface="+mj-lt"/>
              </a:defRPr>
            </a:lvl4pPr>
            <a:lvl5pPr marL="1484313" indent="-228600" algn="l" rtl="0" eaLnBrk="1" fontAlgn="base" hangingPunct="1">
              <a:spcBef>
                <a:spcPct val="20000"/>
              </a:spcBef>
              <a:spcAft>
                <a:spcPct val="0"/>
              </a:spcAft>
              <a:buClr>
                <a:srgbClr val="003050"/>
              </a:buClr>
              <a:buFont typeface="Arial" pitchFamily="34" charset="0"/>
              <a:buChar char="-"/>
              <a:defRPr sz="1400">
                <a:solidFill>
                  <a:schemeClr val="tx1"/>
                </a:solidFill>
                <a:latin typeface="+mj-lt"/>
              </a:defRPr>
            </a:lvl5pPr>
            <a:lvl6pPr marL="19415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6pPr>
            <a:lvl7pPr marL="23987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7pPr>
            <a:lvl8pPr marL="28559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8pPr>
            <a:lvl9pPr marL="3313113" indent="-228600" algn="l" rtl="0" eaLnBrk="1" fontAlgn="base" hangingPunct="1">
              <a:spcBef>
                <a:spcPct val="20000"/>
              </a:spcBef>
              <a:spcAft>
                <a:spcPct val="0"/>
              </a:spcAft>
              <a:buClr>
                <a:srgbClr val="E92D48"/>
              </a:buClr>
              <a:buFont typeface="Wingdings 3" pitchFamily="18" charset="2"/>
              <a:buChar char=""/>
              <a:defRPr sz="1400">
                <a:solidFill>
                  <a:schemeClr val="tx1"/>
                </a:solidFill>
                <a:latin typeface="+mn-lt"/>
              </a:defRPr>
            </a:lvl9pPr>
          </a:lstStyle>
          <a:p>
            <a:pPr>
              <a:spcBef>
                <a:spcPts val="0"/>
              </a:spcBef>
              <a:spcAft>
                <a:spcPts val="600"/>
              </a:spcAft>
              <a:defRPr/>
            </a:pPr>
            <a:r>
              <a:rPr lang="en-US" sz="1600" dirty="0">
                <a:solidFill>
                  <a:schemeClr val="accent4">
                    <a:lumMod val="25000"/>
                  </a:schemeClr>
                </a:solidFill>
                <a:latin typeface="PrudentialModern Med Cond" pitchFamily="2" charset="0"/>
              </a:rPr>
              <a:t>Investors should consider the features of the contract and the underlying portfolios' investment objectives, policies, management, risks, charges and expenses carefully before investing. This and other important information is contained in the prospectus, which can be obtained by contacting the National Sales Desk. Clients should read the prospectus carefully before investing.</a:t>
            </a:r>
          </a:p>
          <a:p>
            <a:pPr marL="0" marR="0">
              <a:lnSpc>
                <a:spcPct val="107000"/>
              </a:lnSpc>
              <a:spcBef>
                <a:spcPts val="0"/>
              </a:spcBef>
              <a:spcAft>
                <a:spcPts val="800"/>
              </a:spcAft>
            </a:pPr>
            <a:r>
              <a:rPr lang="en-US" sz="1600" b="0" dirty="0">
                <a:solidFill>
                  <a:schemeClr val="accent4">
                    <a:lumMod val="25000"/>
                  </a:schemeClr>
                </a:solidFill>
                <a:effectLst/>
                <a:latin typeface="PrudentialModern Med Cond" pitchFamily="2" charset="0"/>
                <a:ea typeface="Calibri" panose="020F0502020204030204" pitchFamily="34" charset="0"/>
                <a:cs typeface="Times New Roman" panose="02020603050405020304" pitchFamily="18" charset="0"/>
              </a:rPr>
              <a:t>Annuities are issued by Pruco Life Insurance Company (in New York, by Pruco Life Insurance Company of New Jersey), located in Newark, NJ (main office). Variable annuities are distributed by Prudential Annuities Distributors, Inc., Shelton, CT. All are Prudential Financial companies and each is solely responsible for its own financial condition and contractual obligations. Prudential Annuities is a business of Prudential Financial, Inc.</a:t>
            </a:r>
          </a:p>
          <a:p>
            <a:pPr>
              <a:spcBef>
                <a:spcPts val="0"/>
              </a:spcBef>
              <a:spcAft>
                <a:spcPts val="600"/>
              </a:spcAft>
            </a:pPr>
            <a:r>
              <a:rPr lang="en-US" sz="1600" b="0" dirty="0">
                <a:solidFill>
                  <a:schemeClr val="accent4">
                    <a:lumMod val="25000"/>
                  </a:schemeClr>
                </a:solidFill>
                <a:latin typeface="PrudentialModern Med Cond" pitchFamily="2" charset="0"/>
              </a:rPr>
              <a:t>This material is being provided for informational or educational purposes only and does not take into account the investment objectives or financial situation of any clients or prospective clients. The information is not intended as investment advice and is not a recommendation about managing or investing a client’s retirement savings. Clients seeking information regarding their particular investment needs should contact a financial professional.</a:t>
            </a:r>
          </a:p>
          <a:p>
            <a:pPr>
              <a:spcBef>
                <a:spcPts val="0"/>
              </a:spcBef>
              <a:spcAft>
                <a:spcPts val="600"/>
              </a:spcAft>
            </a:pPr>
            <a:r>
              <a:rPr lang="en-US" sz="1600" b="0" dirty="0">
                <a:solidFill>
                  <a:schemeClr val="accent4">
                    <a:lumMod val="25000"/>
                  </a:schemeClr>
                </a:solidFill>
                <a:latin typeface="PrudentialModern Med Cond" pitchFamily="2" charset="0"/>
              </a:rPr>
              <a:t>Prudential Annuities and its distributors and representatives do not provide tax, accounting, or legal advice. Please have your clients consult their own attorney or accountant.​</a:t>
            </a:r>
          </a:p>
          <a:p>
            <a:pPr>
              <a:spcBef>
                <a:spcPts val="0"/>
              </a:spcBef>
              <a:spcAft>
                <a:spcPts val="600"/>
              </a:spcAft>
            </a:pPr>
            <a:r>
              <a:rPr lang="en-US" sz="1600" b="0" dirty="0">
                <a:solidFill>
                  <a:schemeClr val="accent4">
                    <a:lumMod val="25000"/>
                  </a:schemeClr>
                </a:solidFill>
                <a:latin typeface="PrudentialModern Med Cond" pitchFamily="2" charset="0"/>
              </a:rPr>
              <a:t> All references to guarantees are backed by the claims-paying ability of the issuing company and do not apply to the underlying investment options.</a:t>
            </a:r>
          </a:p>
          <a:p>
            <a:pPr>
              <a:spcBef>
                <a:spcPts val="0"/>
              </a:spcBef>
              <a:spcAft>
                <a:spcPts val="600"/>
              </a:spcAft>
            </a:pPr>
            <a:r>
              <a:rPr lang="en-US" sz="1600" b="0" dirty="0">
                <a:solidFill>
                  <a:schemeClr val="accent4">
                    <a:lumMod val="25000"/>
                  </a:schemeClr>
                </a:solidFill>
                <a:latin typeface="PrudentialModern Med Cond" pitchFamily="2" charset="0"/>
              </a:rPr>
              <a:t> © 2021 Prudential Financial, Inc. and its related entities. Prudential Annuities, Prudential, the Prudential logo, and the Rock symbol if applicable are service marks of Prudential Financial, Inc. and its related entities, registered in many jurisdictions worldwide.</a:t>
            </a:r>
          </a:p>
          <a:p>
            <a:pPr>
              <a:spcBef>
                <a:spcPts val="0"/>
              </a:spcBef>
              <a:spcAft>
                <a:spcPts val="600"/>
              </a:spcAft>
            </a:pPr>
            <a:endParaRPr lang="en-US" sz="1600" b="0" dirty="0">
              <a:solidFill>
                <a:schemeClr val="accent4">
                  <a:lumMod val="25000"/>
                </a:schemeClr>
              </a:solidFill>
              <a:latin typeface="PrudentialModern Med Cond" pitchFamily="2" charset="0"/>
            </a:endParaRPr>
          </a:p>
          <a:p>
            <a:pPr>
              <a:spcBef>
                <a:spcPts val="0"/>
              </a:spcBef>
              <a:spcAft>
                <a:spcPts val="600"/>
              </a:spcAft>
            </a:pPr>
            <a:endParaRPr lang="en-US" sz="1600" b="0" dirty="0">
              <a:solidFill>
                <a:schemeClr val="accent4">
                  <a:lumMod val="25000"/>
                </a:schemeClr>
              </a:solidFill>
              <a:latin typeface="PrudentialModern Med Cond" pitchFamily="2" charset="0"/>
            </a:endParaRPr>
          </a:p>
        </p:txBody>
      </p:sp>
      <p:sp>
        <p:nvSpPr>
          <p:cNvPr id="5" name="Title 1"/>
          <p:cNvSpPr>
            <a:spLocks noGrp="1"/>
          </p:cNvSpPr>
          <p:nvPr>
            <p:ph type="title"/>
          </p:nvPr>
        </p:nvSpPr>
        <p:spPr/>
        <p:txBody>
          <a:bodyPr/>
          <a:lstStyle/>
          <a:p>
            <a:br>
              <a:rPr lang="en-US" dirty="0"/>
            </a:br>
            <a:r>
              <a:rPr lang="en-US" dirty="0"/>
              <a:t>Disclosures</a:t>
            </a:r>
            <a:br>
              <a:rPr lang="en-US" dirty="0"/>
            </a:br>
            <a:endParaRPr lang="en-US" dirty="0"/>
          </a:p>
        </p:txBody>
      </p:sp>
      <p:sp>
        <p:nvSpPr>
          <p:cNvPr id="2" name="Slide Number Placeholder 1">
            <a:extLst>
              <a:ext uri="{FF2B5EF4-FFF2-40B4-BE49-F238E27FC236}">
                <a16:creationId xmlns:a16="http://schemas.microsoft.com/office/drawing/2014/main" id="{B1C88DE6-4431-4C29-8710-9B234A0E9C9C}"/>
              </a:ext>
            </a:extLst>
          </p:cNvPr>
          <p:cNvSpPr>
            <a:spLocks noGrp="1"/>
          </p:cNvSpPr>
          <p:nvPr>
            <p:ph type="sldNum" sz="quarter" idx="11"/>
          </p:nvPr>
        </p:nvSpPr>
        <p:spPr/>
        <p:txBody>
          <a:bodyPr/>
          <a:lstStyle/>
          <a:p>
            <a:fld id="{BB544E63-09F9-914E-B731-EB7D262F5FD2}" type="slidenum">
              <a:rPr lang="en-US" smtClean="0"/>
              <a:pPr/>
              <a:t>43</a:t>
            </a:fld>
            <a:endParaRPr lang="en-US" dirty="0"/>
          </a:p>
        </p:txBody>
      </p:sp>
    </p:spTree>
    <p:extLst>
      <p:ext uri="{BB962C8B-B14F-4D97-AF65-F5344CB8AC3E}">
        <p14:creationId xmlns:p14="http://schemas.microsoft.com/office/powerpoint/2010/main" val="1170429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283522" y="838200"/>
            <a:ext cx="8610600" cy="5562600"/>
          </a:xfrm>
          <a:prstGeom prst="rect">
            <a:avLst/>
          </a:prstGeom>
        </p:spPr>
        <p:txBody>
          <a:bodyPr>
            <a:noAutofit/>
          </a:bodyPr>
          <a:lstStyle>
            <a:lvl1pPr marL="0" indent="0" algn="l" defTabSz="914400" rtl="0" eaLnBrk="1" fontAlgn="base" latinLnBrk="0" hangingPunct="1">
              <a:spcBef>
                <a:spcPct val="20000"/>
              </a:spcBef>
              <a:spcAft>
                <a:spcPct val="0"/>
              </a:spcAft>
              <a:buClr>
                <a:schemeClr val="accent1"/>
              </a:buClr>
              <a:buFont typeface="Arial"/>
              <a:buNone/>
              <a:defRPr sz="2400" b="1" kern="1200">
                <a:solidFill>
                  <a:srgbClr val="003050"/>
                </a:solidFill>
                <a:latin typeface="+mj-lt"/>
                <a:ea typeface="+mn-ea"/>
                <a:cs typeface="+mn-cs"/>
              </a:defRPr>
            </a:lvl1pPr>
            <a:lvl2pPr marL="457200" indent="-342900" algn="l" defTabSz="914400" rtl="0" eaLnBrk="1" fontAlgn="base" latinLnBrk="0" hangingPunct="1">
              <a:spcBef>
                <a:spcPct val="20000"/>
              </a:spcBef>
              <a:spcAft>
                <a:spcPct val="0"/>
              </a:spcAft>
              <a:buClr>
                <a:srgbClr val="003050"/>
              </a:buClr>
              <a:buFont typeface="Wingdings" pitchFamily="2" charset="2"/>
              <a:buChar char="§"/>
              <a:defRPr sz="2000" b="1" kern="1200">
                <a:solidFill>
                  <a:schemeClr val="tx1"/>
                </a:solidFill>
                <a:latin typeface="+mj-lt"/>
                <a:ea typeface="+mn-ea"/>
                <a:cs typeface="Arial" pitchFamily="34" charset="0"/>
              </a:defRPr>
            </a:lvl2pPr>
            <a:lvl3pPr marL="798513" indent="-223838" algn="l" defTabSz="914400" rtl="0" eaLnBrk="1" fontAlgn="base" latinLnBrk="0" hangingPunct="1">
              <a:spcBef>
                <a:spcPct val="20000"/>
              </a:spcBef>
              <a:spcAft>
                <a:spcPct val="0"/>
              </a:spcAft>
              <a:buClr>
                <a:srgbClr val="003050"/>
              </a:buClr>
              <a:buFont typeface="Arial" pitchFamily="34" charset="0"/>
              <a:buChar char="-"/>
              <a:defRPr sz="1800" b="1" kern="1200">
                <a:solidFill>
                  <a:schemeClr val="tx1"/>
                </a:solidFill>
                <a:latin typeface="+mj-lt"/>
                <a:ea typeface="+mn-ea"/>
                <a:cs typeface="Arial" pitchFamily="34" charset="0"/>
              </a:defRPr>
            </a:lvl3pPr>
            <a:lvl4pPr marL="1141413" indent="-228600" algn="l" defTabSz="914400" rtl="0" eaLnBrk="1" fontAlgn="base" latinLnBrk="0" hangingPunct="1">
              <a:spcBef>
                <a:spcPct val="20000"/>
              </a:spcBef>
              <a:spcAft>
                <a:spcPct val="0"/>
              </a:spcAft>
              <a:buClr>
                <a:srgbClr val="003050"/>
              </a:buClr>
              <a:buFont typeface="Arial" pitchFamily="34" charset="0"/>
              <a:buChar char="-"/>
              <a:defRPr sz="1600" b="1" kern="1200">
                <a:solidFill>
                  <a:schemeClr val="tx1"/>
                </a:solidFill>
                <a:latin typeface="+mj-lt"/>
                <a:ea typeface="+mn-ea"/>
                <a:cs typeface="Arial" pitchFamily="34" charset="0"/>
              </a:defRPr>
            </a:lvl4pPr>
            <a:lvl5pPr marL="1484313" indent="-228600" algn="l" defTabSz="914400" rtl="0" eaLnBrk="1" fontAlgn="base" latinLnBrk="0" hangingPunct="1">
              <a:spcBef>
                <a:spcPct val="20000"/>
              </a:spcBef>
              <a:spcAft>
                <a:spcPct val="0"/>
              </a:spcAft>
              <a:buClr>
                <a:srgbClr val="003050"/>
              </a:buClr>
              <a:buFont typeface="Arial" pitchFamily="34" charset="0"/>
              <a:buChar char="-"/>
              <a:defRPr sz="1400" b="0" kern="1200">
                <a:solidFill>
                  <a:schemeClr val="tx1"/>
                </a:solidFill>
                <a:latin typeface="+mj-lt"/>
                <a:ea typeface="+mn-ea"/>
                <a:cs typeface="Arial" pitchFamily="34" charset="0"/>
              </a:defRPr>
            </a:lvl5pPr>
            <a:lvl6pPr marL="19415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6pPr>
            <a:lvl7pPr marL="23987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7pPr>
            <a:lvl8pPr marL="28559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8pPr>
            <a:lvl9pPr marL="33131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9pPr>
          </a:lstStyle>
          <a:p>
            <a:pPr>
              <a:spcBef>
                <a:spcPts val="0"/>
              </a:spcBef>
              <a:spcAft>
                <a:spcPts val="600"/>
              </a:spcAft>
            </a:pPr>
            <a:r>
              <a:rPr lang="en-US" sz="1400" b="0" i="1" dirty="0">
                <a:solidFill>
                  <a:schemeClr val="accent4">
                    <a:lumMod val="25000"/>
                  </a:schemeClr>
                </a:solidFill>
                <a:latin typeface="PrudentialModern Med Cond" pitchFamily="2" charset="0"/>
              </a:rPr>
              <a:t>Bloomberg Barclays U.S. Aggregate Bond Index </a:t>
            </a:r>
            <a:r>
              <a:rPr lang="en-US" sz="1400" b="0" dirty="0">
                <a:solidFill>
                  <a:schemeClr val="accent4">
                    <a:lumMod val="25000"/>
                  </a:schemeClr>
                </a:solidFill>
                <a:latin typeface="PrudentialModern Med Cond" pitchFamily="2" charset="0"/>
              </a:rPr>
              <a:t>covers the USD-denominated, investment grade, fixed rate, taxable bond market of SEC-registered securities. The index includes bonds from the Treasury, Government-Related, Corporate, Mortgage-Backed Security (MBS), Asset-Backed Security (ABS) and Commercial Mortgage-Backed Security (CMBS) sectors.</a:t>
            </a:r>
          </a:p>
          <a:p>
            <a:pPr>
              <a:spcBef>
                <a:spcPts val="0"/>
              </a:spcBef>
              <a:spcAft>
                <a:spcPts val="600"/>
              </a:spcAft>
            </a:pPr>
            <a:r>
              <a:rPr lang="en-US" sz="1400" b="0" i="1" dirty="0">
                <a:solidFill>
                  <a:schemeClr val="accent4">
                    <a:lumMod val="25000"/>
                  </a:schemeClr>
                </a:solidFill>
                <a:latin typeface="PrudentialModern Med Cond" pitchFamily="2" charset="0"/>
              </a:rPr>
              <a:t>MSCI EAFE (Europe, Australasia, Far East) </a:t>
            </a:r>
            <a:r>
              <a:rPr lang="en-US" sz="1400" b="0" dirty="0">
                <a:solidFill>
                  <a:schemeClr val="accent4">
                    <a:lumMod val="25000"/>
                  </a:schemeClr>
                </a:solidFill>
                <a:latin typeface="PrudentialModern Med Cond" pitchFamily="2" charset="0"/>
              </a:rPr>
              <a:t>is a widely accepted   benchmark for international stock performance. It is a free float-adjusted market capitalization index that is designed to measure the equity market performance of 21 developed markets, excluding the U.S. and Canada.</a:t>
            </a:r>
          </a:p>
          <a:p>
            <a:pPr>
              <a:spcBef>
                <a:spcPts val="0"/>
              </a:spcBef>
              <a:spcAft>
                <a:spcPts val="600"/>
              </a:spcAft>
            </a:pPr>
            <a:r>
              <a:rPr lang="en-US" sz="1400" b="0" i="1" dirty="0">
                <a:solidFill>
                  <a:schemeClr val="accent4">
                    <a:lumMod val="25000"/>
                  </a:schemeClr>
                </a:solidFill>
                <a:latin typeface="PrudentialModern Med Cond" pitchFamily="2" charset="0"/>
              </a:rPr>
              <a:t>S&amp;P 500® Index </a:t>
            </a:r>
            <a:r>
              <a:rPr lang="en-US" sz="1400" b="0" dirty="0">
                <a:solidFill>
                  <a:schemeClr val="accent4">
                    <a:lumMod val="25000"/>
                  </a:schemeClr>
                </a:solidFill>
                <a:latin typeface="PrudentialModern Med Cond" pitchFamily="2" charset="0"/>
              </a:rPr>
              <a:t>is a market capitalization-weighted index of the 500 widely held stocks often used as a proxy for the stock market. S&amp;P chooses the member companies for the 500 based on market size, liquidity and industry group representation. </a:t>
            </a:r>
          </a:p>
          <a:p>
            <a:pPr>
              <a:spcBef>
                <a:spcPts val="0"/>
              </a:spcBef>
              <a:spcAft>
                <a:spcPts val="600"/>
              </a:spcAft>
            </a:pPr>
            <a:r>
              <a:rPr lang="en-US" sz="1400" b="0" dirty="0">
                <a:solidFill>
                  <a:schemeClr val="accent4">
                    <a:lumMod val="25000"/>
                  </a:schemeClr>
                </a:solidFill>
                <a:latin typeface="PrudentialModern Med Cond" pitchFamily="2" charset="0"/>
              </a:rPr>
              <a:t>Withdrawals and distributions of taxable annuities are subject to ordinary income tax and, if made prior to age 59½, may be subject to an additional 10% federal income tax penalty, sometimes referred to as an additional income tax. Withdrawals reduce the Account Value. Withdrawals taken during the surrender charge period, excluding any Required Minimum Distributions (RMDs) may be subject to any applicable surrender charges and a Market Value Adjustment (MVA).</a:t>
            </a:r>
          </a:p>
          <a:p>
            <a:pPr>
              <a:spcBef>
                <a:spcPts val="0"/>
              </a:spcBef>
              <a:spcAft>
                <a:spcPts val="600"/>
              </a:spcAft>
            </a:pPr>
            <a:r>
              <a:rPr lang="en-US" sz="1400" b="0" dirty="0">
                <a:solidFill>
                  <a:schemeClr val="accent4">
                    <a:lumMod val="25000"/>
                  </a:schemeClr>
                </a:solidFill>
                <a:latin typeface="PrudentialModern Med Cond" pitchFamily="2" charset="0"/>
              </a:rPr>
              <a:t>Withdrawals in excess of the income amount impact the value of a product or benefit and can also affect the certainty of the income. An excess withdrawal occurs when cumulative Lifetime Withdrawals exceed the income amount in an annuity year. If an excess withdrawal is taken, only the portion of the Lifetime Withdrawal that exceeds the remaining income amount for that year will proportionally and permanently reduce future guaranteed amounts. If an excess withdrawal reduces the account value to zero, no further amount would be payable and the contract terminates. </a:t>
            </a:r>
          </a:p>
          <a:p>
            <a:pPr>
              <a:spcBef>
                <a:spcPts val="0"/>
              </a:spcBef>
              <a:spcAft>
                <a:spcPts val="600"/>
              </a:spcAft>
            </a:pPr>
            <a:r>
              <a:rPr lang="en-US" sz="1400" b="0" dirty="0">
                <a:solidFill>
                  <a:schemeClr val="accent4">
                    <a:lumMod val="25000"/>
                  </a:schemeClr>
                </a:solidFill>
                <a:latin typeface="PrudentialModern Med Cond" pitchFamily="2" charset="0"/>
              </a:rPr>
              <a:t>Fixed income investments are subject to risk, including credit and interest rate risk. Because of these risks, a subaccount’s share value may fluctuate. If interest rates rise, bond prices usually decline. If interest rates decline, bond prices usually increase.</a:t>
            </a:r>
          </a:p>
          <a:p>
            <a:pPr>
              <a:spcBef>
                <a:spcPts val="0"/>
              </a:spcBef>
              <a:spcAft>
                <a:spcPts val="600"/>
              </a:spcAft>
            </a:pPr>
            <a:endParaRPr lang="en-US" sz="1400" b="0" dirty="0">
              <a:solidFill>
                <a:schemeClr val="accent4">
                  <a:lumMod val="25000"/>
                </a:schemeClr>
              </a:solidFill>
              <a:latin typeface="PrudentialModern Med Cond" pitchFamily="2" charset="0"/>
            </a:endParaRPr>
          </a:p>
        </p:txBody>
      </p:sp>
      <p:sp>
        <p:nvSpPr>
          <p:cNvPr id="6" name="Title 1"/>
          <p:cNvSpPr txBox="1">
            <a:spLocks/>
          </p:cNvSpPr>
          <p:nvPr/>
        </p:nvSpPr>
        <p:spPr>
          <a:xfrm>
            <a:off x="182880" y="182880"/>
            <a:ext cx="8305800" cy="914400"/>
          </a:xfrm>
          <a:prstGeom prst="rect">
            <a:avLst/>
          </a:prstGeom>
        </p:spPr>
        <p:txBody>
          <a:bodyPr anchor="ctr"/>
          <a:lst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a:lstStyle>
          <a:p>
            <a:pPr fontAlgn="auto">
              <a:spcAft>
                <a:spcPts val="0"/>
              </a:spcAft>
            </a:pPr>
            <a:endParaRPr lang="en-US" sz="3000" b="0" cap="none" dirty="0">
              <a:solidFill>
                <a:schemeClr val="accent5">
                  <a:lumMod val="50000"/>
                </a:schemeClr>
              </a:solidFill>
              <a:latin typeface="Arial Narrow" panose="020B0606020202030204" pitchFamily="34" charset="0"/>
            </a:endParaRPr>
          </a:p>
        </p:txBody>
      </p:sp>
      <p:sp>
        <p:nvSpPr>
          <p:cNvPr id="2" name="Title 1"/>
          <p:cNvSpPr>
            <a:spLocks noGrp="1"/>
          </p:cNvSpPr>
          <p:nvPr>
            <p:ph type="title"/>
          </p:nvPr>
        </p:nvSpPr>
        <p:spPr/>
        <p:txBody>
          <a:bodyPr/>
          <a:lstStyle/>
          <a:p>
            <a:r>
              <a:rPr lang="en-US" dirty="0"/>
              <a:t>Disclosures</a:t>
            </a:r>
          </a:p>
        </p:txBody>
      </p:sp>
      <p:sp>
        <p:nvSpPr>
          <p:cNvPr id="4" name="Slide Number Placeholder 3">
            <a:extLst>
              <a:ext uri="{FF2B5EF4-FFF2-40B4-BE49-F238E27FC236}">
                <a16:creationId xmlns:a16="http://schemas.microsoft.com/office/drawing/2014/main" id="{7924F24F-8357-4A4D-8088-FD8E180ABFD6}"/>
              </a:ext>
            </a:extLst>
          </p:cNvPr>
          <p:cNvSpPr>
            <a:spLocks noGrp="1"/>
          </p:cNvSpPr>
          <p:nvPr>
            <p:ph type="sldNum" sz="quarter" idx="11"/>
          </p:nvPr>
        </p:nvSpPr>
        <p:spPr/>
        <p:txBody>
          <a:bodyPr/>
          <a:lstStyle/>
          <a:p>
            <a:fld id="{BB544E63-09F9-914E-B731-EB7D262F5FD2}" type="slidenum">
              <a:rPr lang="en-US" smtClean="0">
                <a:latin typeface="+mj-lt"/>
              </a:rPr>
              <a:pPr/>
              <a:t>44</a:t>
            </a:fld>
            <a:endParaRPr lang="en-US" dirty="0">
              <a:latin typeface="+mj-lt"/>
            </a:endParaRPr>
          </a:p>
        </p:txBody>
      </p:sp>
    </p:spTree>
    <p:extLst>
      <p:ext uri="{BB962C8B-B14F-4D97-AF65-F5344CB8AC3E}">
        <p14:creationId xmlns:p14="http://schemas.microsoft.com/office/powerpoint/2010/main" val="1208183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09F153-874E-49A4-BBC1-7A0950345FF4}"/>
              </a:ext>
            </a:extLst>
          </p:cNvPr>
          <p:cNvSpPr txBox="1">
            <a:spLocks/>
          </p:cNvSpPr>
          <p:nvPr/>
        </p:nvSpPr>
        <p:spPr>
          <a:xfrm>
            <a:off x="304800" y="838200"/>
            <a:ext cx="8610600" cy="2743200"/>
          </a:xfrm>
          <a:prstGeom prst="rect">
            <a:avLst/>
          </a:prstGeom>
        </p:spPr>
        <p:txBody>
          <a:bodyPr>
            <a:noAutofit/>
          </a:bodyPr>
          <a:lstStyle>
            <a:lvl1pPr marL="0" indent="0" algn="l" defTabSz="914400" rtl="0" eaLnBrk="1" fontAlgn="base" latinLnBrk="0" hangingPunct="1">
              <a:spcBef>
                <a:spcPct val="20000"/>
              </a:spcBef>
              <a:spcAft>
                <a:spcPct val="0"/>
              </a:spcAft>
              <a:buClr>
                <a:schemeClr val="accent1"/>
              </a:buClr>
              <a:buFont typeface="Arial"/>
              <a:buNone/>
              <a:defRPr sz="2400" b="1" kern="1200">
                <a:solidFill>
                  <a:srgbClr val="003050"/>
                </a:solidFill>
                <a:latin typeface="+mj-lt"/>
                <a:ea typeface="+mn-ea"/>
                <a:cs typeface="+mn-cs"/>
              </a:defRPr>
            </a:lvl1pPr>
            <a:lvl2pPr marL="457200" indent="-342900" algn="l" defTabSz="914400" rtl="0" eaLnBrk="1" fontAlgn="base" latinLnBrk="0" hangingPunct="1">
              <a:spcBef>
                <a:spcPct val="20000"/>
              </a:spcBef>
              <a:spcAft>
                <a:spcPct val="0"/>
              </a:spcAft>
              <a:buClr>
                <a:srgbClr val="003050"/>
              </a:buClr>
              <a:buFont typeface="Wingdings" pitchFamily="2" charset="2"/>
              <a:buChar char="§"/>
              <a:defRPr sz="2000" b="1" kern="1200">
                <a:solidFill>
                  <a:schemeClr val="tx1"/>
                </a:solidFill>
                <a:latin typeface="+mj-lt"/>
                <a:ea typeface="+mn-ea"/>
                <a:cs typeface="Arial" pitchFamily="34" charset="0"/>
              </a:defRPr>
            </a:lvl2pPr>
            <a:lvl3pPr marL="798513" indent="-223838" algn="l" defTabSz="914400" rtl="0" eaLnBrk="1" fontAlgn="base" latinLnBrk="0" hangingPunct="1">
              <a:spcBef>
                <a:spcPct val="20000"/>
              </a:spcBef>
              <a:spcAft>
                <a:spcPct val="0"/>
              </a:spcAft>
              <a:buClr>
                <a:srgbClr val="003050"/>
              </a:buClr>
              <a:buFont typeface="Arial" pitchFamily="34" charset="0"/>
              <a:buChar char="-"/>
              <a:defRPr sz="1800" b="1" kern="1200">
                <a:solidFill>
                  <a:schemeClr val="tx1"/>
                </a:solidFill>
                <a:latin typeface="+mj-lt"/>
                <a:ea typeface="+mn-ea"/>
                <a:cs typeface="Arial" pitchFamily="34" charset="0"/>
              </a:defRPr>
            </a:lvl3pPr>
            <a:lvl4pPr marL="1141413" indent="-228600" algn="l" defTabSz="914400" rtl="0" eaLnBrk="1" fontAlgn="base" latinLnBrk="0" hangingPunct="1">
              <a:spcBef>
                <a:spcPct val="20000"/>
              </a:spcBef>
              <a:spcAft>
                <a:spcPct val="0"/>
              </a:spcAft>
              <a:buClr>
                <a:srgbClr val="003050"/>
              </a:buClr>
              <a:buFont typeface="Arial" pitchFamily="34" charset="0"/>
              <a:buChar char="-"/>
              <a:defRPr sz="1600" b="1" kern="1200">
                <a:solidFill>
                  <a:schemeClr val="tx1"/>
                </a:solidFill>
                <a:latin typeface="+mj-lt"/>
                <a:ea typeface="+mn-ea"/>
                <a:cs typeface="Arial" pitchFamily="34" charset="0"/>
              </a:defRPr>
            </a:lvl4pPr>
            <a:lvl5pPr marL="1484313" indent="-228600" algn="l" defTabSz="914400" rtl="0" eaLnBrk="1" fontAlgn="base" latinLnBrk="0" hangingPunct="1">
              <a:spcBef>
                <a:spcPct val="20000"/>
              </a:spcBef>
              <a:spcAft>
                <a:spcPct val="0"/>
              </a:spcAft>
              <a:buClr>
                <a:srgbClr val="003050"/>
              </a:buClr>
              <a:buFont typeface="Arial" pitchFamily="34" charset="0"/>
              <a:buChar char="-"/>
              <a:defRPr sz="1400" b="0" kern="1200">
                <a:solidFill>
                  <a:schemeClr val="tx1"/>
                </a:solidFill>
                <a:latin typeface="+mj-lt"/>
                <a:ea typeface="+mn-ea"/>
                <a:cs typeface="Arial" pitchFamily="34" charset="0"/>
              </a:defRPr>
            </a:lvl5pPr>
            <a:lvl6pPr marL="19415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6pPr>
            <a:lvl7pPr marL="23987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7pPr>
            <a:lvl8pPr marL="28559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8pPr>
            <a:lvl9pPr marL="3313113" indent="-228600" algn="l" defTabSz="914400" rtl="0" eaLnBrk="1" fontAlgn="base" latinLnBrk="0" hangingPunct="1">
              <a:spcBef>
                <a:spcPct val="20000"/>
              </a:spcBef>
              <a:spcAft>
                <a:spcPct val="0"/>
              </a:spcAft>
              <a:buClr>
                <a:srgbClr val="E92D48"/>
              </a:buClr>
              <a:buFont typeface="Wingdings 3" pitchFamily="18" charset="2"/>
              <a:buChar char=""/>
              <a:defRPr sz="1400" kern="1200">
                <a:solidFill>
                  <a:schemeClr val="tx1"/>
                </a:solidFill>
                <a:latin typeface="+mn-lt"/>
                <a:ea typeface="+mn-ea"/>
                <a:cs typeface="+mn-cs"/>
              </a:defRPr>
            </a:lvl9pPr>
          </a:lstStyle>
          <a:p>
            <a:pPr>
              <a:spcBef>
                <a:spcPts val="0"/>
              </a:spcBef>
              <a:spcAft>
                <a:spcPts val="600"/>
              </a:spcAft>
            </a:pPr>
            <a:r>
              <a:rPr lang="en-US" sz="1400" b="0" dirty="0">
                <a:solidFill>
                  <a:schemeClr val="accent4">
                    <a:lumMod val="25000"/>
                  </a:schemeClr>
                </a:solidFill>
                <a:latin typeface="PrudentialModern Med Cond" pitchFamily="2" charset="0"/>
              </a:rPr>
              <a:t>Diversification does not ensure against loss in a declining market.</a:t>
            </a:r>
          </a:p>
          <a:p>
            <a:pPr>
              <a:spcBef>
                <a:spcPts val="0"/>
              </a:spcBef>
              <a:spcAft>
                <a:spcPts val="600"/>
              </a:spcAft>
            </a:pPr>
            <a:r>
              <a:rPr lang="en-US" sz="1400" b="0" dirty="0">
                <a:solidFill>
                  <a:schemeClr val="accent4">
                    <a:lumMod val="25000"/>
                  </a:schemeClr>
                </a:solidFill>
                <a:latin typeface="PrudentialModern Med Cond" pitchFamily="2" charset="0"/>
              </a:rPr>
              <a:t>The value or price of a particular stock or other equity or equity-related security owned by a portfolio could go down and you could lose money.</a:t>
            </a:r>
          </a:p>
          <a:p>
            <a:pPr>
              <a:spcBef>
                <a:spcPts val="0"/>
              </a:spcBef>
              <a:spcAft>
                <a:spcPts val="600"/>
              </a:spcAft>
            </a:pPr>
            <a:r>
              <a:rPr lang="en-US" sz="1400" b="0" dirty="0">
                <a:solidFill>
                  <a:schemeClr val="accent4">
                    <a:lumMod val="25000"/>
                  </a:schemeClr>
                </a:solidFill>
                <a:latin typeface="PrudentialModern Med Cond" pitchFamily="2" charset="0"/>
              </a:rPr>
              <a:t>Fixed indexed annuities are not FDIC-insured; they also have limitations and surrender charges.</a:t>
            </a:r>
          </a:p>
          <a:p>
            <a:pPr>
              <a:spcBef>
                <a:spcPts val="0"/>
              </a:spcBef>
              <a:spcAft>
                <a:spcPts val="600"/>
              </a:spcAft>
            </a:pPr>
            <a:r>
              <a:rPr lang="en-US" sz="1400" b="0" dirty="0">
                <a:solidFill>
                  <a:schemeClr val="accent4">
                    <a:lumMod val="25000"/>
                  </a:schemeClr>
                </a:solidFill>
                <a:latin typeface="PrudentialModern Med Cond" pitchFamily="2" charset="0"/>
              </a:rPr>
              <a:t>It is not possible to invest directly in an index.</a:t>
            </a:r>
          </a:p>
          <a:p>
            <a:pPr>
              <a:spcBef>
                <a:spcPts val="0"/>
              </a:spcBef>
              <a:spcAft>
                <a:spcPts val="600"/>
              </a:spcAft>
            </a:pPr>
            <a:r>
              <a:rPr lang="en-US" sz="1400" b="0" dirty="0">
                <a:solidFill>
                  <a:schemeClr val="accent4">
                    <a:lumMod val="25000"/>
                  </a:schemeClr>
                </a:solidFill>
                <a:latin typeface="PrudentialModern Med Cond" pitchFamily="2" charset="0"/>
              </a:rPr>
              <a:t>Equity Securities Risk – The value of a particular stock or equity-related security held by a Portfolio could fluctuate, perhaps greatly, in response to a number of factors, such as changes in the issuer’s financial condition or the value of the equity markets or a sector of those markets. Such events may result in losses to the Portfolio</a:t>
            </a:r>
            <a:r>
              <a:rPr lang="en-US" sz="1400" dirty="0">
                <a:solidFill>
                  <a:schemeClr val="accent4">
                    <a:lumMod val="25000"/>
                  </a:schemeClr>
                </a:solidFill>
                <a:latin typeface="PrudentialModern Med Cond" pitchFamily="2" charset="0"/>
              </a:rPr>
              <a:t>.</a:t>
            </a:r>
          </a:p>
          <a:p>
            <a:pPr>
              <a:spcBef>
                <a:spcPts val="0"/>
              </a:spcBef>
              <a:spcAft>
                <a:spcPts val="600"/>
              </a:spcAft>
            </a:pPr>
            <a:r>
              <a:rPr lang="en-US" sz="1400" b="0" dirty="0">
                <a:solidFill>
                  <a:schemeClr val="accent4">
                    <a:lumMod val="25000"/>
                  </a:schemeClr>
                </a:solidFill>
                <a:latin typeface="PrudentialModern Med Cond" pitchFamily="2" charset="0"/>
              </a:rPr>
              <a:t>Investments in real estate investment trusts (REITs) and real estate-linked derivative instruments are subject to risks similar to those associated with direct ownership of real estate. Poor performance by the manager of the REIT and adverse changes to or inability to qualify with favorable tax laws will adversely affect the Portfolio. In addition, some REITs have limited diversification because they invest in a limited number of properties, a narrow geographic area, or a single type of property.</a:t>
            </a:r>
          </a:p>
          <a:p>
            <a:pPr>
              <a:spcBef>
                <a:spcPts val="0"/>
              </a:spcBef>
              <a:spcAft>
                <a:spcPts val="600"/>
              </a:spcAft>
            </a:pPr>
            <a:r>
              <a:rPr lang="en-US" sz="1400" b="0" dirty="0">
                <a:solidFill>
                  <a:schemeClr val="accent4">
                    <a:lumMod val="25000"/>
                  </a:schemeClr>
                </a:solidFill>
                <a:latin typeface="PrudentialModern Med Cond" pitchFamily="2" charset="0"/>
              </a:rPr>
              <a:t>Investment in fixed income securities involves a variety of risks, including that: an issuer or guarantor of a security will be unable to pay obligations when due; due to decreases in liquidity, the Portfolio may be unable to sell its securities holdings at the price it values the security or at any price; and the Portfolio’s investment may decrease in value when interest rates rise. Volatility in interest rates and in fixed income markets may increase the risk that the Portfolio’s investment in fixed income securities will go down in value. Risks associated with rising interest rates are currently heightened because interest rates in the U.S. are at or near historic lows but may be expected to increase in the future with unpredictable effects on the markets and the Portfolio's investments.</a:t>
            </a:r>
          </a:p>
          <a:p>
            <a:pPr>
              <a:spcBef>
                <a:spcPts val="0"/>
              </a:spcBef>
              <a:spcAft>
                <a:spcPts val="600"/>
              </a:spcAft>
            </a:pPr>
            <a:endParaRPr lang="en-US" sz="1400" b="0" dirty="0">
              <a:solidFill>
                <a:schemeClr val="accent4">
                  <a:lumMod val="25000"/>
                </a:schemeClr>
              </a:solidFill>
              <a:latin typeface="PrudentialModern Med Cond" pitchFamily="2" charset="0"/>
            </a:endParaRPr>
          </a:p>
          <a:p>
            <a:pPr>
              <a:spcBef>
                <a:spcPts val="0"/>
              </a:spcBef>
              <a:spcAft>
                <a:spcPts val="600"/>
              </a:spcAft>
            </a:pPr>
            <a:endParaRPr lang="en-US" sz="1400" b="0" dirty="0">
              <a:solidFill>
                <a:schemeClr val="accent4">
                  <a:lumMod val="25000"/>
                </a:schemeClr>
              </a:solidFill>
              <a:latin typeface="PrudentialModern Med Cond" pitchFamily="2" charset="0"/>
            </a:endParaRPr>
          </a:p>
        </p:txBody>
      </p:sp>
      <p:sp>
        <p:nvSpPr>
          <p:cNvPr id="5" name="Title 4">
            <a:extLst>
              <a:ext uri="{FF2B5EF4-FFF2-40B4-BE49-F238E27FC236}">
                <a16:creationId xmlns:a16="http://schemas.microsoft.com/office/drawing/2014/main" id="{3FC4C3C7-810E-4D53-9EC6-48CDC61921E9}"/>
              </a:ext>
            </a:extLst>
          </p:cNvPr>
          <p:cNvSpPr>
            <a:spLocks noGrp="1"/>
          </p:cNvSpPr>
          <p:nvPr>
            <p:ph type="title"/>
          </p:nvPr>
        </p:nvSpPr>
        <p:spPr/>
        <p:txBody>
          <a:bodyPr/>
          <a:lstStyle/>
          <a:p>
            <a:r>
              <a:rPr lang="en-US" dirty="0"/>
              <a:t>Disclosures</a:t>
            </a:r>
          </a:p>
        </p:txBody>
      </p:sp>
      <p:sp>
        <p:nvSpPr>
          <p:cNvPr id="3" name="Slide Number Placeholder 2">
            <a:extLst>
              <a:ext uri="{FF2B5EF4-FFF2-40B4-BE49-F238E27FC236}">
                <a16:creationId xmlns:a16="http://schemas.microsoft.com/office/drawing/2014/main" id="{29C4C6DA-5A5D-4AAE-BE8E-4227F0D941FC}"/>
              </a:ext>
            </a:extLst>
          </p:cNvPr>
          <p:cNvSpPr>
            <a:spLocks noGrp="1"/>
          </p:cNvSpPr>
          <p:nvPr>
            <p:ph type="sldNum" sz="quarter" idx="11"/>
          </p:nvPr>
        </p:nvSpPr>
        <p:spPr/>
        <p:txBody>
          <a:bodyPr/>
          <a:lstStyle/>
          <a:p>
            <a:fld id="{BB544E63-09F9-914E-B731-EB7D262F5FD2}" type="slidenum">
              <a:rPr lang="en-US" smtClean="0">
                <a:latin typeface="+mj-lt"/>
              </a:rPr>
              <a:pPr/>
              <a:t>45</a:t>
            </a:fld>
            <a:endParaRPr lang="en-US" dirty="0">
              <a:latin typeface="+mj-lt"/>
            </a:endParaRPr>
          </a:p>
        </p:txBody>
      </p:sp>
    </p:spTree>
    <p:extLst>
      <p:ext uri="{BB962C8B-B14F-4D97-AF65-F5344CB8AC3E}">
        <p14:creationId xmlns:p14="http://schemas.microsoft.com/office/powerpoint/2010/main" val="4023404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FA4D5-02C0-46F4-8EAE-363CF7B0092F}"/>
              </a:ext>
            </a:extLst>
          </p:cNvPr>
          <p:cNvSpPr>
            <a:spLocks noGrp="1"/>
          </p:cNvSpPr>
          <p:nvPr>
            <p:ph type="sldNum" sz="quarter" idx="11"/>
          </p:nvPr>
        </p:nvSpPr>
        <p:spPr>
          <a:xfrm>
            <a:off x="8629650" y="6184900"/>
            <a:ext cx="514350" cy="685800"/>
          </a:xfrm>
        </p:spPr>
        <p:txBody>
          <a:bodyPr/>
          <a:lstStyle/>
          <a:p>
            <a:fld id="{BB544E63-09F9-914E-B731-EB7D262F5FD2}" type="slidenum">
              <a:rPr lang="en-US" smtClean="0"/>
              <a:pPr/>
              <a:t>46</a:t>
            </a:fld>
            <a:endParaRPr lang="en-US" dirty="0"/>
          </a:p>
        </p:txBody>
      </p:sp>
      <p:sp>
        <p:nvSpPr>
          <p:cNvPr id="2" name="TextBox 1">
            <a:extLst>
              <a:ext uri="{FF2B5EF4-FFF2-40B4-BE49-F238E27FC236}">
                <a16:creationId xmlns:a16="http://schemas.microsoft.com/office/drawing/2014/main" id="{3268F592-C876-4C40-BBD4-856D1E85B43E}"/>
              </a:ext>
            </a:extLst>
          </p:cNvPr>
          <p:cNvSpPr txBox="1"/>
          <p:nvPr/>
        </p:nvSpPr>
        <p:spPr>
          <a:xfrm>
            <a:off x="355002" y="6184900"/>
            <a:ext cx="4216998" cy="279699"/>
          </a:xfrm>
          <a:prstGeom prst="rect">
            <a:avLst/>
          </a:prstGeom>
        </p:spPr>
        <p:txBody>
          <a:bodyPr vert="horz" wrap="square" lIns="0" tIns="0" rIns="0" bIns="0" rtlCol="0" anchor="ctr" anchorCtr="0">
            <a:noAutofit/>
          </a:bodyPr>
          <a:lstStyle/>
          <a:p>
            <a:r>
              <a:rPr lang="en-US" sz="1100" spc="0" dirty="0"/>
              <a:t>[Firm Disclosures]</a:t>
            </a:r>
          </a:p>
        </p:txBody>
      </p:sp>
    </p:spTree>
    <p:extLst>
      <p:ext uri="{BB962C8B-B14F-4D97-AF65-F5344CB8AC3E}">
        <p14:creationId xmlns:p14="http://schemas.microsoft.com/office/powerpoint/2010/main" val="2669553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chor="ctr"/>
          <a:lstStyle/>
          <a:p>
            <a:r>
              <a:rPr lang="en-US" dirty="0"/>
              <a:t>Managing Retirement Income Risks</a:t>
            </a:r>
          </a:p>
        </p:txBody>
      </p:sp>
      <p:sp>
        <p:nvSpPr>
          <p:cNvPr id="6" name="Oval 5"/>
          <p:cNvSpPr/>
          <p:nvPr/>
        </p:nvSpPr>
        <p:spPr>
          <a:xfrm>
            <a:off x="304800" y="2133600"/>
            <a:ext cx="2667000" cy="2514600"/>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PrudentialModern Cond" pitchFamily="2" charset="0"/>
              </a:rPr>
              <a:t>Retirement Income Then and Now </a:t>
            </a:r>
          </a:p>
        </p:txBody>
      </p:sp>
      <p:sp>
        <p:nvSpPr>
          <p:cNvPr id="8" name="Oval 7"/>
          <p:cNvSpPr/>
          <p:nvPr/>
        </p:nvSpPr>
        <p:spPr>
          <a:xfrm>
            <a:off x="3238500" y="2133600"/>
            <a:ext cx="2667000" cy="2514600"/>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PrudentialModern Cond" pitchFamily="2" charset="0"/>
              </a:rPr>
              <a:t>Seven Risks to Retirement</a:t>
            </a:r>
          </a:p>
          <a:p>
            <a:pPr algn="ctr"/>
            <a:r>
              <a:rPr lang="en-US" sz="2800" b="1" dirty="0">
                <a:solidFill>
                  <a:schemeClr val="bg1"/>
                </a:solidFill>
                <a:latin typeface="PrudentialModern Cond" pitchFamily="2" charset="0"/>
              </a:rPr>
              <a:t>Income</a:t>
            </a:r>
            <a:endParaRPr lang="en-US" sz="2800" dirty="0">
              <a:latin typeface="PrudentialModern Cond" pitchFamily="2" charset="0"/>
            </a:endParaRPr>
          </a:p>
        </p:txBody>
      </p:sp>
      <p:sp>
        <p:nvSpPr>
          <p:cNvPr id="10" name="Oval 9"/>
          <p:cNvSpPr/>
          <p:nvPr/>
        </p:nvSpPr>
        <p:spPr>
          <a:xfrm>
            <a:off x="6184364" y="2133600"/>
            <a:ext cx="2667000" cy="2514600"/>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PrudentialModern Cond" pitchFamily="2" charset="0"/>
              </a:rPr>
              <a:t>Managing Risk in Retirement</a:t>
            </a:r>
          </a:p>
        </p:txBody>
      </p:sp>
      <p:sp>
        <p:nvSpPr>
          <p:cNvPr id="3" name="Slide Number Placeholder 2">
            <a:extLst>
              <a:ext uri="{FF2B5EF4-FFF2-40B4-BE49-F238E27FC236}">
                <a16:creationId xmlns:a16="http://schemas.microsoft.com/office/drawing/2014/main" id="{124BD58F-6EF7-4BD1-88F7-67860DE86929}"/>
              </a:ext>
            </a:extLst>
          </p:cNvPr>
          <p:cNvSpPr>
            <a:spLocks noGrp="1"/>
          </p:cNvSpPr>
          <p:nvPr>
            <p:ph type="sldNum" sz="quarter" idx="11"/>
          </p:nvPr>
        </p:nvSpPr>
        <p:spPr/>
        <p:txBody>
          <a:bodyPr/>
          <a:lstStyle/>
          <a:p>
            <a:fld id="{BB544E63-09F9-914E-B731-EB7D262F5FD2}" type="slidenum">
              <a:rPr lang="en-US" smtClean="0"/>
              <a:pPr/>
              <a:t>5</a:t>
            </a:fld>
            <a:endParaRPr lang="en-US" dirty="0"/>
          </a:p>
        </p:txBody>
      </p:sp>
    </p:spTree>
    <p:extLst>
      <p:ext uri="{BB962C8B-B14F-4D97-AF65-F5344CB8AC3E}">
        <p14:creationId xmlns:p14="http://schemas.microsoft.com/office/powerpoint/2010/main" val="126270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FE75B29-F0F1-4807-B783-9BA29195C71F}"/>
              </a:ext>
            </a:extLst>
          </p:cNvPr>
          <p:cNvGraphicFramePr>
            <a:graphicFrameLocks/>
          </p:cNvGraphicFramePr>
          <p:nvPr/>
        </p:nvGraphicFramePr>
        <p:xfrm>
          <a:off x="234116" y="1556818"/>
          <a:ext cx="8558530" cy="412292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921E1CB-40AA-4305-A889-8676DCABA141}"/>
              </a:ext>
            </a:extLst>
          </p:cNvPr>
          <p:cNvSpPr>
            <a:spLocks noGrp="1"/>
          </p:cNvSpPr>
          <p:nvPr>
            <p:ph type="title"/>
          </p:nvPr>
        </p:nvSpPr>
        <p:spPr/>
        <p:txBody>
          <a:bodyPr/>
          <a:lstStyle/>
          <a:p>
            <a:r>
              <a:rPr lang="en-US" sz="3600" dirty="0"/>
              <a:t>Decline of the Defined Benefit Pension Plan</a:t>
            </a:r>
          </a:p>
        </p:txBody>
      </p:sp>
      <p:sp>
        <p:nvSpPr>
          <p:cNvPr id="8" name="TextBox 7">
            <a:extLst>
              <a:ext uri="{FF2B5EF4-FFF2-40B4-BE49-F238E27FC236}">
                <a16:creationId xmlns:a16="http://schemas.microsoft.com/office/drawing/2014/main" id="{B4EBF78E-7972-4628-ABA0-C4CFEB9BC637}"/>
              </a:ext>
            </a:extLst>
          </p:cNvPr>
          <p:cNvSpPr txBox="1"/>
          <p:nvPr/>
        </p:nvSpPr>
        <p:spPr>
          <a:xfrm>
            <a:off x="311150" y="5756683"/>
            <a:ext cx="80264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Source: Center for Retirement Research; “401(k)/IRA Holdings in 2016: An Update from the Survey of Consumer Finances”; </a:t>
            </a:r>
            <a:r>
              <a:rPr kumimoji="0" lang="en-US" sz="1000" b="0" i="0" u="none" strike="noStrike" kern="1200" cap="none" spc="0" normalizeH="0" baseline="0" noProof="0" dirty="0" err="1">
                <a:ln>
                  <a:noFill/>
                </a:ln>
                <a:solidFill>
                  <a:schemeClr val="accent4">
                    <a:lumMod val="25000"/>
                  </a:schemeClr>
                </a:solidFill>
                <a:effectLst/>
                <a:uLnTx/>
                <a:uFillTx/>
                <a:latin typeface="PrudentialModern Med Cond" pitchFamily="2" charset="0"/>
                <a:ea typeface="+mn-ea"/>
                <a:cs typeface="+mn-cs"/>
              </a:rPr>
              <a:t>Munnell</a:t>
            </a: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 and Chen; October 2017, No. 17-18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Columns include participants with access to both plan types. The Survey of Consumer Finances is a tri-annual survey. Data from the 2019 Survey has not yet been released.</a:t>
            </a:r>
          </a:p>
        </p:txBody>
      </p:sp>
      <p:sp>
        <p:nvSpPr>
          <p:cNvPr id="9" name="TextBox 8">
            <a:extLst>
              <a:ext uri="{FF2B5EF4-FFF2-40B4-BE49-F238E27FC236}">
                <a16:creationId xmlns:a16="http://schemas.microsoft.com/office/drawing/2014/main" id="{87310511-4E7A-479F-90D4-031E0F04C7E6}"/>
              </a:ext>
            </a:extLst>
          </p:cNvPr>
          <p:cNvSpPr txBox="1"/>
          <p:nvPr/>
        </p:nvSpPr>
        <p:spPr>
          <a:xfrm>
            <a:off x="7177620" y="6630829"/>
            <a:ext cx="1085850" cy="2308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SL 00082 09/2020</a:t>
            </a:r>
          </a:p>
        </p:txBody>
      </p:sp>
      <p:sp>
        <p:nvSpPr>
          <p:cNvPr id="3" name="Rectangle 2">
            <a:extLst>
              <a:ext uri="{FF2B5EF4-FFF2-40B4-BE49-F238E27FC236}">
                <a16:creationId xmlns:a16="http://schemas.microsoft.com/office/drawing/2014/main" id="{DD6FE772-75E0-48D6-8F82-674F2A2DD4A3}"/>
              </a:ext>
            </a:extLst>
          </p:cNvPr>
          <p:cNvSpPr/>
          <p:nvPr/>
        </p:nvSpPr>
        <p:spPr>
          <a:xfrm>
            <a:off x="689212" y="1079765"/>
            <a:ext cx="7648338"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2400" b="0" i="0" u="none" strike="noStrike" kern="1200" spc="0" baseline="0">
                <a:solidFill>
                  <a:srgbClr val="0C0C0C">
                    <a:lumMod val="65000"/>
                    <a:lumOff val="35000"/>
                  </a:srgbClr>
                </a:solidFill>
                <a:latin typeface="PrudentialModern SemCond" pitchFamily="2" charset="0"/>
                <a:ea typeface="+mn-ea"/>
                <a:cs typeface="+mn-cs"/>
              </a:defRPr>
            </a:pPr>
            <a:r>
              <a:rPr kumimoji="0" lang="en-US" sz="2400" b="0" i="0" u="none" strike="noStrike" kern="1200" cap="none" spc="0" normalizeH="0" baseline="0" noProof="0" dirty="0">
                <a:ln>
                  <a:noFill/>
                </a:ln>
                <a:solidFill>
                  <a:schemeClr val="accent4">
                    <a:lumMod val="25000"/>
                  </a:schemeClr>
                </a:solidFill>
                <a:effectLst/>
                <a:uLnTx/>
                <a:uFillTx/>
                <a:latin typeface="PrudentialModern SemCond" pitchFamily="2" charset="0"/>
                <a:ea typeface="+mn-ea"/>
                <a:cs typeface="+mn-cs"/>
              </a:rPr>
              <a:t>Defined Benefit and Defined Contribution Plans </a:t>
            </a:r>
          </a:p>
          <a:p>
            <a:pPr marL="0" marR="0" lvl="0" indent="0" algn="ctr" defTabSz="914400" rtl="0" eaLnBrk="1" fontAlgn="base" latinLnBrk="0" hangingPunct="1">
              <a:lnSpc>
                <a:spcPct val="100000"/>
              </a:lnSpc>
              <a:spcBef>
                <a:spcPct val="0"/>
              </a:spcBef>
              <a:spcAft>
                <a:spcPct val="0"/>
              </a:spcAft>
              <a:buClrTx/>
              <a:buSzTx/>
              <a:buFontTx/>
              <a:buNone/>
              <a:tabLst/>
              <a:defRPr sz="2400" b="0" i="0" u="none" strike="noStrike" kern="1200" spc="0" baseline="0">
                <a:solidFill>
                  <a:srgbClr val="0C0C0C">
                    <a:lumMod val="65000"/>
                    <a:lumOff val="35000"/>
                  </a:srgbClr>
                </a:solidFill>
                <a:latin typeface="PrudentialModern SemCond" pitchFamily="2" charset="0"/>
                <a:ea typeface="+mn-ea"/>
                <a:cs typeface="+mn-cs"/>
              </a:defRPr>
            </a:pPr>
            <a:r>
              <a:rPr kumimoji="0" lang="en-US" sz="2400" b="0" i="0" u="none" strike="noStrike" kern="1200" cap="none" spc="0" normalizeH="0" baseline="0" noProof="0" dirty="0">
                <a:ln>
                  <a:noFill/>
                </a:ln>
                <a:solidFill>
                  <a:schemeClr val="accent4">
                    <a:lumMod val="25000"/>
                  </a:schemeClr>
                </a:solidFill>
                <a:effectLst/>
                <a:uLnTx/>
                <a:uFillTx/>
                <a:latin typeface="PrudentialModern SemCond" pitchFamily="2" charset="0"/>
                <a:ea typeface="+mn-ea"/>
                <a:cs typeface="+mn-cs"/>
              </a:rPr>
              <a:t>(1983 vs. 2016)</a:t>
            </a:r>
          </a:p>
        </p:txBody>
      </p:sp>
      <p:sp>
        <p:nvSpPr>
          <p:cNvPr id="5" name="Slide Number Placeholder 4">
            <a:extLst>
              <a:ext uri="{FF2B5EF4-FFF2-40B4-BE49-F238E27FC236}">
                <a16:creationId xmlns:a16="http://schemas.microsoft.com/office/drawing/2014/main" id="{9F83521F-9194-43E4-B4D1-7A713E1A26D0}"/>
              </a:ext>
            </a:extLst>
          </p:cNvPr>
          <p:cNvSpPr>
            <a:spLocks noGrp="1"/>
          </p:cNvSpPr>
          <p:nvPr>
            <p:ph type="sldNum" sz="quarter" idx="11"/>
          </p:nvPr>
        </p:nvSpPr>
        <p:spPr/>
        <p:txBody>
          <a:bodyPr/>
          <a:lstStyle/>
          <a:p>
            <a:fld id="{BB544E63-09F9-914E-B731-EB7D262F5FD2}" type="slidenum">
              <a:rPr lang="en-US" smtClean="0"/>
              <a:pPr/>
              <a:t>6</a:t>
            </a:fld>
            <a:endParaRPr lang="en-US" dirty="0"/>
          </a:p>
        </p:txBody>
      </p:sp>
    </p:spTree>
    <p:extLst>
      <p:ext uri="{BB962C8B-B14F-4D97-AF65-F5344CB8AC3E}">
        <p14:creationId xmlns:p14="http://schemas.microsoft.com/office/powerpoint/2010/main" val="180448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65760" y="1100098"/>
            <a:ext cx="8229600" cy="4043402"/>
          </a:xfrm>
        </p:spPr>
        <p:txBody>
          <a:bodyPr>
            <a:noAutofit/>
          </a:bodyPr>
          <a:lstStyle/>
          <a:p>
            <a:pPr marL="228600" indent="-228600">
              <a:spcBef>
                <a:spcPts val="0"/>
              </a:spcBef>
              <a:spcAft>
                <a:spcPts val="600"/>
              </a:spcAft>
              <a:buFont typeface="Wingdings" pitchFamily="2" charset="2"/>
              <a:buChar char="§"/>
            </a:pPr>
            <a:r>
              <a:rPr lang="en-US" sz="2400" dirty="0">
                <a:solidFill>
                  <a:schemeClr val="accent4">
                    <a:lumMod val="25000"/>
                  </a:schemeClr>
                </a:solidFill>
              </a:rPr>
              <a:t>According to PBGC, the average single-employer Defined Benefit Plan is </a:t>
            </a:r>
            <a:r>
              <a:rPr lang="en-US" sz="2400" dirty="0"/>
              <a:t>only 73%</a:t>
            </a:r>
            <a:r>
              <a:rPr lang="en-US" sz="2400" dirty="0">
                <a:solidFill>
                  <a:schemeClr val="accent4">
                    <a:lumMod val="25000"/>
                  </a:schemeClr>
                </a:solidFill>
              </a:rPr>
              <a:t> </a:t>
            </a:r>
            <a:r>
              <a:rPr lang="en-US" sz="2400" dirty="0"/>
              <a:t>funded</a:t>
            </a:r>
            <a:r>
              <a:rPr lang="en-US" sz="2400" dirty="0">
                <a:solidFill>
                  <a:schemeClr val="accent4">
                    <a:lumMod val="25000"/>
                  </a:schemeClr>
                </a:solidFill>
              </a:rPr>
              <a:t>*</a:t>
            </a:r>
          </a:p>
          <a:p>
            <a:pPr marL="228600" indent="-228600">
              <a:spcBef>
                <a:spcPts val="0"/>
              </a:spcBef>
              <a:spcAft>
                <a:spcPts val="600"/>
              </a:spcAft>
              <a:buFont typeface="Wingdings" pitchFamily="2" charset="2"/>
              <a:buChar char="§"/>
            </a:pPr>
            <a:r>
              <a:rPr lang="en-US" sz="2400" dirty="0">
                <a:solidFill>
                  <a:schemeClr val="accent4">
                    <a:lumMod val="25000"/>
                  </a:schemeClr>
                </a:solidFill>
              </a:rPr>
              <a:t>The average State Public Pension fund is only </a:t>
            </a:r>
            <a:r>
              <a:rPr lang="en-US" sz="2400" dirty="0"/>
              <a:t>40% funded</a:t>
            </a:r>
            <a:r>
              <a:rPr lang="en-US" sz="2400" dirty="0">
                <a:solidFill>
                  <a:schemeClr val="accent4">
                    <a:lumMod val="25000"/>
                  </a:schemeClr>
                </a:solidFill>
              </a:rPr>
              <a:t>**</a:t>
            </a:r>
          </a:p>
          <a:p>
            <a:pPr marL="228600" indent="-228600">
              <a:spcBef>
                <a:spcPts val="0"/>
              </a:spcBef>
              <a:spcAft>
                <a:spcPts val="600"/>
              </a:spcAft>
              <a:buFont typeface="Wingdings" pitchFamily="2" charset="2"/>
              <a:buChar char="§"/>
            </a:pPr>
            <a:r>
              <a:rPr lang="en-US" sz="2400" dirty="0">
                <a:solidFill>
                  <a:schemeClr val="accent4">
                    <a:lumMod val="25000"/>
                  </a:schemeClr>
                </a:solidFill>
              </a:rPr>
              <a:t>Under the Budget Act of 2015, PBGC premiums increased:</a:t>
            </a:r>
            <a:r>
              <a:rPr lang="en-US" sz="2400" baseline="30000" dirty="0">
                <a:solidFill>
                  <a:schemeClr val="accent4">
                    <a:lumMod val="25000"/>
                  </a:schemeClr>
                </a:solidFill>
              </a:rPr>
              <a:t>†</a:t>
            </a:r>
          </a:p>
          <a:p>
            <a:pPr marL="628650" lvl="2">
              <a:spcBef>
                <a:spcPts val="0"/>
              </a:spcBef>
              <a:spcAft>
                <a:spcPts val="600"/>
              </a:spcAft>
            </a:pPr>
            <a:r>
              <a:rPr lang="en-US" sz="1800" dirty="0">
                <a:solidFill>
                  <a:schemeClr val="accent4">
                    <a:lumMod val="25000"/>
                  </a:schemeClr>
                </a:solidFill>
                <a:latin typeface="+mj-lt"/>
              </a:rPr>
              <a:t>Funded Plans: 	</a:t>
            </a:r>
            <a:r>
              <a:rPr lang="en-US" sz="1800" b="1" dirty="0">
                <a:solidFill>
                  <a:schemeClr val="accent4">
                    <a:lumMod val="25000"/>
                  </a:schemeClr>
                </a:solidFill>
                <a:latin typeface="+mj-lt"/>
              </a:rPr>
              <a:t>40%</a:t>
            </a:r>
            <a:r>
              <a:rPr lang="en-US" sz="1800" dirty="0">
                <a:solidFill>
                  <a:schemeClr val="accent4">
                    <a:lumMod val="25000"/>
                  </a:schemeClr>
                </a:solidFill>
                <a:latin typeface="+mj-lt"/>
              </a:rPr>
              <a:t> between 2015 and 2019</a:t>
            </a:r>
          </a:p>
          <a:p>
            <a:pPr marL="628650" lvl="2">
              <a:spcBef>
                <a:spcPts val="0"/>
              </a:spcBef>
              <a:spcAft>
                <a:spcPts val="600"/>
              </a:spcAft>
            </a:pPr>
            <a:r>
              <a:rPr lang="en-US" sz="1800" dirty="0">
                <a:solidFill>
                  <a:schemeClr val="accent4">
                    <a:lumMod val="25000"/>
                  </a:schemeClr>
                </a:solidFill>
                <a:latin typeface="+mj-lt"/>
              </a:rPr>
              <a:t>Unfunded Liabilities: 	</a:t>
            </a:r>
            <a:r>
              <a:rPr lang="en-US" sz="1800" b="1" dirty="0">
                <a:solidFill>
                  <a:schemeClr val="accent4">
                    <a:lumMod val="25000"/>
                  </a:schemeClr>
                </a:solidFill>
                <a:latin typeface="+mj-lt"/>
              </a:rPr>
              <a:t>75% </a:t>
            </a:r>
            <a:r>
              <a:rPr lang="en-US" sz="1800" dirty="0">
                <a:solidFill>
                  <a:schemeClr val="accent4">
                    <a:lumMod val="25000"/>
                  </a:schemeClr>
                </a:solidFill>
                <a:latin typeface="+mj-lt"/>
              </a:rPr>
              <a:t>between 2015 and 2019</a:t>
            </a:r>
          </a:p>
          <a:p>
            <a:pPr marL="228600" indent="-228600">
              <a:spcBef>
                <a:spcPts val="0"/>
              </a:spcBef>
              <a:spcAft>
                <a:spcPts val="600"/>
              </a:spcAft>
              <a:buFont typeface="Wingdings" pitchFamily="2" charset="2"/>
              <a:buChar char="§"/>
            </a:pPr>
            <a:r>
              <a:rPr lang="en-US" sz="2400" dirty="0">
                <a:solidFill>
                  <a:schemeClr val="accent4">
                    <a:lumMod val="25000"/>
                  </a:schemeClr>
                </a:solidFill>
              </a:rPr>
              <a:t>In 2018, </a:t>
            </a:r>
            <a:r>
              <a:rPr lang="en-US" sz="2400" dirty="0"/>
              <a:t>85%</a:t>
            </a:r>
            <a:r>
              <a:rPr lang="en-US" sz="2400" dirty="0">
                <a:solidFill>
                  <a:schemeClr val="accent4">
                    <a:lumMod val="25000"/>
                  </a:schemeClr>
                </a:solidFill>
              </a:rPr>
              <a:t> of companies asked were planning a divestment of pension obligations within the next 2 years, up from 43% one year earlier.</a:t>
            </a:r>
            <a:r>
              <a:rPr lang="en-US" sz="2400" baseline="30000" dirty="0">
                <a:solidFill>
                  <a:schemeClr val="accent4">
                    <a:lumMod val="25000"/>
                  </a:schemeClr>
                </a:solidFill>
              </a:rPr>
              <a:t>‡</a:t>
            </a:r>
          </a:p>
        </p:txBody>
      </p:sp>
      <p:sp>
        <p:nvSpPr>
          <p:cNvPr id="3" name="Title 2"/>
          <p:cNvSpPr>
            <a:spLocks noGrp="1"/>
          </p:cNvSpPr>
          <p:nvPr>
            <p:ph type="title"/>
          </p:nvPr>
        </p:nvSpPr>
        <p:spPr/>
        <p:txBody>
          <a:bodyPr anchor="ctr"/>
          <a:lstStyle/>
          <a:p>
            <a:r>
              <a:rPr lang="en-US" sz="3600" dirty="0">
                <a:latin typeface="PrudentialModern SemCond" pitchFamily="2" charset="0"/>
              </a:rPr>
              <a:t>The Decline of Pensions</a:t>
            </a:r>
          </a:p>
        </p:txBody>
      </p:sp>
      <p:sp>
        <p:nvSpPr>
          <p:cNvPr id="4" name="TextBox 3"/>
          <p:cNvSpPr txBox="1"/>
          <p:nvPr/>
        </p:nvSpPr>
        <p:spPr>
          <a:xfrm>
            <a:off x="114300" y="5236144"/>
            <a:ext cx="8915400" cy="861774"/>
          </a:xfrm>
          <a:prstGeom prst="rect">
            <a:avLst/>
          </a:prstGeom>
          <a:noFill/>
        </p:spPr>
        <p:txBody>
          <a:bodyPr wrap="square" rtlCol="0">
            <a:spAutoFit/>
          </a:bodyPr>
          <a:lstStyle/>
          <a:p>
            <a:r>
              <a:rPr lang="en-US" sz="1000" dirty="0">
                <a:solidFill>
                  <a:schemeClr val="accent4">
                    <a:lumMod val="25000"/>
                  </a:schemeClr>
                </a:solidFill>
                <a:latin typeface="PrudentialModern Med Cond" pitchFamily="2" charset="0"/>
              </a:rPr>
              <a:t>* PBGC Annual Pension Insurance Data Tables 2018, Table S-48; rev. 6-19-20; Single employer plans only; Weighted average underfunded pensions only. If overfunded plans are included 82.9%. Multi-employer plans Table M-13, 44.2%</a:t>
            </a:r>
          </a:p>
          <a:p>
            <a:r>
              <a:rPr lang="en-US" sz="1000" dirty="0">
                <a:solidFill>
                  <a:schemeClr val="accent4">
                    <a:lumMod val="25000"/>
                  </a:schemeClr>
                </a:solidFill>
                <a:latin typeface="PrudentialModern Med Cond" pitchFamily="2" charset="0"/>
              </a:rPr>
              <a:t>** American Legislative Exchange Council; “</a:t>
            </a:r>
            <a:r>
              <a:rPr lang="en-US" sz="1000" i="1" dirty="0">
                <a:solidFill>
                  <a:schemeClr val="accent4">
                    <a:lumMod val="25000"/>
                  </a:schemeClr>
                </a:solidFill>
                <a:latin typeface="PrudentialModern Med Cond" pitchFamily="2" charset="0"/>
              </a:rPr>
              <a:t>Unaccountable and Unaffordable 2019: Unfunded Public Pension Liabilities Total Nearly $5 Trillion”</a:t>
            </a:r>
            <a:r>
              <a:rPr lang="en-US" sz="1000" dirty="0">
                <a:solidFill>
                  <a:schemeClr val="accent4">
                    <a:lumMod val="25000"/>
                  </a:schemeClr>
                </a:solidFill>
                <a:latin typeface="PrudentialModern Med Cond" pitchFamily="2" charset="0"/>
              </a:rPr>
              <a:t>; June 5, 2020. Average is an unweighted average.</a:t>
            </a:r>
          </a:p>
          <a:p>
            <a:r>
              <a:rPr lang="en-US" sz="1000" dirty="0">
                <a:solidFill>
                  <a:schemeClr val="accent4">
                    <a:lumMod val="25000"/>
                  </a:schemeClr>
                </a:solidFill>
                <a:latin typeface="PrudentialModern Med Cond" pitchFamily="2" charset="0"/>
              </a:rPr>
              <a:t>† The Bipartisan Budget Act of 2015, Section 501; </a:t>
            </a:r>
          </a:p>
          <a:p>
            <a:r>
              <a:rPr lang="en-US" sz="1000" dirty="0">
                <a:solidFill>
                  <a:schemeClr val="accent4">
                    <a:lumMod val="25000"/>
                  </a:schemeClr>
                </a:solidFill>
                <a:latin typeface="PrudentialModern Med Cond" pitchFamily="2" charset="0"/>
              </a:rPr>
              <a:t>‡ Ernst and Young; “</a:t>
            </a:r>
            <a:r>
              <a:rPr lang="en-US" sz="1000" i="1" dirty="0">
                <a:solidFill>
                  <a:schemeClr val="accent4">
                    <a:lumMod val="25000"/>
                  </a:schemeClr>
                </a:solidFill>
                <a:latin typeface="PrudentialModern Med Cond" pitchFamily="2" charset="0"/>
              </a:rPr>
              <a:t>How Can Divesting Fuel Your Future Growth? Global Corporate Divestment Study 2018; </a:t>
            </a:r>
            <a:endParaRPr lang="en-US" sz="1000" dirty="0">
              <a:solidFill>
                <a:schemeClr val="accent4">
                  <a:lumMod val="25000"/>
                </a:schemeClr>
              </a:solidFill>
              <a:latin typeface="PrudentialModern Med Cond" pitchFamily="2" charset="0"/>
            </a:endParaRPr>
          </a:p>
        </p:txBody>
      </p:sp>
      <p:sp>
        <p:nvSpPr>
          <p:cNvPr id="7" name="TextBox 6">
            <a:extLst>
              <a:ext uri="{FF2B5EF4-FFF2-40B4-BE49-F238E27FC236}">
                <a16:creationId xmlns:a16="http://schemas.microsoft.com/office/drawing/2014/main" id="{66EA6905-53FD-4F7B-BA63-26B552AD33A1}"/>
              </a:ext>
            </a:extLst>
          </p:cNvPr>
          <p:cNvSpPr txBox="1"/>
          <p:nvPr/>
        </p:nvSpPr>
        <p:spPr>
          <a:xfrm>
            <a:off x="7177620" y="6630829"/>
            <a:ext cx="1085850" cy="2308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accent4">
                    <a:lumMod val="25000"/>
                  </a:schemeClr>
                </a:solidFill>
                <a:effectLst/>
                <a:uLnTx/>
                <a:uFillTx/>
                <a:latin typeface="PrudentialModern Med Cond" pitchFamily="2" charset="0"/>
                <a:ea typeface="+mn-ea"/>
                <a:cs typeface="+mn-cs"/>
              </a:rPr>
              <a:t>SL 00082b 09/2020</a:t>
            </a:r>
          </a:p>
        </p:txBody>
      </p:sp>
      <p:sp>
        <p:nvSpPr>
          <p:cNvPr id="5" name="Slide Number Placeholder 4">
            <a:extLst>
              <a:ext uri="{FF2B5EF4-FFF2-40B4-BE49-F238E27FC236}">
                <a16:creationId xmlns:a16="http://schemas.microsoft.com/office/drawing/2014/main" id="{07BACE29-82D5-428E-B495-5A5E6049B06B}"/>
              </a:ext>
            </a:extLst>
          </p:cNvPr>
          <p:cNvSpPr>
            <a:spLocks noGrp="1"/>
          </p:cNvSpPr>
          <p:nvPr>
            <p:ph type="sldNum" sz="quarter" idx="11"/>
          </p:nvPr>
        </p:nvSpPr>
        <p:spPr/>
        <p:txBody>
          <a:bodyPr/>
          <a:lstStyle/>
          <a:p>
            <a:fld id="{BB544E63-09F9-914E-B731-EB7D262F5FD2}" type="slidenum">
              <a:rPr lang="en-US" smtClean="0"/>
              <a:pPr/>
              <a:t>7</a:t>
            </a:fld>
            <a:endParaRPr lang="en-US" dirty="0"/>
          </a:p>
        </p:txBody>
      </p:sp>
    </p:spTree>
    <p:extLst>
      <p:ext uri="{BB962C8B-B14F-4D97-AF65-F5344CB8AC3E}">
        <p14:creationId xmlns:p14="http://schemas.microsoft.com/office/powerpoint/2010/main" val="42425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dirty="0">
                <a:solidFill>
                  <a:schemeClr val="tx1"/>
                </a:solidFill>
              </a:rPr>
              <a:t>Health of the </a:t>
            </a:r>
            <a:r>
              <a:rPr lang="en-US" sz="3600" dirty="0"/>
              <a:t>Social Security </a:t>
            </a:r>
            <a:r>
              <a:rPr lang="en-US" sz="3600" dirty="0">
                <a:solidFill>
                  <a:schemeClr val="tx1"/>
                </a:solidFill>
              </a:rPr>
              <a:t>System</a:t>
            </a:r>
          </a:p>
        </p:txBody>
      </p:sp>
      <p:sp>
        <p:nvSpPr>
          <p:cNvPr id="17" name="Right Arrow 16"/>
          <p:cNvSpPr/>
          <p:nvPr/>
        </p:nvSpPr>
        <p:spPr>
          <a:xfrm>
            <a:off x="6095999" y="2846169"/>
            <a:ext cx="2560213" cy="1905000"/>
          </a:xfrm>
          <a:prstGeom prst="rightArrow">
            <a:avLst>
              <a:gd name="adj1" fmla="val 49078"/>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marR="0" lvl="1"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PrudentialModern SemCond" pitchFamily="2" charset="0"/>
              <a:ea typeface="+mn-ea"/>
              <a:cs typeface="+mn-cs"/>
            </a:endParaRPr>
          </a:p>
        </p:txBody>
      </p:sp>
      <p:sp>
        <p:nvSpPr>
          <p:cNvPr id="12" name="Right Arrow 11"/>
          <p:cNvSpPr/>
          <p:nvPr/>
        </p:nvSpPr>
        <p:spPr>
          <a:xfrm>
            <a:off x="-838200" y="2854795"/>
            <a:ext cx="3505200" cy="18710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marR="0" lvl="1"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a:ea typeface="+mn-ea"/>
              <a:cs typeface="+mn-cs"/>
            </a:endParaRPr>
          </a:p>
        </p:txBody>
      </p:sp>
      <p:sp>
        <p:nvSpPr>
          <p:cNvPr id="5" name="Rectangle 4"/>
          <p:cNvSpPr/>
          <p:nvPr/>
        </p:nvSpPr>
        <p:spPr>
          <a:xfrm>
            <a:off x="76200" y="5417154"/>
            <a:ext cx="8580012" cy="70788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C0C0C"/>
                </a:solidFill>
                <a:effectLst/>
                <a:uLnTx/>
                <a:uFillTx/>
                <a:latin typeface="PrudentialModern Med Cond" pitchFamily="2" charset="0"/>
                <a:ea typeface="+mn-ea"/>
                <a:cs typeface="+mn-cs"/>
              </a:rPr>
              <a:t>* The 2021 Annual Report of the Board of Trustees of the Federal Old-Age and Survivors Insurance and Federal Disability Trust Funds; Table IV.B3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C0C0C"/>
                </a:solidFill>
                <a:effectLst/>
                <a:uLnTx/>
                <a:uFillTx/>
                <a:latin typeface="PrudentialModern Med Cond" pitchFamily="2" charset="0"/>
                <a:ea typeface="+mn-ea"/>
                <a:cs typeface="+mn-cs"/>
              </a:rPr>
              <a:t>† Trust fund balance at year end 2021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dirty="0">
                <a:solidFill>
                  <a:srgbClr val="0C0C0C"/>
                </a:solidFill>
                <a:latin typeface="PrudentialModern Med Cond" pitchFamily="2" charset="0"/>
              </a:rPr>
              <a:t>‡</a:t>
            </a:r>
            <a:r>
              <a:rPr kumimoji="0" lang="en-US" sz="1000" b="0" i="0" u="none" strike="noStrike" kern="1200" cap="none" spc="0" normalizeH="0" baseline="0" noProof="0" dirty="0">
                <a:ln>
                  <a:noFill/>
                </a:ln>
                <a:solidFill>
                  <a:srgbClr val="0C0C0C"/>
                </a:solidFill>
                <a:effectLst/>
                <a:uLnTx/>
                <a:uFillTx/>
                <a:latin typeface="PrudentialModern Med Cond" pitchFamily="2" charset="0"/>
                <a:ea typeface="+mn-ea"/>
                <a:cs typeface="+mn-cs"/>
              </a:rPr>
              <a:t> Figures do not include DI trust fund; Funds added include OASI payroll tax revenue ($873 Billion), income taxes collected on benefits paid ($38 Billion) and interest on trust fund assets ($</a:t>
            </a:r>
            <a:r>
              <a:rPr lang="en-US" sz="1000" dirty="0">
                <a:solidFill>
                  <a:srgbClr val="0C0C0C"/>
                </a:solidFill>
                <a:latin typeface="PrudentialModern Med Cond" pitchFamily="2" charset="0"/>
              </a:rPr>
              <a:t>70</a:t>
            </a:r>
            <a:r>
              <a:rPr kumimoji="0" lang="en-US" sz="1000" b="0" i="0" u="none" strike="noStrike" kern="1200" cap="none" spc="0" normalizeH="0" baseline="0" noProof="0" dirty="0">
                <a:ln>
                  <a:noFill/>
                </a:ln>
                <a:solidFill>
                  <a:srgbClr val="0C0C0C"/>
                </a:solidFill>
                <a:effectLst/>
                <a:uLnTx/>
                <a:uFillTx/>
                <a:latin typeface="PrudentialModern Med Cond" pitchFamily="2" charset="0"/>
                <a:ea typeface="+mn-ea"/>
                <a:cs typeface="+mn-cs"/>
              </a:rPr>
              <a:t> Billion). </a:t>
            </a:r>
            <a:endParaRPr kumimoji="0" lang="en-US" sz="1000" b="0"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mn-cs"/>
            </a:endParaRPr>
          </a:p>
        </p:txBody>
      </p:sp>
      <p:grpSp>
        <p:nvGrpSpPr>
          <p:cNvPr id="3" name="Group 9"/>
          <p:cNvGrpSpPr/>
          <p:nvPr/>
        </p:nvGrpSpPr>
        <p:grpSpPr>
          <a:xfrm>
            <a:off x="-114300" y="3366449"/>
            <a:ext cx="9372600" cy="1434151"/>
            <a:chOff x="435934" y="3348335"/>
            <a:chExt cx="9372600" cy="1434151"/>
          </a:xfrm>
          <a:solidFill>
            <a:schemeClr val="accent1"/>
          </a:solidFill>
        </p:grpSpPr>
        <p:sp>
          <p:nvSpPr>
            <p:cNvPr id="7" name="TextBox 6"/>
            <p:cNvSpPr txBox="1"/>
            <p:nvPr/>
          </p:nvSpPr>
          <p:spPr>
            <a:xfrm>
              <a:off x="435934" y="3348335"/>
              <a:ext cx="9372600" cy="830997"/>
            </a:xfrm>
            <a:prstGeom prst="rect">
              <a:avLst/>
            </a:prstGeom>
            <a:solidFill>
              <a:schemeClr val="accent1">
                <a:lumMod val="7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PrudentialModern SemCond" pitchFamily="2" charset="0"/>
                  <a:ea typeface="+mn-ea"/>
                  <a:cs typeface="+mn-cs"/>
                </a:rPr>
                <a:t>Trillion</a:t>
              </a:r>
            </a:p>
          </p:txBody>
        </p:sp>
        <p:sp>
          <p:nvSpPr>
            <p:cNvPr id="8" name="Rectangle 7"/>
            <p:cNvSpPr/>
            <p:nvPr/>
          </p:nvSpPr>
          <p:spPr>
            <a:xfrm>
              <a:off x="3875516" y="4114801"/>
              <a:ext cx="2502493" cy="6676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effectLst/>
                  <a:uLnTx/>
                  <a:uFillTx/>
                  <a:latin typeface="PrudentialModern SemCond" pitchFamily="2" charset="0"/>
                  <a:ea typeface="+mn-ea"/>
                  <a:cs typeface="+mn-cs"/>
                </a:rPr>
                <a:t>Trust Fund</a:t>
              </a:r>
              <a:r>
                <a:rPr kumimoji="0" lang="en-US" sz="3600" b="1" i="0" u="none" strike="noStrike" kern="1200" cap="none" spc="0" normalizeH="0" baseline="30000" noProof="0" dirty="0">
                  <a:ln>
                    <a:noFill/>
                  </a:ln>
                  <a:effectLst/>
                  <a:uLnTx/>
                  <a:uFillTx/>
                  <a:latin typeface="PrudentialModern SemCond" pitchFamily="2" charset="0"/>
                  <a:ea typeface="+mn-ea"/>
                  <a:cs typeface="+mn-cs"/>
                </a:rPr>
                <a:t>†</a:t>
              </a:r>
              <a:endParaRPr kumimoji="0" lang="en-US" sz="3600" b="1" i="0" u="none" strike="noStrike" kern="1200" cap="none" spc="0" normalizeH="0" baseline="0" noProof="0" dirty="0">
                <a:ln>
                  <a:noFill/>
                </a:ln>
                <a:effectLst/>
                <a:uLnTx/>
                <a:uFillTx/>
                <a:latin typeface="PrudentialModern SemCond" pitchFamily="2" charset="0"/>
                <a:ea typeface="+mn-ea"/>
                <a:cs typeface="+mn-cs"/>
              </a:endParaRPr>
            </a:p>
          </p:txBody>
        </p:sp>
      </p:grpSp>
      <p:sp>
        <p:nvSpPr>
          <p:cNvPr id="13" name="Chevron 12"/>
          <p:cNvSpPr/>
          <p:nvPr/>
        </p:nvSpPr>
        <p:spPr>
          <a:xfrm>
            <a:off x="2819400" y="3227169"/>
            <a:ext cx="533400" cy="10668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C0C0C"/>
              </a:solidFill>
              <a:effectLst/>
              <a:uLnTx/>
              <a:uFillTx/>
              <a:latin typeface="PrudentialModern SemCond" pitchFamily="2" charset="0"/>
              <a:ea typeface="+mn-ea"/>
              <a:cs typeface="+mn-cs"/>
            </a:endParaRPr>
          </a:p>
        </p:txBody>
      </p:sp>
      <p:sp>
        <p:nvSpPr>
          <p:cNvPr id="14" name="Chevron 13"/>
          <p:cNvSpPr/>
          <p:nvPr/>
        </p:nvSpPr>
        <p:spPr>
          <a:xfrm>
            <a:off x="5562600" y="3227169"/>
            <a:ext cx="533400" cy="10668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C0C0C"/>
              </a:solidFill>
              <a:effectLst/>
              <a:uLnTx/>
              <a:uFillTx/>
              <a:latin typeface="PrudentialModern SemCond" pitchFamily="2" charset="0"/>
              <a:ea typeface="+mn-ea"/>
              <a:cs typeface="+mn-cs"/>
            </a:endParaRPr>
          </a:p>
        </p:txBody>
      </p:sp>
      <p:sp>
        <p:nvSpPr>
          <p:cNvPr id="15" name="Rectangle 14"/>
          <p:cNvSpPr/>
          <p:nvPr/>
        </p:nvSpPr>
        <p:spPr>
          <a:xfrm>
            <a:off x="5887406" y="3430847"/>
            <a:ext cx="2960420" cy="769441"/>
          </a:xfrm>
          <a:prstGeom prst="rect">
            <a:avLst/>
          </a:prstGeom>
        </p:spPr>
        <p:txBody>
          <a:bodyPr wrap="square">
            <a:spAutoFit/>
          </a:bodyPr>
          <a:lstStyle/>
          <a:p>
            <a:pPr marL="233363" marR="0" lvl="1"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050"/>
                </a:solidFill>
                <a:effectLst/>
                <a:uLnTx/>
                <a:uFillTx/>
                <a:latin typeface="PrudentialModern SemCond" pitchFamily="2" charset="0"/>
                <a:ea typeface="+mn-ea"/>
                <a:cs typeface="+mn-cs"/>
              </a:rPr>
              <a:t>$993 Billion </a:t>
            </a:r>
            <a:br>
              <a:rPr kumimoji="0" lang="en-US" sz="2800" b="1" i="0" u="none" strike="noStrike" kern="1200" cap="none" spc="0" normalizeH="0" baseline="0" noProof="0" dirty="0">
                <a:ln>
                  <a:noFill/>
                </a:ln>
                <a:solidFill>
                  <a:srgbClr val="003050"/>
                </a:solidFill>
                <a:effectLst/>
                <a:uLnTx/>
                <a:uFillTx/>
                <a:latin typeface="PrudentialModern SemCond" pitchFamily="2" charset="0"/>
                <a:ea typeface="+mn-ea"/>
                <a:cs typeface="+mn-cs"/>
              </a:rPr>
            </a:br>
            <a:r>
              <a:rPr kumimoji="0" lang="en-US" sz="1600" b="0" i="0" u="none" strike="noStrike" kern="1200" cap="none" spc="0" normalizeH="0" baseline="0" noProof="0" dirty="0">
                <a:ln>
                  <a:noFill/>
                </a:ln>
                <a:solidFill>
                  <a:srgbClr val="003050"/>
                </a:solidFill>
                <a:effectLst/>
                <a:uLnTx/>
                <a:uFillTx/>
                <a:latin typeface="PrudentialModern SemCond" pitchFamily="2" charset="0"/>
                <a:ea typeface="+mn-ea"/>
                <a:cs typeface="+mn-cs"/>
              </a:rPr>
              <a:t>in Benefits Paid in 2021‡</a:t>
            </a:r>
          </a:p>
        </p:txBody>
      </p:sp>
      <p:sp>
        <p:nvSpPr>
          <p:cNvPr id="16" name="Rectangle 15"/>
          <p:cNvSpPr/>
          <p:nvPr/>
        </p:nvSpPr>
        <p:spPr>
          <a:xfrm>
            <a:off x="-46632" y="3428305"/>
            <a:ext cx="2960420" cy="769441"/>
          </a:xfrm>
          <a:prstGeom prst="rect">
            <a:avLst/>
          </a:prstGeom>
        </p:spPr>
        <p:txBody>
          <a:bodyPr wrap="square">
            <a:spAutoFit/>
          </a:bodyPr>
          <a:lstStyle/>
          <a:p>
            <a:pPr marL="233363" marR="0" lvl="1"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050"/>
                </a:solidFill>
                <a:effectLst/>
                <a:uLnTx/>
                <a:uFillTx/>
                <a:latin typeface="PrudentialModern SemCond" pitchFamily="2" charset="0"/>
                <a:ea typeface="+mn-ea"/>
                <a:cs typeface="+mn-cs"/>
              </a:rPr>
              <a:t>$981 Billion </a:t>
            </a:r>
            <a:br>
              <a:rPr kumimoji="0" lang="en-US" sz="2800" b="1" i="0" u="none" strike="noStrike" kern="1200" cap="none" spc="0" normalizeH="0" baseline="0" noProof="0" dirty="0">
                <a:ln>
                  <a:noFill/>
                </a:ln>
                <a:solidFill>
                  <a:srgbClr val="003050"/>
                </a:solidFill>
                <a:effectLst/>
                <a:uLnTx/>
                <a:uFillTx/>
                <a:latin typeface="PrudentialModern SemCond" pitchFamily="2" charset="0"/>
                <a:ea typeface="+mn-ea"/>
                <a:cs typeface="+mn-cs"/>
              </a:rPr>
            </a:br>
            <a:r>
              <a:rPr kumimoji="0" lang="en-US" sz="1600" b="0" i="0" u="none" strike="noStrike" kern="1200" cap="none" spc="0" normalizeH="0" baseline="0" noProof="0" dirty="0">
                <a:ln>
                  <a:noFill/>
                </a:ln>
                <a:solidFill>
                  <a:srgbClr val="003050"/>
                </a:solidFill>
                <a:effectLst/>
                <a:uLnTx/>
                <a:uFillTx/>
                <a:latin typeface="PrudentialModern SemCond" pitchFamily="2" charset="0"/>
                <a:ea typeface="+mn-ea"/>
                <a:cs typeface="+mn-cs"/>
              </a:rPr>
              <a:t>Added to Trust Fund in 2021‡</a:t>
            </a:r>
            <a:endParaRPr kumimoji="0" lang="en-US" sz="2000" b="0" i="0" u="none" strike="noStrike" kern="1200" cap="none" spc="0" normalizeH="0" baseline="0" noProof="0" dirty="0">
              <a:ln>
                <a:noFill/>
              </a:ln>
              <a:solidFill>
                <a:srgbClr val="003050"/>
              </a:solidFill>
              <a:effectLst/>
              <a:uLnTx/>
              <a:uFillTx/>
              <a:latin typeface="PrudentialModern SemCond" pitchFamily="2" charset="0"/>
              <a:ea typeface="+mn-ea"/>
              <a:cs typeface="+mn-cs"/>
            </a:endParaRPr>
          </a:p>
        </p:txBody>
      </p:sp>
      <p:sp>
        <p:nvSpPr>
          <p:cNvPr id="20" name="Rectangle 19"/>
          <p:cNvSpPr/>
          <p:nvPr/>
        </p:nvSpPr>
        <p:spPr>
          <a:xfrm>
            <a:off x="3208027" y="2075514"/>
            <a:ext cx="2727947" cy="144655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effectLst/>
                <a:uLnTx/>
                <a:uFillTx/>
                <a:latin typeface="PrudentialModern SemCond" pitchFamily="2" charset="0"/>
                <a:ea typeface="+mn-ea"/>
                <a:cs typeface="+mn-cs"/>
              </a:rPr>
              <a:t>$2.8</a:t>
            </a:r>
            <a:r>
              <a:rPr kumimoji="0" lang="en-US" sz="8800" b="1" i="0" u="none" strike="noStrike" kern="1200" cap="none" spc="0" normalizeH="0" baseline="0" noProof="0" dirty="0">
                <a:ln>
                  <a:noFill/>
                </a:ln>
                <a:solidFill>
                  <a:schemeClr val="accent3">
                    <a:lumMod val="50000"/>
                  </a:schemeClr>
                </a:solidFill>
                <a:effectLst/>
                <a:uLnTx/>
                <a:uFillTx/>
                <a:latin typeface="PrudentialModern SemCond" pitchFamily="2" charset="0"/>
                <a:ea typeface="+mn-ea"/>
                <a:cs typeface="+mn-cs"/>
              </a:rPr>
              <a:t> </a:t>
            </a:r>
            <a:endParaRPr kumimoji="0" lang="en-US" sz="8800" b="0" i="0" u="none" strike="noStrike" kern="1200" cap="none" spc="0" normalizeH="0" baseline="0" noProof="0" dirty="0">
              <a:ln>
                <a:noFill/>
              </a:ln>
              <a:solidFill>
                <a:schemeClr val="accent3">
                  <a:lumMod val="50000"/>
                </a:schemeClr>
              </a:solidFill>
              <a:effectLst/>
              <a:uLnTx/>
              <a:uFillTx/>
              <a:latin typeface="PrudentialModern SemCond" pitchFamily="2" charset="0"/>
              <a:ea typeface="+mn-ea"/>
              <a:cs typeface="+mn-cs"/>
            </a:endParaRPr>
          </a:p>
        </p:txBody>
      </p:sp>
      <p:sp>
        <p:nvSpPr>
          <p:cNvPr id="18" name="TextBox 17"/>
          <p:cNvSpPr txBox="1"/>
          <p:nvPr/>
        </p:nvSpPr>
        <p:spPr>
          <a:xfrm>
            <a:off x="7086600" y="6600895"/>
            <a:ext cx="1295400" cy="21544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2"/>
                </a:solidFill>
                <a:effectLst/>
                <a:uLnTx/>
                <a:uFillTx/>
                <a:latin typeface="PrudentialModern Med Cond" pitchFamily="2" charset="0"/>
                <a:ea typeface="+mn-ea"/>
                <a:cs typeface="+mn-cs"/>
              </a:rPr>
              <a:t>SL 0013 08/2020</a:t>
            </a:r>
          </a:p>
        </p:txBody>
      </p:sp>
      <p:sp>
        <p:nvSpPr>
          <p:cNvPr id="4" name="Slide Number Placeholder 3">
            <a:extLst>
              <a:ext uri="{FF2B5EF4-FFF2-40B4-BE49-F238E27FC236}">
                <a16:creationId xmlns:a16="http://schemas.microsoft.com/office/drawing/2014/main" id="{DE6AEA11-C9EF-4642-A7DF-FF6FCD3035AF}"/>
              </a:ext>
            </a:extLst>
          </p:cNvPr>
          <p:cNvSpPr>
            <a:spLocks noGrp="1"/>
          </p:cNvSpPr>
          <p:nvPr>
            <p:ph type="sldNum" sz="quarter" idx="11"/>
          </p:nvPr>
        </p:nvSpPr>
        <p:spPr/>
        <p:txBody>
          <a:bodyPr/>
          <a:lstStyle/>
          <a:p>
            <a:fld id="{BB544E63-09F9-914E-B731-EB7D262F5FD2}" type="slidenum">
              <a:rPr lang="en-US" smtClean="0"/>
              <a:pPr/>
              <a:t>8</a:t>
            </a:fld>
            <a:endParaRPr lang="en-US" dirty="0"/>
          </a:p>
        </p:txBody>
      </p:sp>
    </p:spTree>
    <p:extLst>
      <p:ext uri="{BB962C8B-B14F-4D97-AF65-F5344CB8AC3E}">
        <p14:creationId xmlns:p14="http://schemas.microsoft.com/office/powerpoint/2010/main" val="419774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sz="3600" dirty="0"/>
              <a:t>Future of Social Security</a:t>
            </a:r>
          </a:p>
        </p:txBody>
      </p:sp>
      <p:sp>
        <p:nvSpPr>
          <p:cNvPr id="9" name="TextBox 8"/>
          <p:cNvSpPr txBox="1"/>
          <p:nvPr/>
        </p:nvSpPr>
        <p:spPr>
          <a:xfrm>
            <a:off x="152400" y="6257449"/>
            <a:ext cx="68580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C0C0C"/>
                </a:solidFill>
                <a:effectLst/>
                <a:uLnTx/>
                <a:uFillTx/>
                <a:latin typeface="PrudentialModern Med Cond" pitchFamily="2" charset="0"/>
                <a:ea typeface="+mn-ea"/>
                <a:cs typeface="+mn-cs"/>
              </a:rPr>
              <a:t>Source: Form SSA-7005-SSM-SI.</a:t>
            </a:r>
          </a:p>
        </p:txBody>
      </p:sp>
      <p:grpSp>
        <p:nvGrpSpPr>
          <p:cNvPr id="10" name="Group 21"/>
          <p:cNvGrpSpPr/>
          <p:nvPr/>
        </p:nvGrpSpPr>
        <p:grpSpPr>
          <a:xfrm>
            <a:off x="84192" y="1630739"/>
            <a:ext cx="1752600" cy="4589827"/>
            <a:chOff x="152400" y="1676400"/>
            <a:chExt cx="2514600" cy="3657600"/>
          </a:xfrm>
        </p:grpSpPr>
        <p:sp>
          <p:nvSpPr>
            <p:cNvPr id="11" name="Rounded Rectangle 10"/>
            <p:cNvSpPr/>
            <p:nvPr/>
          </p:nvSpPr>
          <p:spPr>
            <a:xfrm>
              <a:off x="152400" y="1676400"/>
              <a:ext cx="2514600" cy="3657600"/>
            </a:xfrm>
            <a:prstGeom prst="roundRect">
              <a:avLst/>
            </a:prstGeom>
            <a:solidFill>
              <a:schemeClr val="accent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FFFFFF"/>
                </a:solidFill>
                <a:effectLst/>
                <a:uLnTx/>
                <a:uFillTx/>
                <a:latin typeface="PrudentialModern Med Cond" pitchFamily="2" charset="0"/>
                <a:ea typeface="+mn-ea"/>
                <a:cs typeface="+mn-cs"/>
              </a:endParaRPr>
            </a:p>
          </p:txBody>
        </p:sp>
        <p:sp>
          <p:nvSpPr>
            <p:cNvPr id="14" name="TextBox 13"/>
            <p:cNvSpPr txBox="1"/>
            <p:nvPr/>
          </p:nvSpPr>
          <p:spPr>
            <a:xfrm>
              <a:off x="381000" y="1828800"/>
              <a:ext cx="2133601" cy="34761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63BD"/>
                  </a:solidFill>
                  <a:effectLst/>
                  <a:uLnTx/>
                  <a:uFillTx/>
                  <a:latin typeface="PrudentialModern Med Cond" pitchFamily="2" charset="0"/>
                  <a:ea typeface="+mn-ea"/>
                  <a:cs typeface="Times New Roman" pitchFamily="18" charset="0"/>
                </a:rPr>
                <a:t>“</a:t>
              </a:r>
              <a:r>
                <a:rPr kumimoji="0" lang="en-US" sz="1300" b="0" i="0" u="none" strike="noStrike" kern="1200" cap="none" spc="0" normalizeH="0" baseline="0" noProof="0" dirty="0">
                  <a:ln>
                    <a:noFill/>
                  </a:ln>
                  <a:solidFill>
                    <a:srgbClr val="0C0C0C"/>
                  </a:solidFill>
                  <a:effectLst/>
                  <a:uLnTx/>
                  <a:uFillTx/>
                  <a:latin typeface="PrudentialModern Med Cond" pitchFamily="2" charset="0"/>
                  <a:ea typeface="+mn-ea"/>
                  <a:cs typeface="Times New Roman" pitchFamily="18" charset="0"/>
                </a:rPr>
                <a:t>Social Security benefits are </a:t>
              </a:r>
              <a:r>
                <a:rPr kumimoji="0" lang="en-US" sz="1300" b="1" i="0" u="none" strike="noStrike" kern="1200" cap="none" spc="0" normalizeH="0" baseline="0" noProof="0" dirty="0">
                  <a:ln>
                    <a:noFill/>
                  </a:ln>
                  <a:solidFill>
                    <a:srgbClr val="0C0C0C"/>
                  </a:solidFill>
                  <a:effectLst/>
                  <a:uLnTx/>
                  <a:uFillTx/>
                  <a:latin typeface="PrudentialModern Med Cond" pitchFamily="2" charset="0"/>
                  <a:ea typeface="+mn-ea"/>
                  <a:cs typeface="Times New Roman" pitchFamily="18" charset="0"/>
                </a:rPr>
                <a:t>not intended to be your only source of income when you retire</a:t>
              </a:r>
              <a:r>
                <a:rPr kumimoji="0" lang="en-US" sz="1300" b="0" i="0" u="none" strike="noStrike" kern="1200" cap="none" spc="0" normalizeH="0" baseline="0" noProof="0" dirty="0">
                  <a:ln>
                    <a:noFill/>
                  </a:ln>
                  <a:solidFill>
                    <a:srgbClr val="0C0C0C"/>
                  </a:solidFill>
                  <a:effectLst/>
                  <a:uLnTx/>
                  <a:uFillTx/>
                  <a:latin typeface="PrudentialModern Med Cond" pitchFamily="2" charset="0"/>
                  <a:ea typeface="+mn-ea"/>
                  <a:cs typeface="Times New Roman" pitchFamily="18" charset="0"/>
                </a:rPr>
                <a:t>. On average, Social Security will replace about 40 percent of your annual pre-retirement earnings. You will need other savings, investments, pensions, or retirement accounts to live comfortably when you retire.</a:t>
              </a:r>
              <a:r>
                <a:rPr kumimoji="0" lang="en-US" sz="1300" b="0" i="0" u="none" strike="noStrike" kern="1200" cap="none" spc="0" normalizeH="0" baseline="0" noProof="0" dirty="0">
                  <a:ln>
                    <a:noFill/>
                  </a:ln>
                  <a:solidFill>
                    <a:srgbClr val="0063BD"/>
                  </a:solidFill>
                  <a:effectLst/>
                  <a:uLnTx/>
                  <a:uFillTx/>
                  <a:latin typeface="PrudentialModern Med Cond" pitchFamily="2" charset="0"/>
                  <a:ea typeface="+mn-ea"/>
                  <a:cs typeface="Times New Roman" pitchFamily="18" charset="0"/>
                </a:rPr>
                <a:t>”</a:t>
              </a:r>
            </a:p>
          </p:txBody>
        </p:sp>
      </p:grpSp>
      <p:sp>
        <p:nvSpPr>
          <p:cNvPr id="13" name="TextBox 12"/>
          <p:cNvSpPr txBox="1"/>
          <p:nvPr/>
        </p:nvSpPr>
        <p:spPr>
          <a:xfrm>
            <a:off x="7315200" y="6642556"/>
            <a:ext cx="990600" cy="21544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accent2"/>
                </a:solidFill>
                <a:effectLst/>
                <a:uLnTx/>
                <a:uFillTx/>
                <a:latin typeface="PrudentialModern Med Cond" pitchFamily="2" charset="0"/>
                <a:ea typeface="+mn-ea"/>
                <a:cs typeface="+mn-cs"/>
              </a:rPr>
              <a:t>SL 0014  08/2020</a:t>
            </a:r>
          </a:p>
        </p:txBody>
      </p:sp>
      <p:pic>
        <p:nvPicPr>
          <p:cNvPr id="4" name="Picture 3"/>
          <p:cNvPicPr>
            <a:picLocks noChangeAspect="1"/>
          </p:cNvPicPr>
          <p:nvPr/>
        </p:nvPicPr>
        <p:blipFill>
          <a:blip r:embed="rId3"/>
          <a:stretch>
            <a:fillRect/>
          </a:stretch>
        </p:blipFill>
        <p:spPr>
          <a:xfrm>
            <a:off x="2286000" y="2675137"/>
            <a:ext cx="3657600" cy="338300"/>
          </a:xfrm>
          <a:prstGeom prst="rect">
            <a:avLst/>
          </a:prstGeom>
        </p:spPr>
      </p:pic>
      <p:sp>
        <p:nvSpPr>
          <p:cNvPr id="18" name="TextBox 17">
            <a:extLst>
              <a:ext uri="{FF2B5EF4-FFF2-40B4-BE49-F238E27FC236}">
                <a16:creationId xmlns:a16="http://schemas.microsoft.com/office/drawing/2014/main" id="{F9D55B59-208F-4AFC-B4CA-399DDA4CA2DA}"/>
              </a:ext>
            </a:extLst>
          </p:cNvPr>
          <p:cNvSpPr txBox="1"/>
          <p:nvPr/>
        </p:nvSpPr>
        <p:spPr>
          <a:xfrm>
            <a:off x="6553200" y="1593399"/>
            <a:ext cx="2511643" cy="2292801"/>
          </a:xfrm>
          <a:prstGeom prst="rect">
            <a:avLst/>
          </a:prstGeom>
          <a:noFill/>
          <a:ln w="9525">
            <a:solidFill>
              <a:schemeClr val="tx1"/>
            </a:solidFill>
          </a:ln>
        </p:spPr>
        <p:txBody>
          <a:bodyPr wrap="square" rtlCol="0">
            <a:spAutoFit/>
          </a:bodyPr>
          <a:lstStyle/>
          <a:p>
            <a:pPr marL="111125" marR="0" lvl="0" indent="-111125" algn="ctr" defTabSz="914400" rtl="0" eaLnBrk="1" fontAlgn="base" latinLnBrk="0" hangingPunct="1">
              <a:lnSpc>
                <a:spcPct val="100000"/>
              </a:lnSpc>
              <a:spcBef>
                <a:spcPct val="0"/>
              </a:spcBef>
              <a:spcAft>
                <a:spcPct val="0"/>
              </a:spcAft>
              <a:buClr>
                <a:srgbClr val="0063BD"/>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Higher Payroll Tax</a:t>
            </a:r>
          </a:p>
          <a:p>
            <a:pPr marL="111125" marR="0" lvl="0" indent="-111125" algn="ctr" defTabSz="914400" rtl="0" eaLnBrk="1" fontAlgn="base" latinLnBrk="0" hangingPunct="1">
              <a:lnSpc>
                <a:spcPct val="100000"/>
              </a:lnSpc>
              <a:spcBef>
                <a:spcPct val="0"/>
              </a:spcBef>
              <a:spcAft>
                <a:spcPct val="0"/>
              </a:spcAft>
              <a:buClr>
                <a:srgbClr val="0063BD"/>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Higher Taxable Wage Base</a:t>
            </a:r>
          </a:p>
          <a:p>
            <a:pPr marL="111125" marR="0" lvl="0" indent="-111125" algn="ctr" defTabSz="914400" rtl="0" eaLnBrk="1" fontAlgn="base" latinLnBrk="0" hangingPunct="1">
              <a:lnSpc>
                <a:spcPct val="100000"/>
              </a:lnSpc>
              <a:spcBef>
                <a:spcPct val="0"/>
              </a:spcBef>
              <a:spcAft>
                <a:spcPct val="0"/>
              </a:spcAft>
              <a:buClr>
                <a:srgbClr val="0063BD"/>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Higher Retirement Age</a:t>
            </a:r>
          </a:p>
          <a:p>
            <a:pPr marL="111125" marR="0" lvl="0" indent="-111125" algn="ctr" defTabSz="914400" rtl="0" eaLnBrk="1" fontAlgn="base" latinLnBrk="0" hangingPunct="1">
              <a:lnSpc>
                <a:spcPct val="100000"/>
              </a:lnSpc>
              <a:spcBef>
                <a:spcPct val="0"/>
              </a:spcBef>
              <a:spcAft>
                <a:spcPct val="0"/>
              </a:spcAft>
              <a:buClr>
                <a:srgbClr val="0063BD"/>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Means Testing</a:t>
            </a:r>
          </a:p>
          <a:p>
            <a:pPr marL="111125" marR="0" lvl="0" indent="-111125" algn="ctr" defTabSz="914400" rtl="0" eaLnBrk="1" fontAlgn="base" latinLnBrk="0" hangingPunct="1">
              <a:lnSpc>
                <a:spcPct val="100000"/>
              </a:lnSpc>
              <a:spcBef>
                <a:spcPct val="0"/>
              </a:spcBef>
              <a:spcAft>
                <a:spcPct val="0"/>
              </a:spcAft>
              <a:buClr>
                <a:srgbClr val="0063BD"/>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Recalculating COLA</a:t>
            </a:r>
          </a:p>
          <a:p>
            <a:pPr marL="111125" marR="0" lvl="0" indent="-111125" algn="ctr" defTabSz="914400" rtl="0" eaLnBrk="1" fontAlgn="base" latinLnBrk="0" hangingPunct="1">
              <a:lnSpc>
                <a:spcPct val="100000"/>
              </a:lnSpc>
              <a:spcBef>
                <a:spcPct val="0"/>
              </a:spcBef>
              <a:spcAft>
                <a:spcPct val="0"/>
              </a:spcAft>
              <a:buClr>
                <a:srgbClr val="0063BD"/>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Raise Earliest Eligibility Age</a:t>
            </a:r>
          </a:p>
          <a:p>
            <a:pPr marL="111125" marR="0" lvl="0" indent="-111125" algn="ctr" defTabSz="914400" rtl="0" eaLnBrk="1" fontAlgn="base" latinLnBrk="0" hangingPunct="1">
              <a:lnSpc>
                <a:spcPct val="100000"/>
              </a:lnSpc>
              <a:spcBef>
                <a:spcPct val="0"/>
              </a:spcBef>
              <a:spcAft>
                <a:spcPct val="0"/>
              </a:spcAft>
              <a:buClr>
                <a:srgbClr val="0063BD"/>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626265">
                    <a:lumMod val="75000"/>
                  </a:srgbClr>
                </a:solidFill>
                <a:effectLst/>
                <a:uLnTx/>
                <a:uFillTx/>
                <a:latin typeface="PrudentialModern Med Cond" pitchFamily="2" charset="0"/>
                <a:ea typeface="+mn-ea"/>
                <a:cs typeface="Arial" pitchFamily="34" charset="0"/>
              </a:rPr>
              <a:t>Base Benefits on Highest  40 years of Earnings</a:t>
            </a:r>
          </a:p>
        </p:txBody>
      </p:sp>
      <p:sp>
        <p:nvSpPr>
          <p:cNvPr id="2" name="Rectangle: Rounded Corners 1">
            <a:extLst>
              <a:ext uri="{FF2B5EF4-FFF2-40B4-BE49-F238E27FC236}">
                <a16:creationId xmlns:a16="http://schemas.microsoft.com/office/drawing/2014/main" id="{BB215719-FEA3-4709-92F5-B90EAC2233C8}"/>
              </a:ext>
            </a:extLst>
          </p:cNvPr>
          <p:cNvSpPr/>
          <p:nvPr/>
        </p:nvSpPr>
        <p:spPr>
          <a:xfrm>
            <a:off x="6764308" y="1086934"/>
            <a:ext cx="2071032" cy="405896"/>
          </a:xfrm>
          <a:prstGeom prst="round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PrudentialModern Med Cond" pitchFamily="2" charset="0"/>
              </a:rPr>
              <a:t>Proposed Changes</a:t>
            </a:r>
          </a:p>
        </p:txBody>
      </p:sp>
      <p:pic>
        <p:nvPicPr>
          <p:cNvPr id="6" name="Picture 5">
            <a:extLst>
              <a:ext uri="{FF2B5EF4-FFF2-40B4-BE49-F238E27FC236}">
                <a16:creationId xmlns:a16="http://schemas.microsoft.com/office/drawing/2014/main" id="{56D85D57-48BE-4444-AC8F-2B4A52DDB33A}"/>
              </a:ext>
            </a:extLst>
          </p:cNvPr>
          <p:cNvPicPr>
            <a:picLocks noChangeAspect="1"/>
          </p:cNvPicPr>
          <p:nvPr/>
        </p:nvPicPr>
        <p:blipFill>
          <a:blip r:embed="rId4"/>
          <a:stretch>
            <a:fillRect/>
          </a:stretch>
        </p:blipFill>
        <p:spPr>
          <a:xfrm>
            <a:off x="2079982" y="1356247"/>
            <a:ext cx="4308021" cy="1268204"/>
          </a:xfrm>
          <a:prstGeom prst="rect">
            <a:avLst/>
          </a:prstGeom>
        </p:spPr>
      </p:pic>
      <p:pic>
        <p:nvPicPr>
          <p:cNvPr id="8" name="Picture 7">
            <a:extLst>
              <a:ext uri="{FF2B5EF4-FFF2-40B4-BE49-F238E27FC236}">
                <a16:creationId xmlns:a16="http://schemas.microsoft.com/office/drawing/2014/main" id="{33E90D25-8D36-4C09-8907-9206CB648E0E}"/>
              </a:ext>
            </a:extLst>
          </p:cNvPr>
          <p:cNvPicPr>
            <a:picLocks noChangeAspect="1"/>
          </p:cNvPicPr>
          <p:nvPr/>
        </p:nvPicPr>
        <p:blipFill>
          <a:blip r:embed="rId5"/>
          <a:stretch>
            <a:fillRect/>
          </a:stretch>
        </p:blipFill>
        <p:spPr>
          <a:xfrm>
            <a:off x="2079982" y="3069161"/>
            <a:ext cx="4393201" cy="2518345"/>
          </a:xfrm>
          <a:prstGeom prst="rect">
            <a:avLst/>
          </a:prstGeom>
        </p:spPr>
      </p:pic>
      <p:sp>
        <p:nvSpPr>
          <p:cNvPr id="12" name="Rounded Rectangular Callout 11"/>
          <p:cNvSpPr/>
          <p:nvPr/>
        </p:nvSpPr>
        <p:spPr>
          <a:xfrm>
            <a:off x="6697608" y="3923083"/>
            <a:ext cx="2362200" cy="1676400"/>
          </a:xfrm>
          <a:prstGeom prst="wedgeRoundRectCallout">
            <a:avLst>
              <a:gd name="adj1" fmla="val -83068"/>
              <a:gd name="adj2" fmla="val 17055"/>
              <a:gd name="adj3" fmla="val 16667"/>
            </a:avLst>
          </a:prstGeom>
          <a:solidFill>
            <a:schemeClr val="tx1"/>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PrudentialModern Med Cond" pitchFamily="2" charset="0"/>
                <a:ea typeface="+mn-ea"/>
                <a:cs typeface="+mn-cs"/>
              </a:rPr>
              <a:t>The law governing benefits </a:t>
            </a:r>
            <a:r>
              <a:rPr kumimoji="0" lang="en-US" sz="1400" b="1" i="0" u="none" strike="noStrike" kern="1200" cap="none" spc="0" normalizeH="0" baseline="0" noProof="0" dirty="0">
                <a:ln>
                  <a:noFill/>
                </a:ln>
                <a:solidFill>
                  <a:schemeClr val="bg1"/>
                </a:solidFill>
                <a:effectLst/>
                <a:uLnTx/>
                <a:uFillTx/>
                <a:latin typeface="PrudentialModern Med Cond" pitchFamily="2" charset="0"/>
                <a:ea typeface="+mn-ea"/>
                <a:cs typeface="+mn-cs"/>
              </a:rPr>
              <a:t>may change </a:t>
            </a:r>
            <a:r>
              <a:rPr kumimoji="0" lang="en-US" sz="1400" b="0" i="0" u="none" strike="noStrike" kern="1200" cap="none" spc="0" normalizeH="0" baseline="0" noProof="0" dirty="0">
                <a:ln>
                  <a:noFill/>
                </a:ln>
                <a:solidFill>
                  <a:schemeClr val="bg1"/>
                </a:solidFill>
                <a:effectLst/>
                <a:uLnTx/>
                <a:uFillTx/>
                <a:latin typeface="PrudentialModern Med Cond" pitchFamily="2" charset="0"/>
                <a:ea typeface="+mn-ea"/>
                <a:cs typeface="+mn-cs"/>
              </a:rPr>
              <a:t>because, by 2035, the payroll taxes collected will be enough to pay only </a:t>
            </a:r>
            <a:r>
              <a:rPr kumimoji="0" lang="en-US" b="1" i="0" u="none" strike="noStrike" kern="1200" cap="none" spc="0" normalizeH="0" baseline="0" noProof="0" dirty="0">
                <a:ln>
                  <a:noFill/>
                </a:ln>
                <a:solidFill>
                  <a:srgbClr val="FFC000"/>
                </a:solidFill>
                <a:effectLst/>
                <a:uLnTx/>
                <a:uFillTx/>
                <a:latin typeface="PrudentialModern Med Cond" pitchFamily="2" charset="0"/>
                <a:ea typeface="+mn-ea"/>
                <a:cs typeface="+mn-cs"/>
              </a:rPr>
              <a:t>about 80 percent</a:t>
            </a:r>
            <a:r>
              <a:rPr kumimoji="0" lang="en-US" sz="1400" b="1" i="0" u="none" strike="noStrike" kern="1200" cap="none" spc="0" normalizeH="0" baseline="0" noProof="0" dirty="0">
                <a:ln>
                  <a:noFill/>
                </a:ln>
                <a:solidFill>
                  <a:schemeClr val="bg1"/>
                </a:solidFill>
                <a:effectLst/>
                <a:uLnTx/>
                <a:uFillTx/>
                <a:latin typeface="PrudentialModern Med Cond" pitchFamily="2" charset="0"/>
                <a:ea typeface="+mn-ea"/>
                <a:cs typeface="+mn-cs"/>
              </a:rPr>
              <a:t> </a:t>
            </a:r>
            <a:r>
              <a:rPr kumimoji="0" lang="en-US" sz="1400" b="0" i="0" u="none" strike="noStrike" kern="1200" cap="none" spc="0" normalizeH="0" baseline="0" noProof="0" dirty="0">
                <a:ln>
                  <a:noFill/>
                </a:ln>
                <a:solidFill>
                  <a:schemeClr val="bg1"/>
                </a:solidFill>
                <a:effectLst/>
                <a:uLnTx/>
                <a:uFillTx/>
                <a:latin typeface="PrudentialModern Med Cond" pitchFamily="2" charset="0"/>
                <a:ea typeface="+mn-ea"/>
                <a:cs typeface="+mn-cs"/>
              </a:rPr>
              <a:t>of scheduled benefits.</a:t>
            </a:r>
          </a:p>
        </p:txBody>
      </p:sp>
      <p:sp>
        <p:nvSpPr>
          <p:cNvPr id="5" name="Slide Number Placeholder 4">
            <a:extLst>
              <a:ext uri="{FF2B5EF4-FFF2-40B4-BE49-F238E27FC236}">
                <a16:creationId xmlns:a16="http://schemas.microsoft.com/office/drawing/2014/main" id="{001499F9-0105-4D13-AC0E-CD79495E3AA7}"/>
              </a:ext>
            </a:extLst>
          </p:cNvPr>
          <p:cNvSpPr>
            <a:spLocks noGrp="1"/>
          </p:cNvSpPr>
          <p:nvPr>
            <p:ph type="sldNum" sz="quarter" idx="11"/>
          </p:nvPr>
        </p:nvSpPr>
        <p:spPr/>
        <p:txBody>
          <a:bodyPr/>
          <a:lstStyle/>
          <a:p>
            <a:fld id="{BB544E63-09F9-914E-B731-EB7D262F5FD2}" type="slidenum">
              <a:rPr lang="en-US" smtClean="0"/>
              <a:pPr/>
              <a:t>9</a:t>
            </a:fld>
            <a:endParaRPr lang="en-US" dirty="0"/>
          </a:p>
        </p:txBody>
      </p:sp>
    </p:spTree>
    <p:extLst>
      <p:ext uri="{BB962C8B-B14F-4D97-AF65-F5344CB8AC3E}">
        <p14:creationId xmlns:p14="http://schemas.microsoft.com/office/powerpoint/2010/main" val="28892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2" grpId="0" animBg="1"/>
    </p:bldLst>
  </p:timing>
</p:sld>
</file>

<file path=ppt/theme/theme1.xml><?xml version="1.0" encoding="utf-8"?>
<a:theme xmlns:a="http://schemas.openxmlformats.org/drawingml/2006/main" name="ISG ANNUITY 4 by 3">
  <a:themeElements>
    <a:clrScheme name="Custom 1">
      <a:dk1>
        <a:srgbClr val="001F45"/>
      </a:dk1>
      <a:lt1>
        <a:srgbClr val="FEFFFF"/>
      </a:lt1>
      <a:dk2>
        <a:srgbClr val="005883"/>
      </a:dk2>
      <a:lt2>
        <a:srgbClr val="FDD200"/>
      </a:lt2>
      <a:accent1>
        <a:srgbClr val="98C3DE"/>
      </a:accent1>
      <a:accent2>
        <a:srgbClr val="333333"/>
      </a:accent2>
      <a:accent3>
        <a:srgbClr val="E3F2F3"/>
      </a:accent3>
      <a:accent4>
        <a:srgbClr val="CCCCCC"/>
      </a:accent4>
      <a:accent5>
        <a:srgbClr val="287C00"/>
      </a:accent5>
      <a:accent6>
        <a:srgbClr val="C15505"/>
      </a:accent6>
      <a:hlink>
        <a:srgbClr val="07639D"/>
      </a:hlink>
      <a:folHlink>
        <a:srgbClr val="07639D"/>
      </a:folHlink>
    </a:clrScheme>
    <a:fontScheme name="GMC fonts">
      <a:majorFont>
        <a:latin typeface="PrudentialModern SemCond"/>
        <a:ea typeface=""/>
        <a:cs typeface=""/>
      </a:majorFont>
      <a:minorFont>
        <a:latin typeface="PrudentialModern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noAutofit/>
      </a:bodyPr>
      <a:lstStyle>
        <a:defPPr>
          <a:defRPr sz="1600" spc="0" dirty="0" smtClean="0"/>
        </a:defPPr>
      </a:lstStyle>
    </a:txDef>
  </a:objectDefaults>
  <a:extraClrSchemeLst/>
  <a:extLst>
    <a:ext uri="{05A4C25C-085E-4340-85A3-A5531E510DB2}">
      <thm15:themeFamily xmlns:thm15="http://schemas.microsoft.com/office/thememl/2012/main" name="ISG ANNUITY 4 by 3" id="{184AD04F-2C5C-4178-B671-49E2E2E0CD0A}" vid="{B5A959C1-3C67-4EDA-9EDF-2BF3B778EC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CE2018</Template>
  <TotalTime>40832</TotalTime>
  <Words>11534</Words>
  <Application>Microsoft Office PowerPoint</Application>
  <PresentationFormat>On-screen Show (4:3)</PresentationFormat>
  <Paragraphs>1269</Paragraphs>
  <Slides>46</Slides>
  <Notes>46</Notes>
  <HiddenSlides>11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Arial Narrow</vt:lpstr>
      <vt:lpstr>Calibri</vt:lpstr>
      <vt:lpstr>PrudentialModern Bold SemiCondensed</vt:lpstr>
      <vt:lpstr>PrudentialModern Cond</vt:lpstr>
      <vt:lpstr>PrudentialModern Med Cond</vt:lpstr>
      <vt:lpstr>PrudentialModern Medium</vt:lpstr>
      <vt:lpstr>PrudentialModern SemCond</vt:lpstr>
      <vt:lpstr>Roboto</vt:lpstr>
      <vt:lpstr>Wingdings</vt:lpstr>
      <vt:lpstr>ISG ANNUITY 4 by 3</vt:lpstr>
      <vt:lpstr>Managing Risks in the Retirement Red Zone</vt:lpstr>
      <vt:lpstr>Deck Instructions</vt:lpstr>
      <vt:lpstr>Managing Risks in the Retirement Red Zone</vt:lpstr>
      <vt:lpstr>What is The Retirement Red Zone? </vt:lpstr>
      <vt:lpstr>Managing Retirement Income Risks</vt:lpstr>
      <vt:lpstr>Decline of the Defined Benefit Pension Plan</vt:lpstr>
      <vt:lpstr>The Decline of Pensions</vt:lpstr>
      <vt:lpstr>Health of the Social Security System</vt:lpstr>
      <vt:lpstr>Future of Social Security</vt:lpstr>
      <vt:lpstr>Retirement Income Then and Now</vt:lpstr>
      <vt:lpstr>PowerPoint Presentation</vt:lpstr>
      <vt:lpstr>1.  Market Risks</vt:lpstr>
      <vt:lpstr>Market Risk Mathematics of loss in accumulation</vt:lpstr>
      <vt:lpstr>Stay the Course</vt:lpstr>
      <vt:lpstr>2.  Sequence Of Returns Risk  Accumulation</vt:lpstr>
      <vt:lpstr>Sequence Of Returns Risk Distribution </vt:lpstr>
      <vt:lpstr>PowerPoint Presentation</vt:lpstr>
      <vt:lpstr>3. Interest Rate Risk</vt:lpstr>
      <vt:lpstr>Low Interest Rates Impact in Retirement Income</vt:lpstr>
      <vt:lpstr>4. Investor Behavior Risk</vt:lpstr>
      <vt:lpstr>Impact of Being Out of the Market</vt:lpstr>
      <vt:lpstr>Rewards of Long-Term Investing</vt:lpstr>
      <vt:lpstr>5. Inflation Risks</vt:lpstr>
      <vt:lpstr>6. Longevity Risks</vt:lpstr>
      <vt:lpstr>7. Withdrawal Rate Risk What is a Safe and Sustainable Withdrawal Rate?</vt:lpstr>
      <vt:lpstr>30 Year Retirement Likelihood of Success</vt:lpstr>
      <vt:lpstr>RMDs and Sustainable Withdrawals</vt:lpstr>
      <vt:lpstr>Managing Retirement Risks</vt:lpstr>
      <vt:lpstr>Indexed Variable Annuities     Protection with growth opportunity</vt:lpstr>
      <vt:lpstr>Important Information Annual Returns and Crediting Table</vt:lpstr>
      <vt:lpstr>Indexed Variable Annuities     Various Strategies</vt:lpstr>
      <vt:lpstr>Market Index Movements</vt:lpstr>
      <vt:lpstr>Over the Last 30 Years with the S&amp;P 500 1 Year Term Strategy</vt:lpstr>
      <vt:lpstr>Potential Markets for Indexed Variable Annuity</vt:lpstr>
      <vt:lpstr>Bucketing Strategy</vt:lpstr>
      <vt:lpstr>Retirement Income Planning Example</vt:lpstr>
      <vt:lpstr>Covering Essential Costs</vt:lpstr>
      <vt:lpstr>Converting Assets to Cash Flow Investment needed to generate $20,000/year at age 65</vt:lpstr>
      <vt:lpstr>Creating Lifetime Income</vt:lpstr>
      <vt:lpstr>Reducing Withdrawal Rates from  Non-Guaranteed Investments</vt:lpstr>
      <vt:lpstr>Incorporating Annuities in Planning</vt:lpstr>
      <vt:lpstr>Summary</vt:lpstr>
      <vt:lpstr> Disclosures </vt:lpstr>
      <vt:lpstr>Disclosures</vt:lpstr>
      <vt:lpstr>Disclosures</vt:lpstr>
      <vt:lpstr>PowerPoint Presentation</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x151826</dc:creator>
  <cp:lastModifiedBy>Richard Hill</cp:lastModifiedBy>
  <cp:revision>1841</cp:revision>
  <dcterms:created xsi:type="dcterms:W3CDTF">2012-07-11T15:15:26Z</dcterms:created>
  <dcterms:modified xsi:type="dcterms:W3CDTF">2022-06-17T23:53:51Z</dcterms:modified>
</cp:coreProperties>
</file>