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handoutMasterIdLst>
    <p:handoutMasterId r:id="rId45"/>
  </p:handoutMasterIdLst>
  <p:sldIdLst>
    <p:sldId id="293" r:id="rId2"/>
    <p:sldId id="457" r:id="rId3"/>
    <p:sldId id="459" r:id="rId4"/>
    <p:sldId id="451" r:id="rId5"/>
    <p:sldId id="402" r:id="rId6"/>
    <p:sldId id="434" r:id="rId7"/>
    <p:sldId id="460" r:id="rId8"/>
    <p:sldId id="461" r:id="rId9"/>
    <p:sldId id="452" r:id="rId10"/>
    <p:sldId id="433" r:id="rId11"/>
    <p:sldId id="419" r:id="rId12"/>
    <p:sldId id="458" r:id="rId13"/>
    <p:sldId id="401" r:id="rId14"/>
    <p:sldId id="438" r:id="rId15"/>
    <p:sldId id="403" r:id="rId16"/>
    <p:sldId id="404" r:id="rId17"/>
    <p:sldId id="405" r:id="rId18"/>
    <p:sldId id="441" r:id="rId19"/>
    <p:sldId id="407" r:id="rId20"/>
    <p:sldId id="442" r:id="rId21"/>
    <p:sldId id="409" r:id="rId22"/>
    <p:sldId id="412" r:id="rId23"/>
    <p:sldId id="411" r:id="rId24"/>
    <p:sldId id="443" r:id="rId25"/>
    <p:sldId id="413" r:id="rId26"/>
    <p:sldId id="444" r:id="rId27"/>
    <p:sldId id="453" r:id="rId28"/>
    <p:sldId id="298" r:id="rId29"/>
    <p:sldId id="435" r:id="rId30"/>
    <p:sldId id="454" r:id="rId31"/>
    <p:sldId id="420" r:id="rId32"/>
    <p:sldId id="345" r:id="rId33"/>
    <p:sldId id="377" r:id="rId34"/>
    <p:sldId id="379" r:id="rId35"/>
    <p:sldId id="406" r:id="rId36"/>
    <p:sldId id="384" r:id="rId37"/>
    <p:sldId id="351" r:id="rId38"/>
    <p:sldId id="364" r:id="rId39"/>
    <p:sldId id="352" r:id="rId40"/>
    <p:sldId id="361" r:id="rId41"/>
    <p:sldId id="365" r:id="rId42"/>
    <p:sldId id="400" r:id="rId4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Loziuk" initials="JL" lastIdx="5" clrIdx="0">
    <p:extLst>
      <p:ext uri="{19B8F6BF-5375-455C-9EA6-DF929625EA0E}">
        <p15:presenceInfo xmlns:p15="http://schemas.microsoft.com/office/powerpoint/2012/main" userId="S::jloziuk@sacta.onmicrosoft.com::f389c251-0e59-4f4c-ab99-1cc49b4fc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12" autoAdjust="0"/>
    <p:restoredTop sz="94660"/>
  </p:normalViewPr>
  <p:slideViewPr>
    <p:cSldViewPr snapToGrid="0">
      <p:cViewPr varScale="1">
        <p:scale>
          <a:sx n="86" d="100"/>
          <a:sy n="86" d="100"/>
        </p:scale>
        <p:origin x="60" y="17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47" tIns="48324" rIns="96647" bIns="48324" rtlCol="0"/>
          <a:lstStyle>
            <a:lvl1pPr algn="r">
              <a:defRPr sz="1300"/>
            </a:lvl1pPr>
          </a:lstStyle>
          <a:p>
            <a:fld id="{8CB8F4E3-C6CA-4A7D-931D-3F5B0CD00924}" type="datetimeFigureOut">
              <a:rPr lang="en-US" smtClean="0"/>
              <a:t>2/4/2022</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6F3C2A1-49CF-450F-99E9-27A230912C2A}" type="slidenum">
              <a:rPr lang="en-US" smtClean="0"/>
              <a:t>‹#›</a:t>
            </a:fld>
            <a:endParaRPr lang="en-US" dirty="0"/>
          </a:p>
        </p:txBody>
      </p:sp>
    </p:spTree>
    <p:extLst>
      <p:ext uri="{BB962C8B-B14F-4D97-AF65-F5344CB8AC3E}">
        <p14:creationId xmlns:p14="http://schemas.microsoft.com/office/powerpoint/2010/main" val="28115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FFCD57F8-05C4-4EEF-95CA-355A00C8F68E}" type="datetimeFigureOut">
              <a:rPr lang="en-US" smtClean="0"/>
              <a:t>2/4/2022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C3C67144-D4C7-4202-831C-A637B0099B18}" type="slidenum">
              <a:rPr lang="en-US" smtClean="0"/>
              <a:t>‹#›</a:t>
            </a:fld>
            <a:endParaRPr lang="en-US" dirty="0"/>
          </a:p>
        </p:txBody>
      </p:sp>
    </p:spTree>
    <p:extLst>
      <p:ext uri="{BB962C8B-B14F-4D97-AF65-F5344CB8AC3E}">
        <p14:creationId xmlns:p14="http://schemas.microsoft.com/office/powerpoint/2010/main" val="132359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a:t>
            </a:fld>
            <a:endParaRPr lang="en-US" dirty="0"/>
          </a:p>
        </p:txBody>
      </p:sp>
    </p:spTree>
    <p:extLst>
      <p:ext uri="{BB962C8B-B14F-4D97-AF65-F5344CB8AC3E}">
        <p14:creationId xmlns:p14="http://schemas.microsoft.com/office/powerpoint/2010/main" val="234485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67144-D4C7-4202-831C-A637B0099B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803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13</a:t>
            </a:fld>
            <a:endParaRPr lang="en-US" dirty="0"/>
          </a:p>
        </p:txBody>
      </p:sp>
    </p:spTree>
    <p:extLst>
      <p:ext uri="{BB962C8B-B14F-4D97-AF65-F5344CB8AC3E}">
        <p14:creationId xmlns:p14="http://schemas.microsoft.com/office/powerpoint/2010/main" val="315760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14</a:t>
            </a:fld>
            <a:endParaRPr lang="en-US" dirty="0"/>
          </a:p>
        </p:txBody>
      </p:sp>
    </p:spTree>
    <p:extLst>
      <p:ext uri="{BB962C8B-B14F-4D97-AF65-F5344CB8AC3E}">
        <p14:creationId xmlns:p14="http://schemas.microsoft.com/office/powerpoint/2010/main" val="243026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15</a:t>
            </a:fld>
            <a:endParaRPr lang="en-US" dirty="0"/>
          </a:p>
        </p:txBody>
      </p:sp>
    </p:spTree>
    <p:extLst>
      <p:ext uri="{BB962C8B-B14F-4D97-AF65-F5344CB8AC3E}">
        <p14:creationId xmlns:p14="http://schemas.microsoft.com/office/powerpoint/2010/main" val="306151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16</a:t>
            </a:fld>
            <a:endParaRPr lang="en-US" dirty="0"/>
          </a:p>
        </p:txBody>
      </p:sp>
    </p:spTree>
    <p:extLst>
      <p:ext uri="{BB962C8B-B14F-4D97-AF65-F5344CB8AC3E}">
        <p14:creationId xmlns:p14="http://schemas.microsoft.com/office/powerpoint/2010/main" val="3166654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17</a:t>
            </a:fld>
            <a:endParaRPr lang="en-US" dirty="0"/>
          </a:p>
        </p:txBody>
      </p:sp>
    </p:spTree>
    <p:extLst>
      <p:ext uri="{BB962C8B-B14F-4D97-AF65-F5344CB8AC3E}">
        <p14:creationId xmlns:p14="http://schemas.microsoft.com/office/powerpoint/2010/main" val="265607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18</a:t>
            </a:fld>
            <a:endParaRPr lang="en-US" dirty="0"/>
          </a:p>
        </p:txBody>
      </p:sp>
    </p:spTree>
    <p:extLst>
      <p:ext uri="{BB962C8B-B14F-4D97-AF65-F5344CB8AC3E}">
        <p14:creationId xmlns:p14="http://schemas.microsoft.com/office/powerpoint/2010/main" val="43564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19</a:t>
            </a:fld>
            <a:endParaRPr lang="en-US" dirty="0"/>
          </a:p>
        </p:txBody>
      </p:sp>
    </p:spTree>
    <p:extLst>
      <p:ext uri="{BB962C8B-B14F-4D97-AF65-F5344CB8AC3E}">
        <p14:creationId xmlns:p14="http://schemas.microsoft.com/office/powerpoint/2010/main" val="3878957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20</a:t>
            </a:fld>
            <a:endParaRPr lang="en-US" dirty="0"/>
          </a:p>
        </p:txBody>
      </p:sp>
    </p:spTree>
    <p:extLst>
      <p:ext uri="{BB962C8B-B14F-4D97-AF65-F5344CB8AC3E}">
        <p14:creationId xmlns:p14="http://schemas.microsoft.com/office/powerpoint/2010/main" val="1886833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21</a:t>
            </a:fld>
            <a:endParaRPr lang="en-US" dirty="0"/>
          </a:p>
        </p:txBody>
      </p:sp>
    </p:spTree>
    <p:extLst>
      <p:ext uri="{BB962C8B-B14F-4D97-AF65-F5344CB8AC3E}">
        <p14:creationId xmlns:p14="http://schemas.microsoft.com/office/powerpoint/2010/main" val="362577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a:t>
            </a:fld>
            <a:endParaRPr lang="en-US" dirty="0"/>
          </a:p>
        </p:txBody>
      </p:sp>
    </p:spTree>
    <p:extLst>
      <p:ext uri="{BB962C8B-B14F-4D97-AF65-F5344CB8AC3E}">
        <p14:creationId xmlns:p14="http://schemas.microsoft.com/office/powerpoint/2010/main" val="288943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22</a:t>
            </a:fld>
            <a:endParaRPr lang="en-US" dirty="0"/>
          </a:p>
        </p:txBody>
      </p:sp>
    </p:spTree>
    <p:extLst>
      <p:ext uri="{BB962C8B-B14F-4D97-AF65-F5344CB8AC3E}">
        <p14:creationId xmlns:p14="http://schemas.microsoft.com/office/powerpoint/2010/main" val="132053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23</a:t>
            </a:fld>
            <a:endParaRPr lang="en-US" dirty="0"/>
          </a:p>
        </p:txBody>
      </p:sp>
    </p:spTree>
    <p:extLst>
      <p:ext uri="{BB962C8B-B14F-4D97-AF65-F5344CB8AC3E}">
        <p14:creationId xmlns:p14="http://schemas.microsoft.com/office/powerpoint/2010/main" val="3208458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24</a:t>
            </a:fld>
            <a:endParaRPr lang="en-US" dirty="0"/>
          </a:p>
        </p:txBody>
      </p:sp>
    </p:spTree>
    <p:extLst>
      <p:ext uri="{BB962C8B-B14F-4D97-AF65-F5344CB8AC3E}">
        <p14:creationId xmlns:p14="http://schemas.microsoft.com/office/powerpoint/2010/main" val="2718618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25</a:t>
            </a:fld>
            <a:endParaRPr lang="en-US" dirty="0"/>
          </a:p>
        </p:txBody>
      </p:sp>
    </p:spTree>
    <p:extLst>
      <p:ext uri="{BB962C8B-B14F-4D97-AF65-F5344CB8AC3E}">
        <p14:creationId xmlns:p14="http://schemas.microsoft.com/office/powerpoint/2010/main" val="3696359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26</a:t>
            </a:fld>
            <a:endParaRPr lang="en-US" dirty="0"/>
          </a:p>
        </p:txBody>
      </p:sp>
    </p:spTree>
    <p:extLst>
      <p:ext uri="{BB962C8B-B14F-4D97-AF65-F5344CB8AC3E}">
        <p14:creationId xmlns:p14="http://schemas.microsoft.com/office/powerpoint/2010/main" val="846360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67144-D4C7-4202-831C-A637B0099B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649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28</a:t>
            </a:fld>
            <a:endParaRPr lang="en-US" dirty="0"/>
          </a:p>
        </p:txBody>
      </p:sp>
    </p:spTree>
    <p:extLst>
      <p:ext uri="{BB962C8B-B14F-4D97-AF65-F5344CB8AC3E}">
        <p14:creationId xmlns:p14="http://schemas.microsoft.com/office/powerpoint/2010/main" val="243026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29</a:t>
            </a:fld>
            <a:endParaRPr lang="en-US" dirty="0"/>
          </a:p>
        </p:txBody>
      </p:sp>
    </p:spTree>
    <p:extLst>
      <p:ext uri="{BB962C8B-B14F-4D97-AF65-F5344CB8AC3E}">
        <p14:creationId xmlns:p14="http://schemas.microsoft.com/office/powerpoint/2010/main" val="2372045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67144-D4C7-4202-831C-A637B0099B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913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31</a:t>
            </a:fld>
            <a:endParaRPr lang="en-US" dirty="0"/>
          </a:p>
        </p:txBody>
      </p:sp>
    </p:spTree>
    <p:extLst>
      <p:ext uri="{BB962C8B-B14F-4D97-AF65-F5344CB8AC3E}">
        <p14:creationId xmlns:p14="http://schemas.microsoft.com/office/powerpoint/2010/main" val="8494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a:t>
            </a:fld>
            <a:endParaRPr lang="en-US" dirty="0"/>
          </a:p>
        </p:txBody>
      </p:sp>
    </p:spTree>
    <p:extLst>
      <p:ext uri="{BB962C8B-B14F-4D97-AF65-F5344CB8AC3E}">
        <p14:creationId xmlns:p14="http://schemas.microsoft.com/office/powerpoint/2010/main" val="200099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32</a:t>
            </a:fld>
            <a:endParaRPr lang="en-US" dirty="0"/>
          </a:p>
        </p:txBody>
      </p:sp>
    </p:spTree>
    <p:extLst>
      <p:ext uri="{BB962C8B-B14F-4D97-AF65-F5344CB8AC3E}">
        <p14:creationId xmlns:p14="http://schemas.microsoft.com/office/powerpoint/2010/main" val="154194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33</a:t>
            </a:fld>
            <a:endParaRPr lang="en-US" dirty="0"/>
          </a:p>
        </p:txBody>
      </p:sp>
    </p:spTree>
    <p:extLst>
      <p:ext uri="{BB962C8B-B14F-4D97-AF65-F5344CB8AC3E}">
        <p14:creationId xmlns:p14="http://schemas.microsoft.com/office/powerpoint/2010/main" val="1169371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34</a:t>
            </a:fld>
            <a:endParaRPr lang="en-US" dirty="0"/>
          </a:p>
        </p:txBody>
      </p:sp>
    </p:spTree>
    <p:extLst>
      <p:ext uri="{BB962C8B-B14F-4D97-AF65-F5344CB8AC3E}">
        <p14:creationId xmlns:p14="http://schemas.microsoft.com/office/powerpoint/2010/main" val="98491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35</a:t>
            </a:fld>
            <a:endParaRPr lang="en-US" dirty="0"/>
          </a:p>
        </p:txBody>
      </p:sp>
    </p:spTree>
    <p:extLst>
      <p:ext uri="{BB962C8B-B14F-4D97-AF65-F5344CB8AC3E}">
        <p14:creationId xmlns:p14="http://schemas.microsoft.com/office/powerpoint/2010/main" val="3381513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36</a:t>
            </a:fld>
            <a:endParaRPr lang="en-US" dirty="0"/>
          </a:p>
        </p:txBody>
      </p:sp>
    </p:spTree>
    <p:extLst>
      <p:ext uri="{BB962C8B-B14F-4D97-AF65-F5344CB8AC3E}">
        <p14:creationId xmlns:p14="http://schemas.microsoft.com/office/powerpoint/2010/main" val="151593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37</a:t>
            </a:fld>
            <a:endParaRPr lang="en-US" dirty="0"/>
          </a:p>
        </p:txBody>
      </p:sp>
    </p:spTree>
    <p:extLst>
      <p:ext uri="{BB962C8B-B14F-4D97-AF65-F5344CB8AC3E}">
        <p14:creationId xmlns:p14="http://schemas.microsoft.com/office/powerpoint/2010/main" val="4208669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38</a:t>
            </a:fld>
            <a:endParaRPr lang="en-US" dirty="0"/>
          </a:p>
        </p:txBody>
      </p:sp>
    </p:spTree>
    <p:extLst>
      <p:ext uri="{BB962C8B-B14F-4D97-AF65-F5344CB8AC3E}">
        <p14:creationId xmlns:p14="http://schemas.microsoft.com/office/powerpoint/2010/main" val="796912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39</a:t>
            </a:fld>
            <a:endParaRPr lang="en-US" dirty="0"/>
          </a:p>
        </p:txBody>
      </p:sp>
    </p:spTree>
    <p:extLst>
      <p:ext uri="{BB962C8B-B14F-4D97-AF65-F5344CB8AC3E}">
        <p14:creationId xmlns:p14="http://schemas.microsoft.com/office/powerpoint/2010/main" val="1542260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40</a:t>
            </a:fld>
            <a:endParaRPr lang="en-US" dirty="0"/>
          </a:p>
        </p:txBody>
      </p:sp>
    </p:spTree>
    <p:extLst>
      <p:ext uri="{BB962C8B-B14F-4D97-AF65-F5344CB8AC3E}">
        <p14:creationId xmlns:p14="http://schemas.microsoft.com/office/powerpoint/2010/main" val="696091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41</a:t>
            </a:fld>
            <a:endParaRPr lang="en-US" dirty="0"/>
          </a:p>
        </p:txBody>
      </p:sp>
    </p:spTree>
    <p:extLst>
      <p:ext uri="{BB962C8B-B14F-4D97-AF65-F5344CB8AC3E}">
        <p14:creationId xmlns:p14="http://schemas.microsoft.com/office/powerpoint/2010/main" val="222881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4</a:t>
            </a:fld>
            <a:endParaRPr lang="en-US" dirty="0"/>
          </a:p>
        </p:txBody>
      </p:sp>
    </p:spTree>
    <p:extLst>
      <p:ext uri="{BB962C8B-B14F-4D97-AF65-F5344CB8AC3E}">
        <p14:creationId xmlns:p14="http://schemas.microsoft.com/office/powerpoint/2010/main" val="1280588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42</a:t>
            </a:fld>
            <a:endParaRPr lang="en-US" dirty="0"/>
          </a:p>
        </p:txBody>
      </p:sp>
    </p:spTree>
    <p:extLst>
      <p:ext uri="{BB962C8B-B14F-4D97-AF65-F5344CB8AC3E}">
        <p14:creationId xmlns:p14="http://schemas.microsoft.com/office/powerpoint/2010/main" val="260166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5</a:t>
            </a:fld>
            <a:endParaRPr lang="en-US" dirty="0"/>
          </a:p>
        </p:txBody>
      </p:sp>
    </p:spTree>
    <p:extLst>
      <p:ext uri="{BB962C8B-B14F-4D97-AF65-F5344CB8AC3E}">
        <p14:creationId xmlns:p14="http://schemas.microsoft.com/office/powerpoint/2010/main" val="128101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6</a:t>
            </a:fld>
            <a:endParaRPr lang="en-US" dirty="0"/>
          </a:p>
        </p:txBody>
      </p:sp>
    </p:spTree>
    <p:extLst>
      <p:ext uri="{BB962C8B-B14F-4D97-AF65-F5344CB8AC3E}">
        <p14:creationId xmlns:p14="http://schemas.microsoft.com/office/powerpoint/2010/main" val="186003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67144-D4C7-4202-831C-A637B0099B1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47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10</a:t>
            </a:fld>
            <a:endParaRPr lang="en-US" dirty="0"/>
          </a:p>
        </p:txBody>
      </p:sp>
    </p:spTree>
    <p:extLst>
      <p:ext uri="{BB962C8B-B14F-4D97-AF65-F5344CB8AC3E}">
        <p14:creationId xmlns:p14="http://schemas.microsoft.com/office/powerpoint/2010/main" val="139202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67144-D4C7-4202-831C-A637B0099B18}" type="slidenum">
              <a:rPr lang="en-US" smtClean="0"/>
              <a:t>11</a:t>
            </a:fld>
            <a:endParaRPr lang="en-US" dirty="0"/>
          </a:p>
        </p:txBody>
      </p:sp>
    </p:spTree>
    <p:extLst>
      <p:ext uri="{BB962C8B-B14F-4D97-AF65-F5344CB8AC3E}">
        <p14:creationId xmlns:p14="http://schemas.microsoft.com/office/powerpoint/2010/main" val="117679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925" y="624110"/>
            <a:ext cx="8911687" cy="1280890"/>
          </a:xfrm>
        </p:spPr>
        <p:txBody>
          <a:bodyPr/>
          <a:lstStyle>
            <a:lvl1pPr>
              <a:defRPr/>
            </a:lvl1pPr>
          </a:lstStyle>
          <a:p>
            <a:r>
              <a:rPr lang="en-US" dirty="0"/>
              <a:t>Taxes – Changes and Rumored Changes</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2/4/2022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rs.gov/credits-deductions/child-tax-credit-update-port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shensley@stancilcpa.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mailto:kmartin@stancilcpa.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
        <p:nvSpPr>
          <p:cNvPr id="6" name="Title 1">
            <a:extLst>
              <a:ext uri="{FF2B5EF4-FFF2-40B4-BE49-F238E27FC236}">
                <a16:creationId xmlns:a16="http://schemas.microsoft.com/office/drawing/2014/main" xmlns="" id="{BD6F7EE8-1E43-432B-81D8-CCB17C65A766}"/>
              </a:ext>
            </a:extLst>
          </p:cNvPr>
          <p:cNvSpPr txBox="1">
            <a:spLocks/>
          </p:cNvSpPr>
          <p:nvPr/>
        </p:nvSpPr>
        <p:spPr>
          <a:xfrm>
            <a:off x="2680760" y="1476525"/>
            <a:ext cx="8057148" cy="21420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t>2022 AAII Tax Planning for Retirement</a:t>
            </a:r>
            <a:endParaRPr lang="en-US" sz="4400" dirty="0"/>
          </a:p>
        </p:txBody>
      </p:sp>
      <p:sp>
        <p:nvSpPr>
          <p:cNvPr id="8" name="Content Placeholder 2">
            <a:extLst>
              <a:ext uri="{FF2B5EF4-FFF2-40B4-BE49-F238E27FC236}">
                <a16:creationId xmlns:a16="http://schemas.microsoft.com/office/drawing/2014/main" xmlns="" id="{1610F60F-6379-4929-A567-3A055D6801C9}"/>
              </a:ext>
            </a:extLst>
          </p:cNvPr>
          <p:cNvSpPr txBox="1">
            <a:spLocks/>
          </p:cNvSpPr>
          <p:nvPr/>
        </p:nvSpPr>
        <p:spPr>
          <a:xfrm>
            <a:off x="4074429" y="3826752"/>
            <a:ext cx="8915399" cy="457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dirty="0"/>
              <a:t>Stancil CPAs </a:t>
            </a:r>
            <a:r>
              <a:rPr lang="en-US" sz="1400" dirty="0"/>
              <a:t>• </a:t>
            </a:r>
            <a:r>
              <a:rPr lang="en-US" dirty="0"/>
              <a:t>Advisors |      </a:t>
            </a:r>
            <a:r>
              <a:rPr lang="en-US" dirty="0" smtClean="0"/>
              <a:t>February 5, 2022</a:t>
            </a:r>
            <a:endParaRPr lang="en-US" dirty="0"/>
          </a:p>
        </p:txBody>
      </p:sp>
      <p:pic>
        <p:nvPicPr>
          <p:cNvPr id="9" name="Picture 8">
            <a:extLst>
              <a:ext uri="{FF2B5EF4-FFF2-40B4-BE49-F238E27FC236}">
                <a16:creationId xmlns:a16="http://schemas.microsoft.com/office/drawing/2014/main" xmlns="" id="{170E5562-CF2C-41AD-8ECA-D89D08AB4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26" y="253093"/>
            <a:ext cx="1640289" cy="438449"/>
          </a:xfrm>
          <a:prstGeom prst="rect">
            <a:avLst/>
          </a:prstGeom>
        </p:spPr>
      </p:pic>
    </p:spTree>
    <p:extLst>
      <p:ext uri="{BB962C8B-B14F-4D97-AF65-F5344CB8AC3E}">
        <p14:creationId xmlns:p14="http://schemas.microsoft.com/office/powerpoint/2010/main" val="29785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760" y="593066"/>
            <a:ext cx="8911687" cy="753134"/>
          </a:xfrm>
        </p:spPr>
        <p:txBody>
          <a:bodyPr>
            <a:normAutofit/>
          </a:bodyPr>
          <a:lstStyle/>
          <a:p>
            <a:r>
              <a:rPr lang="en-US" sz="3200" dirty="0"/>
              <a:t>Build Back Better Act – Current Status:</a:t>
            </a:r>
          </a:p>
        </p:txBody>
      </p:sp>
      <p:sp>
        <p:nvSpPr>
          <p:cNvPr id="3" name="Content Placeholder 2"/>
          <p:cNvSpPr>
            <a:spLocks noGrp="1"/>
          </p:cNvSpPr>
          <p:nvPr>
            <p:ph idx="1"/>
          </p:nvPr>
        </p:nvSpPr>
        <p:spPr>
          <a:xfrm>
            <a:off x="2367137" y="1200150"/>
            <a:ext cx="9478118" cy="5657850"/>
          </a:xfrm>
        </p:spPr>
        <p:txBody>
          <a:bodyPr>
            <a:normAutofit/>
          </a:bodyPr>
          <a:lstStyle/>
          <a:p>
            <a:pPr marL="0" indent="0">
              <a:buNone/>
            </a:pPr>
            <a:r>
              <a:rPr lang="en-US" sz="4600" dirty="0"/>
              <a:t>  </a:t>
            </a:r>
            <a:r>
              <a:rPr lang="en-US" sz="2800" b="1" dirty="0"/>
              <a:t>Build Back Better – what is NOT included?</a:t>
            </a:r>
          </a:p>
          <a:p>
            <a:pPr marL="1200150" lvl="1" indent="-457200">
              <a:lnSpc>
                <a:spcPct val="110000"/>
              </a:lnSpc>
              <a:spcBef>
                <a:spcPts val="600"/>
              </a:spcBef>
              <a:buFont typeface="Wingdings" panose="05000000000000000000" pitchFamily="2" charset="2"/>
              <a:buChar char="§"/>
            </a:pPr>
            <a:r>
              <a:rPr lang="en-US" sz="2400" dirty="0"/>
              <a:t>The top ordinary income rate is NOT increased to 39.6%</a:t>
            </a:r>
            <a:endParaRPr lang="en-US" sz="2800" dirty="0"/>
          </a:p>
          <a:p>
            <a:pPr marL="1200150" lvl="1" indent="-457200">
              <a:lnSpc>
                <a:spcPct val="110000"/>
              </a:lnSpc>
              <a:spcBef>
                <a:spcPts val="600"/>
              </a:spcBef>
              <a:buFont typeface="Wingdings" panose="05000000000000000000" pitchFamily="2" charset="2"/>
              <a:buChar char="§"/>
            </a:pPr>
            <a:r>
              <a:rPr lang="en-US" sz="2400" dirty="0"/>
              <a:t>The capital gain and qualified dividends rate is NOT increased.</a:t>
            </a:r>
          </a:p>
          <a:p>
            <a:pPr marL="1200150" lvl="1" indent="-457200">
              <a:lnSpc>
                <a:spcPct val="110000"/>
              </a:lnSpc>
              <a:spcBef>
                <a:spcPts val="600"/>
              </a:spcBef>
              <a:buFont typeface="Wingdings" panose="05000000000000000000" pitchFamily="2" charset="2"/>
              <a:buChar char="§"/>
            </a:pPr>
            <a:r>
              <a:rPr lang="en-US" sz="2400" dirty="0"/>
              <a:t>The Qualified Business Income (QBI) deduction will NOT be phased out for incomes greater than $400,000.</a:t>
            </a:r>
          </a:p>
          <a:p>
            <a:pPr marL="1200150" lvl="1" indent="-457200">
              <a:lnSpc>
                <a:spcPct val="110000"/>
              </a:lnSpc>
              <a:spcBef>
                <a:spcPts val="600"/>
              </a:spcBef>
              <a:buFont typeface="Wingdings" panose="05000000000000000000" pitchFamily="2" charset="2"/>
              <a:buChar char="§"/>
            </a:pPr>
            <a:r>
              <a:rPr lang="en-US" sz="2400" dirty="0"/>
              <a:t>Social Security and self-employment tax is NOT expanded to incomes greater than $400,000.</a:t>
            </a:r>
          </a:p>
          <a:p>
            <a:pPr indent="0">
              <a:lnSpc>
                <a:spcPct val="170000"/>
              </a:lnSpc>
              <a:buNone/>
            </a:pPr>
            <a:endParaRPr lang="en-US" sz="37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22630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760" y="593066"/>
            <a:ext cx="8911687" cy="753134"/>
          </a:xfrm>
        </p:spPr>
        <p:txBody>
          <a:bodyPr>
            <a:normAutofit/>
          </a:bodyPr>
          <a:lstStyle/>
          <a:p>
            <a:r>
              <a:rPr lang="en-US" sz="3200" dirty="0"/>
              <a:t>Build Back Better Act – Current Status:</a:t>
            </a:r>
          </a:p>
        </p:txBody>
      </p:sp>
      <p:sp>
        <p:nvSpPr>
          <p:cNvPr id="3" name="Content Placeholder 2"/>
          <p:cNvSpPr>
            <a:spLocks noGrp="1"/>
          </p:cNvSpPr>
          <p:nvPr>
            <p:ph idx="1"/>
          </p:nvPr>
        </p:nvSpPr>
        <p:spPr>
          <a:xfrm>
            <a:off x="2367137" y="1200150"/>
            <a:ext cx="9387929" cy="5657850"/>
          </a:xfrm>
        </p:spPr>
        <p:txBody>
          <a:bodyPr>
            <a:normAutofit/>
          </a:bodyPr>
          <a:lstStyle/>
          <a:p>
            <a:pPr marL="0" indent="0">
              <a:buNone/>
            </a:pPr>
            <a:r>
              <a:rPr lang="en-US" sz="4600" dirty="0"/>
              <a:t>  </a:t>
            </a:r>
            <a:r>
              <a:rPr lang="en-US" sz="2800" b="1" dirty="0"/>
              <a:t>Build Back Better – what is NOT included?</a:t>
            </a:r>
          </a:p>
          <a:p>
            <a:pPr marL="1200150" lvl="1" indent="-457200">
              <a:lnSpc>
                <a:spcPct val="110000"/>
              </a:lnSpc>
              <a:spcBef>
                <a:spcPts val="600"/>
              </a:spcBef>
              <a:buFont typeface="Wingdings" panose="05000000000000000000" pitchFamily="2" charset="2"/>
              <a:buChar char="§"/>
            </a:pPr>
            <a:r>
              <a:rPr lang="en-US" sz="2400" dirty="0"/>
              <a:t>The phase-out of itemized deductions for taxpayers with income greater than $400,000 is NOT re-instated.</a:t>
            </a:r>
          </a:p>
          <a:p>
            <a:pPr marL="1200150" lvl="1" indent="-457200">
              <a:lnSpc>
                <a:spcPct val="110000"/>
              </a:lnSpc>
              <a:spcBef>
                <a:spcPts val="600"/>
              </a:spcBef>
              <a:buFont typeface="Wingdings" panose="05000000000000000000" pitchFamily="2" charset="2"/>
              <a:buChar char="§"/>
            </a:pPr>
            <a:r>
              <a:rPr lang="en-US" sz="2400" dirty="0"/>
              <a:t>The estate tax exemption is NOT reduced from its current $11.7 million (note it is still schedule to drop to $5.0M in 2026 under provisions of the 2026 tax act)</a:t>
            </a:r>
          </a:p>
          <a:p>
            <a:pPr marL="1200150" lvl="1" indent="-457200">
              <a:lnSpc>
                <a:spcPct val="110000"/>
              </a:lnSpc>
              <a:spcBef>
                <a:spcPts val="600"/>
              </a:spcBef>
              <a:buFont typeface="Wingdings" panose="05000000000000000000" pitchFamily="2" charset="2"/>
              <a:buChar char="§"/>
            </a:pPr>
            <a:r>
              <a:rPr lang="en-US" sz="2400" dirty="0"/>
              <a:t>The step-up in basis at death is NOT eliminated.</a:t>
            </a:r>
            <a:endParaRPr lang="en-US" sz="2800" dirty="0"/>
          </a:p>
          <a:p>
            <a:pPr indent="0">
              <a:lnSpc>
                <a:spcPct val="170000"/>
              </a:lnSpc>
              <a:buNone/>
            </a:pPr>
            <a:endParaRPr lang="en-US" sz="37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229219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760" y="1991310"/>
            <a:ext cx="8754692" cy="2304569"/>
          </a:xfrm>
        </p:spPr>
        <p:txBody>
          <a:bodyPr>
            <a:normAutofit fontScale="77500" lnSpcReduction="20000"/>
          </a:bodyPr>
          <a:lstStyle/>
          <a:p>
            <a:pPr indent="0">
              <a:lnSpc>
                <a:spcPct val="170000"/>
              </a:lnSpc>
              <a:buNone/>
            </a:pPr>
            <a:r>
              <a:rPr lang="en-US" sz="6000" dirty="0" smtClean="0"/>
              <a:t>Build </a:t>
            </a:r>
            <a:r>
              <a:rPr lang="en-US" sz="6000" dirty="0"/>
              <a:t>Back Better Act – Current </a:t>
            </a:r>
            <a:r>
              <a:rPr lang="en-US" sz="6000" dirty="0" smtClean="0"/>
              <a:t>Status</a:t>
            </a:r>
            <a:endParaRPr lang="en-US" sz="6000" dirty="0"/>
          </a:p>
        </p:txBody>
      </p:sp>
      <p:sp>
        <p:nvSpPr>
          <p:cNvPr id="4" name="TextBox 3"/>
          <p:cNvSpPr txBox="1"/>
          <p:nvPr/>
        </p:nvSpPr>
        <p:spPr>
          <a:xfrm>
            <a:off x="1605318" y="6545640"/>
            <a:ext cx="215088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 </a:t>
            </a:r>
            <a:r>
              <a:rPr kumimoji="0" lang="en-US" sz="800" b="0" i="0" u="none" strike="noStrike" kern="1200" cap="none" spc="0" normalizeH="0" baseline="0" noProof="0" dirty="0" smtClean="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2022 </a:t>
            </a:r>
            <a:r>
              <a:rPr kumimoji="0" lang="en-US" sz="800" b="0" i="0" u="none" strike="noStrike" kern="1200" cap="none" spc="0" normalizeH="0" baseline="0" noProof="0" dirty="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Stancil PC All Rights Reserved </a:t>
            </a:r>
          </a:p>
        </p:txBody>
      </p:sp>
    </p:spTree>
    <p:extLst>
      <p:ext uri="{BB962C8B-B14F-4D97-AF65-F5344CB8AC3E}">
        <p14:creationId xmlns:p14="http://schemas.microsoft.com/office/powerpoint/2010/main" val="14962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89294" y="2001435"/>
            <a:ext cx="8719148" cy="2874103"/>
          </a:xfrm>
        </p:spPr>
        <p:txBody>
          <a:bodyPr>
            <a:normAutofit/>
          </a:bodyPr>
          <a:lstStyle/>
          <a:p>
            <a:pPr marL="0" marR="0" indent="0">
              <a:lnSpc>
                <a:spcPct val="107000"/>
              </a:lnSpc>
              <a:spcBef>
                <a:spcPts val="0"/>
              </a:spcBef>
              <a:spcAft>
                <a:spcPts val="0"/>
              </a:spcAft>
              <a:buNone/>
            </a:pPr>
            <a:r>
              <a:rPr lang="en-US" sz="2800" b="1" dirty="0">
                <a:effectLst/>
                <a:latin typeface="Century Gothic" panose="020B0502020202020204" pitchFamily="34" charset="0"/>
                <a:ea typeface="Calibri" panose="020F0502020204030204" pitchFamily="34" charset="0"/>
                <a:cs typeface="Tahoma" panose="020B0604030504040204" pitchFamily="34" charset="0"/>
              </a:rPr>
              <a:t>Personal Income Tax Consequences</a:t>
            </a:r>
          </a:p>
          <a:p>
            <a:pPr marL="0"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400" dirty="0">
                <a:effectLst/>
                <a:latin typeface="Century Gothic" panose="020B0502020202020204" pitchFamily="34" charset="0"/>
                <a:ea typeface="Calibri" panose="020F0502020204030204" pitchFamily="34" charset="0"/>
                <a:cs typeface="Tahoma" panose="020B0604030504040204" pitchFamily="34" charset="0"/>
              </a:rPr>
              <a:t>Per the bill -- "</a:t>
            </a:r>
            <a:r>
              <a:rPr lang="en-US" sz="2400" i="1" dirty="0">
                <a:effectLst/>
                <a:latin typeface="Century Gothic" panose="020B0502020202020204" pitchFamily="34" charset="0"/>
                <a:ea typeface="Calibri" panose="020F0502020204030204" pitchFamily="34" charset="0"/>
                <a:cs typeface="Tahoma" panose="020B0604030504040204" pitchFamily="34" charset="0"/>
              </a:rPr>
              <a:t>Nothing in this subsection is intended to increase taxes on any taxpayer with taxable income below $400,000</a:t>
            </a:r>
            <a:r>
              <a:rPr lang="en-US" sz="2400" dirty="0">
                <a:effectLst/>
                <a:latin typeface="Century Gothic" panose="020B0502020202020204" pitchFamily="34" charset="0"/>
                <a:ea typeface="Calibri" panose="020F0502020204030204" pitchFamily="34" charset="0"/>
                <a:cs typeface="Tahoma" panose="020B0604030504040204" pitchFamily="34" charset="0"/>
              </a:rPr>
              <a:t>“.</a:t>
            </a:r>
            <a:endParaRPr lang="en-US" sz="2400" dirty="0">
              <a:effectLst/>
              <a:latin typeface="Calibri" panose="020F0502020204030204" pitchFamily="34" charset="0"/>
              <a:ea typeface="Calibri" panose="020F0502020204030204" pitchFamily="34" charset="0"/>
              <a:cs typeface="Tahoma" panose="020B0604030504040204" pitchFamily="34" charset="0"/>
            </a:endParaRPr>
          </a:p>
          <a:p>
            <a:pPr marL="400050" lvl="1" indent="0">
              <a:buNone/>
            </a:pPr>
            <a:endParaRPr lang="en-US" sz="3000" dirty="0"/>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262761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23442"/>
            <a:ext cx="8715517" cy="880840"/>
          </a:xfrm>
        </p:spPr>
        <p:txBody>
          <a:bodyPr>
            <a:noAutofit/>
          </a:bodyPr>
          <a:lstStyle/>
          <a:p>
            <a:pPr indent="0">
              <a:lnSpc>
                <a:spcPct val="170000"/>
              </a:lnSpc>
              <a:buNone/>
            </a:pPr>
            <a:r>
              <a:rPr lang="en-US" dirty="0"/>
              <a:t>Build Back Better Act – Current Status:</a:t>
            </a:r>
          </a:p>
        </p:txBody>
      </p:sp>
      <p:sp>
        <p:nvSpPr>
          <p:cNvPr id="3" name="Content Placeholder 2"/>
          <p:cNvSpPr>
            <a:spLocks noGrp="1"/>
          </p:cNvSpPr>
          <p:nvPr>
            <p:ph idx="1"/>
          </p:nvPr>
        </p:nvSpPr>
        <p:spPr>
          <a:xfrm>
            <a:off x="2585581" y="1981792"/>
            <a:ext cx="8719148" cy="3125467"/>
          </a:xfrm>
        </p:spPr>
        <p:txBody>
          <a:bodyPr>
            <a:normAutofit/>
          </a:bodyPr>
          <a:lstStyle/>
          <a:p>
            <a:pPr marL="0" marR="0" indent="0">
              <a:lnSpc>
                <a:spcPct val="150000"/>
              </a:lnSpc>
              <a:spcBef>
                <a:spcPts val="0"/>
              </a:spcBef>
              <a:spcAft>
                <a:spcPts val="0"/>
              </a:spcAft>
              <a:buNone/>
            </a:pPr>
            <a:r>
              <a:rPr lang="en-US" sz="2800" b="1" dirty="0">
                <a:effectLst/>
                <a:latin typeface="Century Gothic" panose="020B0502020202020204" pitchFamily="34" charset="0"/>
                <a:ea typeface="Calibri" panose="020F0502020204030204" pitchFamily="34" charset="0"/>
                <a:cs typeface="Times New Roman" panose="02020603050405020304" pitchFamily="18" charset="0"/>
              </a:rPr>
              <a:t>Current Status in Congress</a:t>
            </a: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a:t>
            </a:r>
          </a:p>
          <a:p>
            <a:pPr lvl="1" indent="-342900">
              <a:lnSpc>
                <a:spcPct val="150000"/>
              </a:lnSpc>
              <a:spcBef>
                <a:spcPts val="0"/>
              </a:spcBef>
              <a:buFont typeface="Symbol" panose="05050102010706020507" pitchFamily="18" charset="2"/>
              <a:buChar char=""/>
            </a:pPr>
            <a:r>
              <a:rPr lang="en-US" sz="2400" dirty="0">
                <a:effectLst/>
                <a:latin typeface="Century Gothic" panose="020B0502020202020204" pitchFamily="34" charset="0"/>
                <a:ea typeface="Calibri" panose="020F0502020204030204" pitchFamily="34" charset="0"/>
                <a:cs typeface="Tahoma" panose="020B0604030504040204" pitchFamily="34" charset="0"/>
              </a:rPr>
              <a:t>Approved by House</a:t>
            </a:r>
            <a:endParaRPr lang="en-US" sz="2400" dirty="0">
              <a:effectLst/>
              <a:latin typeface="Calibri" panose="020F0502020204030204" pitchFamily="34" charset="0"/>
              <a:ea typeface="Calibri" panose="020F0502020204030204" pitchFamily="34" charset="0"/>
              <a:cs typeface="Tahoma" panose="020B0604030504040204" pitchFamily="34" charset="0"/>
            </a:endParaRPr>
          </a:p>
          <a:p>
            <a:pPr marL="114300" marR="0" indent="0">
              <a:lnSpc>
                <a:spcPct val="107000"/>
              </a:lnSpc>
              <a:spcBef>
                <a:spcPts val="0"/>
              </a:spcBef>
              <a:spcAft>
                <a:spcPts val="0"/>
              </a:spcAft>
              <a:buNone/>
            </a:pPr>
            <a:r>
              <a:rPr lang="en-US" sz="2400" dirty="0">
                <a:effectLst/>
                <a:latin typeface="Century Gothic" panose="020B0502020202020204" pitchFamily="34" charset="0"/>
                <a:ea typeface="Calibri" panose="020F0502020204030204" pitchFamily="34" charset="0"/>
                <a:cs typeface="Tahoma" panose="020B060403050404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400" dirty="0">
                <a:effectLst/>
                <a:latin typeface="Century Gothic" panose="020B0502020202020204" pitchFamily="34" charset="0"/>
                <a:ea typeface="Calibri" panose="020F0502020204030204" pitchFamily="34" charset="0"/>
                <a:cs typeface="Tahoma" panose="020B0604030504040204" pitchFamily="34" charset="0"/>
              </a:rPr>
              <a:t>Currently with the Senate</a:t>
            </a:r>
          </a:p>
          <a:p>
            <a:pPr lvl="2" indent="-342900">
              <a:lnSpc>
                <a:spcPct val="107000"/>
              </a:lnSpc>
              <a:spcBef>
                <a:spcPts val="0"/>
              </a:spcBef>
              <a:buFont typeface="Courier New" panose="02070309020205020404" pitchFamily="49" charset="0"/>
              <a:buChar char="o"/>
            </a:pPr>
            <a:r>
              <a:rPr lang="en-US" sz="2200" dirty="0">
                <a:effectLst/>
                <a:latin typeface="Century Gothic" panose="020B0502020202020204" pitchFamily="34" charset="0"/>
                <a:ea typeface="Calibri" panose="020F0502020204030204" pitchFamily="34" charset="0"/>
                <a:cs typeface="Tahoma" panose="020B0604030504040204" pitchFamily="34" charset="0"/>
              </a:rPr>
              <a:t>2 Democrat Senators want to make some changes so expect these rules to change a little</a:t>
            </a:r>
          </a:p>
          <a:p>
            <a:pPr marL="400050" lvl="1" indent="0">
              <a:lnSpc>
                <a:spcPct val="107000"/>
              </a:lnSpc>
              <a:spcBef>
                <a:spcPts val="0"/>
              </a:spcBef>
              <a:buNone/>
            </a:pPr>
            <a:endParaRPr lang="en-US" sz="2400" dirty="0">
              <a:effectLst/>
              <a:latin typeface="Calibri" panose="020F0502020204030204" pitchFamily="34" charset="0"/>
              <a:ea typeface="Calibri" panose="020F0502020204030204" pitchFamily="34" charset="0"/>
              <a:cs typeface="Tahoma" panose="020B0604030504040204" pitchFamily="34" charset="0"/>
            </a:endParaRPr>
          </a:p>
          <a:p>
            <a:pPr marL="400050" lvl="1" indent="0">
              <a:buNone/>
            </a:pPr>
            <a:endParaRPr lang="en-US" sz="3000" dirty="0"/>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65041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92925" y="1454616"/>
            <a:ext cx="8979206" cy="4834672"/>
          </a:xfrm>
        </p:spPr>
        <p:txBody>
          <a:bodyPr>
            <a:normAutofit lnSpcReduction="10000"/>
          </a:bodyPr>
          <a:lstStyle/>
          <a:p>
            <a:pPr marL="0" indent="0">
              <a:lnSpc>
                <a:spcPct val="107000"/>
              </a:lnSpc>
              <a:spcBef>
                <a:spcPts val="0"/>
              </a:spcBef>
              <a:buNone/>
            </a:pPr>
            <a:r>
              <a:rPr lang="en-US" sz="3000" b="1" dirty="0">
                <a:effectLst/>
                <a:latin typeface="Century Gothic" panose="020B0502020202020204" pitchFamily="34" charset="0"/>
                <a:ea typeface="Calibri" panose="020F0502020204030204" pitchFamily="34" charset="0"/>
                <a:cs typeface="Tahoma" panose="020B0604030504040204" pitchFamily="34" charset="0"/>
              </a:rPr>
              <a:t>Child Tax Credit </a:t>
            </a:r>
            <a:r>
              <a:rPr lang="en-US" sz="3000" b="1" dirty="0" smtClean="0">
                <a:effectLst/>
                <a:latin typeface="Century Gothic" panose="020B0502020202020204" pitchFamily="34" charset="0"/>
                <a:ea typeface="Calibri" panose="020F0502020204030204" pitchFamily="34" charset="0"/>
                <a:cs typeface="Tahoma" panose="020B0604030504040204" pitchFamily="34" charset="0"/>
              </a:rPr>
              <a:t>is extended </a:t>
            </a:r>
            <a:r>
              <a:rPr lang="en-US" sz="3000" b="1" dirty="0">
                <a:effectLst/>
                <a:latin typeface="Century Gothic" panose="020B0502020202020204" pitchFamily="34" charset="0"/>
                <a:ea typeface="Calibri" panose="020F0502020204030204" pitchFamily="34" charset="0"/>
                <a:cs typeface="Tahoma" panose="020B0604030504040204" pitchFamily="34" charset="0"/>
              </a:rPr>
              <a:t>through 2022.  </a:t>
            </a:r>
          </a:p>
          <a:p>
            <a:pPr marL="0" indent="0">
              <a:lnSpc>
                <a:spcPct val="107000"/>
              </a:lnSpc>
              <a:spcBef>
                <a:spcPts val="0"/>
              </a:spcBef>
              <a:buNone/>
            </a:pPr>
            <a:endParaRPr lang="en-US" sz="1700" dirty="0">
              <a:latin typeface="Century Gothic" panose="020B0502020202020204" pitchFamily="34" charset="0"/>
              <a:ea typeface="Calibri" panose="020F0502020204030204" pitchFamily="34" charset="0"/>
              <a:cs typeface="Tahoma" panose="020B0604030504040204" pitchFamily="34" charset="0"/>
            </a:endParaRPr>
          </a:p>
          <a:p>
            <a:pPr marL="0" indent="0">
              <a:lnSpc>
                <a:spcPct val="107000"/>
              </a:lnSpc>
              <a:spcBef>
                <a:spcPts val="0"/>
              </a:spcBef>
              <a:buNone/>
            </a:pPr>
            <a:r>
              <a:rPr lang="en-US" sz="2200" dirty="0">
                <a:effectLst/>
                <a:latin typeface="Century Gothic" panose="020B0502020202020204" pitchFamily="34" charset="0"/>
                <a:ea typeface="Calibri" panose="020F0502020204030204" pitchFamily="34" charset="0"/>
                <a:cs typeface="Tahoma" panose="020B0604030504040204" pitchFamily="34" charset="0"/>
              </a:rPr>
              <a:t>Current rule:</a:t>
            </a:r>
          </a:p>
          <a:p>
            <a:pPr lvl="1">
              <a:lnSpc>
                <a:spcPct val="107000"/>
              </a:lnSpc>
              <a:spcBef>
                <a:spcPts val="0"/>
              </a:spcBef>
              <a:buFont typeface="Symbol" panose="05050102010706020507" pitchFamily="18" charset="2"/>
              <a:buChar char=""/>
            </a:pPr>
            <a:r>
              <a:rPr lang="en-US" sz="1900" dirty="0">
                <a:effectLst/>
                <a:latin typeface="Century Gothic" panose="020B0502020202020204" pitchFamily="34" charset="0"/>
                <a:ea typeface="Calibri" panose="020F0502020204030204" pitchFamily="34" charset="0"/>
                <a:cs typeface="Tahoma" panose="020B0604030504040204" pitchFamily="34" charset="0"/>
              </a:rPr>
              <a:t>$3600 credit for children 0-5</a:t>
            </a:r>
          </a:p>
          <a:p>
            <a:pPr lvl="1">
              <a:lnSpc>
                <a:spcPct val="107000"/>
              </a:lnSpc>
              <a:spcBef>
                <a:spcPts val="0"/>
              </a:spcBef>
              <a:buFont typeface="Symbol" panose="05050102010706020507" pitchFamily="18" charset="2"/>
              <a:buChar char=""/>
            </a:pPr>
            <a:r>
              <a:rPr lang="en-US" sz="1900" dirty="0">
                <a:latin typeface="Century Gothic" panose="020B0502020202020204" pitchFamily="34" charset="0"/>
                <a:ea typeface="Calibri" panose="020F0502020204030204" pitchFamily="34" charset="0"/>
                <a:cs typeface="Tahoma" panose="020B0604030504040204" pitchFamily="34" charset="0"/>
              </a:rPr>
              <a:t>$</a:t>
            </a:r>
            <a:r>
              <a:rPr lang="en-US" sz="1900" dirty="0">
                <a:effectLst/>
                <a:latin typeface="Century Gothic" panose="020B0502020202020204" pitchFamily="34" charset="0"/>
                <a:ea typeface="Calibri" panose="020F0502020204030204" pitchFamily="34" charset="0"/>
                <a:cs typeface="Tahoma" panose="020B0604030504040204" pitchFamily="34" charset="0"/>
              </a:rPr>
              <a:t>3000 credit for children 6-17 (</a:t>
            </a:r>
            <a:r>
              <a:rPr lang="en-US" sz="1700" dirty="0">
                <a:effectLst/>
                <a:latin typeface="Century Gothic" panose="020B0502020202020204" pitchFamily="34" charset="0"/>
                <a:ea typeface="Calibri" panose="020F0502020204030204" pitchFamily="34" charset="0"/>
                <a:cs typeface="Tahoma" panose="020B0604030504040204" pitchFamily="34" charset="0"/>
              </a:rPr>
              <a:t>used to be to 16 and under</a:t>
            </a:r>
            <a:r>
              <a:rPr lang="en-US" sz="1900" dirty="0">
                <a:effectLst/>
                <a:latin typeface="Century Gothic" panose="020B0502020202020204" pitchFamily="34" charset="0"/>
                <a:ea typeface="Calibri" panose="020F0502020204030204" pitchFamily="34" charset="0"/>
                <a:cs typeface="Tahoma" panose="020B0604030504040204" pitchFamily="34" charset="0"/>
              </a:rPr>
              <a:t>)</a:t>
            </a:r>
          </a:p>
          <a:p>
            <a:pPr lvl="1">
              <a:lnSpc>
                <a:spcPct val="107000"/>
              </a:lnSpc>
              <a:spcBef>
                <a:spcPts val="0"/>
              </a:spcBef>
              <a:buFont typeface="Symbol" panose="05050102010706020507" pitchFamily="18" charset="2"/>
              <a:buChar char=""/>
            </a:pPr>
            <a:r>
              <a:rPr lang="en-US" sz="1900" dirty="0">
                <a:latin typeface="Century Gothic" panose="020B0502020202020204" pitchFamily="34" charset="0"/>
                <a:ea typeface="Calibri" panose="020F0502020204030204" pitchFamily="34" charset="0"/>
                <a:cs typeface="Tahoma" panose="020B0604030504040204" pitchFamily="34" charset="0"/>
              </a:rPr>
              <a:t>Fully </a:t>
            </a:r>
            <a:r>
              <a:rPr lang="en-US" sz="1900" dirty="0">
                <a:effectLst/>
                <a:latin typeface="Century Gothic" panose="020B0502020202020204" pitchFamily="34" charset="0"/>
                <a:ea typeface="Calibri" panose="020F0502020204030204" pitchFamily="34" charset="0"/>
                <a:cs typeface="Tahoma" panose="020B0604030504040204" pitchFamily="34" charset="0"/>
              </a:rPr>
              <a:t>refundable with no Minimum Income required</a:t>
            </a:r>
          </a:p>
          <a:p>
            <a:pPr lvl="1">
              <a:lnSpc>
                <a:spcPct val="107000"/>
              </a:lnSpc>
              <a:spcBef>
                <a:spcPts val="0"/>
              </a:spcBef>
              <a:buFont typeface="Symbol" panose="05050102010706020507" pitchFamily="18" charset="2"/>
              <a:buChar char=""/>
            </a:pPr>
            <a:r>
              <a:rPr lang="en-US" sz="1900" dirty="0">
                <a:latin typeface="Century Gothic" panose="020B0502020202020204" pitchFamily="34" charset="0"/>
                <a:ea typeface="Calibri" panose="020F0502020204030204" pitchFamily="34" charset="0"/>
                <a:cs typeface="Tahoma" panose="020B0604030504040204" pitchFamily="34" charset="0"/>
              </a:rPr>
              <a:t>Phase out for the additional credit until get to $2,000 normal credit:</a:t>
            </a:r>
          </a:p>
          <a:p>
            <a:pPr marL="457200" lvl="1" indent="0">
              <a:lnSpc>
                <a:spcPct val="107000"/>
              </a:lnSpc>
              <a:spcBef>
                <a:spcPts val="0"/>
              </a:spcBef>
              <a:buNone/>
            </a:pPr>
            <a:r>
              <a:rPr lang="en-US" sz="2200" dirty="0">
                <a:effectLst/>
                <a:latin typeface="Century Gothic" panose="020B0502020202020204" pitchFamily="34" charset="0"/>
                <a:ea typeface="Calibri" panose="020F0502020204030204" pitchFamily="34" charset="0"/>
                <a:cs typeface="Tahoma" panose="020B0604030504040204" pitchFamily="34" charset="0"/>
              </a:rPr>
              <a:t>	</a:t>
            </a:r>
            <a:endParaRPr lang="en-US" sz="2400" dirty="0">
              <a:effectLst/>
              <a:latin typeface="Century Gothic" panose="020B0502020202020204" pitchFamily="34" charset="0"/>
              <a:ea typeface="Calibri" panose="020F0502020204030204" pitchFamily="34" charset="0"/>
              <a:cs typeface="Tahoma" panose="020B060403050404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entury Gothic" panose="020B0502020202020204" pitchFamily="34" charset="0"/>
              <a:ea typeface="Calibri" panose="020F0502020204030204" pitchFamily="34" charset="0"/>
              <a:cs typeface="Tahoma" panose="020B0604030504040204" pitchFamily="34" charset="0"/>
            </a:endParaRPr>
          </a:p>
          <a:p>
            <a:pPr marL="400050" lvl="1" indent="0">
              <a:buNone/>
            </a:pPr>
            <a:endParaRPr lang="en-US" sz="1900" dirty="0">
              <a:effectLst/>
              <a:ea typeface="Calibri" panose="020F0502020204030204" pitchFamily="34" charset="0"/>
              <a:cs typeface="Times New Roman" panose="02020603050405020304" pitchFamily="18" charset="0"/>
            </a:endParaRPr>
          </a:p>
          <a:p>
            <a:pPr marL="400050" lvl="1" indent="0">
              <a:buNone/>
            </a:pPr>
            <a:endParaRPr lang="en-US" sz="2200" dirty="0">
              <a:effectLst/>
              <a:ea typeface="Calibri" panose="020F0502020204030204" pitchFamily="34" charset="0"/>
              <a:cs typeface="Times New Roman" panose="02020603050405020304" pitchFamily="18" charset="0"/>
            </a:endParaRPr>
          </a:p>
          <a:p>
            <a:pPr marL="400050" lvl="1" indent="0">
              <a:buNone/>
            </a:pPr>
            <a:r>
              <a:rPr lang="en-US" sz="1900" dirty="0">
                <a:effectLst/>
                <a:ea typeface="Calibri" panose="020F0502020204030204" pitchFamily="34" charset="0"/>
                <a:cs typeface="Times New Roman" panose="02020603050405020304" pitchFamily="18" charset="0"/>
              </a:rPr>
              <a:t>Advance Payments are still in effect.  If you want to opt out, each parent must opt out through IRS website.  </a:t>
            </a:r>
            <a:r>
              <a:rPr lang="en-US" sz="1900" u="sng" dirty="0">
                <a:solidFill>
                  <a:srgbClr val="0563C1"/>
                </a:solidFill>
                <a:effectLst/>
                <a:ea typeface="Calibri" panose="020F0502020204030204" pitchFamily="34" charset="0"/>
                <a:cs typeface="Times New Roman" panose="02020603050405020304" pitchFamily="18" charset="0"/>
                <a:hlinkClick r:id="rId3"/>
              </a:rPr>
              <a:t>https://www.irs.gov/credits-deductions/child-tax-credit-update-portal</a:t>
            </a:r>
            <a:endParaRPr lang="en-US" sz="1900" dirty="0">
              <a:effectLst/>
              <a:ea typeface="Calibri" panose="020F0502020204030204" pitchFamily="34" charset="0"/>
              <a:cs typeface="Times New Roman" panose="02020603050405020304" pitchFamily="18" charset="0"/>
            </a:endParaRPr>
          </a:p>
          <a:p>
            <a:pPr marL="400050" lvl="1" indent="0">
              <a:buNone/>
            </a:pPr>
            <a:endParaRPr lang="en-US" sz="3000" dirty="0"/>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graphicFrame>
        <p:nvGraphicFramePr>
          <p:cNvPr id="14" name="Table 13">
            <a:extLst>
              <a:ext uri="{FF2B5EF4-FFF2-40B4-BE49-F238E27FC236}">
                <a16:creationId xmlns:a16="http://schemas.microsoft.com/office/drawing/2014/main" xmlns="" id="{CC2BD13D-3139-4FEF-84F5-B0F472C5AA18}"/>
              </a:ext>
            </a:extLst>
          </p:cNvPr>
          <p:cNvGraphicFramePr>
            <a:graphicFrameLocks noGrp="1"/>
          </p:cNvGraphicFramePr>
          <p:nvPr>
            <p:extLst>
              <p:ext uri="{D42A27DB-BD31-4B8C-83A1-F6EECF244321}">
                <p14:modId xmlns:p14="http://schemas.microsoft.com/office/powerpoint/2010/main" val="532565824"/>
              </p:ext>
            </p:extLst>
          </p:nvPr>
        </p:nvGraphicFramePr>
        <p:xfrm>
          <a:off x="3524865" y="3852207"/>
          <a:ext cx="7492180" cy="1233045"/>
        </p:xfrm>
        <a:graphic>
          <a:graphicData uri="http://schemas.openxmlformats.org/drawingml/2006/table">
            <a:tbl>
              <a:tblPr firstRow="1" firstCol="1" bandRow="1"/>
              <a:tblGrid>
                <a:gridCol w="1443270">
                  <a:extLst>
                    <a:ext uri="{9D8B030D-6E8A-4147-A177-3AD203B41FA5}">
                      <a16:colId xmlns:a16="http://schemas.microsoft.com/office/drawing/2014/main" xmlns="" val="744668216"/>
                    </a:ext>
                  </a:extLst>
                </a:gridCol>
                <a:gridCol w="1941448">
                  <a:extLst>
                    <a:ext uri="{9D8B030D-6E8A-4147-A177-3AD203B41FA5}">
                      <a16:colId xmlns:a16="http://schemas.microsoft.com/office/drawing/2014/main" xmlns="" val="1093108358"/>
                    </a:ext>
                  </a:extLst>
                </a:gridCol>
                <a:gridCol w="2820154">
                  <a:extLst>
                    <a:ext uri="{9D8B030D-6E8A-4147-A177-3AD203B41FA5}">
                      <a16:colId xmlns:a16="http://schemas.microsoft.com/office/drawing/2014/main" xmlns="" val="2045344333"/>
                    </a:ext>
                  </a:extLst>
                </a:gridCol>
                <a:gridCol w="1287308">
                  <a:extLst>
                    <a:ext uri="{9D8B030D-6E8A-4147-A177-3AD203B41FA5}">
                      <a16:colId xmlns:a16="http://schemas.microsoft.com/office/drawing/2014/main" xmlns="" val="262373833"/>
                    </a:ext>
                  </a:extLst>
                </a:gridCol>
              </a:tblGrid>
              <a:tr h="257341">
                <a:tc>
                  <a:txBody>
                    <a:bodyPr/>
                    <a:lstStyle/>
                    <a:p>
                      <a:pPr marL="0" marR="0">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MFJ</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$150,000 </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a:t>
                      </a:r>
                      <a:r>
                        <a:rPr lang="en-US" sz="1600" baseline="0" dirty="0">
                          <a:solidFill>
                            <a:srgbClr val="000000"/>
                          </a:solidFill>
                          <a:effectLst/>
                          <a:latin typeface="+mn-lt"/>
                          <a:ea typeface="Times New Roman" panose="02020603050405020304" pitchFamily="18" charset="0"/>
                          <a:cs typeface="Times New Roman" panose="02020603050405020304" pitchFamily="18" charset="0"/>
                        </a:rPr>
                        <a:t>$400k for regular credit</a:t>
                      </a:r>
                      <a:r>
                        <a:rPr lang="en-US" sz="1800" baseline="0" dirty="0">
                          <a:solidFill>
                            <a:srgbClr val="000000"/>
                          </a:solidFill>
                          <a:effectLst/>
                          <a:latin typeface="+mn-lt"/>
                          <a:ea typeface="Times New Roman" panose="02020603050405020304" pitchFamily="18" charset="0"/>
                          <a:cs typeface="Times New Roman" panose="02020603050405020304" pitchFamily="18" charset="0"/>
                        </a:rPr>
                        <a:t>)</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800" baseline="0" dirty="0">
                        <a:effectLst/>
                        <a:latin typeface="+mn-lt"/>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313831076"/>
                  </a:ext>
                </a:extLst>
              </a:tr>
              <a:tr h="352554">
                <a:tc>
                  <a:txBody>
                    <a:bodyPr/>
                    <a:lstStyle/>
                    <a:p>
                      <a:pPr marL="0" marR="0">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S / MFS</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$75,000 </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a:t>
                      </a:r>
                      <a:r>
                        <a:rPr lang="en-US" sz="1600" baseline="0" dirty="0">
                          <a:solidFill>
                            <a:srgbClr val="000000"/>
                          </a:solidFill>
                          <a:effectLst/>
                          <a:latin typeface="+mn-lt"/>
                          <a:ea typeface="Times New Roman" panose="02020603050405020304" pitchFamily="18" charset="0"/>
                          <a:cs typeface="Times New Roman" panose="02020603050405020304" pitchFamily="18" charset="0"/>
                        </a:rPr>
                        <a:t>$200k for regular credit)</a:t>
                      </a:r>
                      <a:r>
                        <a:rPr lang="en-US" sz="1800" baseline="0" dirty="0">
                          <a:solidFill>
                            <a:srgbClr val="000000"/>
                          </a:solidFill>
                          <a:effectLst/>
                          <a:latin typeface="+mn-lt"/>
                          <a:ea typeface="Times New Roman" panose="02020603050405020304" pitchFamily="18" charset="0"/>
                          <a:cs typeface="Times New Roman" panose="02020603050405020304" pitchFamily="18" charset="0"/>
                        </a:rPr>
                        <a:t> </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800" baseline="0" dirty="0">
                        <a:effectLst/>
                        <a:latin typeface="+mn-lt"/>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3792577567"/>
                  </a:ext>
                </a:extLst>
              </a:tr>
              <a:tr h="257341">
                <a:tc>
                  <a:txBody>
                    <a:bodyPr/>
                    <a:lstStyle/>
                    <a:p>
                      <a:pPr marL="0" marR="0">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HOH</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$112,500 </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a:t>
                      </a:r>
                      <a:r>
                        <a:rPr lang="en-US" sz="1600" baseline="0" dirty="0">
                          <a:solidFill>
                            <a:srgbClr val="000000"/>
                          </a:solidFill>
                          <a:effectLst/>
                          <a:latin typeface="+mn-lt"/>
                          <a:ea typeface="Times New Roman" panose="02020603050405020304" pitchFamily="18" charset="0"/>
                          <a:cs typeface="Times New Roman" panose="02020603050405020304" pitchFamily="18" charset="0"/>
                        </a:rPr>
                        <a:t>$200k for regular credit</a:t>
                      </a:r>
                      <a:r>
                        <a:rPr lang="en-US" sz="1800" baseline="0" dirty="0">
                          <a:solidFill>
                            <a:srgbClr val="000000"/>
                          </a:solidFill>
                          <a:effectLst/>
                          <a:latin typeface="+mn-lt"/>
                          <a:ea typeface="Times New Roman" panose="02020603050405020304" pitchFamily="18" charset="0"/>
                          <a:cs typeface="Times New Roman" panose="02020603050405020304" pitchFamily="18" charset="0"/>
                        </a:rPr>
                        <a:t>)</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800" baseline="0" dirty="0">
                        <a:effectLst/>
                        <a:latin typeface="+mn-lt"/>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361818109"/>
                  </a:ext>
                </a:extLst>
              </a:tr>
              <a:tr h="243044">
                <a:tc gridSpan="4">
                  <a:txBody>
                    <a:bodyPr/>
                    <a:lstStyle/>
                    <a:p>
                      <a:pPr marL="0" marR="0">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*Reduced $50 for every additional $1000 of Gross Income</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79545055"/>
                  </a:ext>
                </a:extLst>
              </a:tr>
            </a:tbl>
          </a:graphicData>
        </a:graphic>
      </p:graphicFrame>
    </p:spTree>
    <p:extLst>
      <p:ext uri="{BB962C8B-B14F-4D97-AF65-F5344CB8AC3E}">
        <p14:creationId xmlns:p14="http://schemas.microsoft.com/office/powerpoint/2010/main" val="344800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92925" y="1504950"/>
            <a:ext cx="9356711" cy="4956800"/>
          </a:xfrm>
        </p:spPr>
        <p:txBody>
          <a:bodyPr>
            <a:normAutofit fontScale="92500" lnSpcReduction="20000"/>
          </a:bodyPr>
          <a:lstStyle/>
          <a:p>
            <a:pPr marL="0" marR="0" indent="0">
              <a:lnSpc>
                <a:spcPct val="107000"/>
              </a:lnSpc>
              <a:spcBef>
                <a:spcPts val="0"/>
              </a:spcBef>
              <a:spcAft>
                <a:spcPts val="0"/>
              </a:spcAft>
              <a:buNone/>
            </a:pPr>
            <a:r>
              <a:rPr lang="en-US" sz="3000" b="1" dirty="0">
                <a:effectLst/>
                <a:latin typeface="+mj-lt"/>
                <a:ea typeface="Calibri" panose="020F0502020204030204" pitchFamily="34" charset="0"/>
                <a:cs typeface="Times New Roman" panose="02020603050405020304" pitchFamily="18" charset="0"/>
              </a:rPr>
              <a:t>Other Items Extended:</a:t>
            </a:r>
          </a:p>
          <a:p>
            <a:pPr marL="0" marR="0" indent="0">
              <a:lnSpc>
                <a:spcPct val="107000"/>
              </a:lnSpc>
              <a:spcBef>
                <a:spcPts val="0"/>
              </a:spcBef>
              <a:spcAft>
                <a:spcPts val="0"/>
              </a:spcAft>
              <a:buNone/>
            </a:pP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effectLst/>
                <a:ea typeface="Calibri" panose="020F0502020204030204" pitchFamily="34" charset="0"/>
                <a:cs typeface="Tahoma" panose="020B0604030504040204" pitchFamily="34" charset="0"/>
              </a:rPr>
              <a:t>Earned Income Credit current amounts extended through 2022.</a:t>
            </a:r>
          </a:p>
          <a:p>
            <a:pPr marL="342900" marR="0" lvl="0" indent="-342900">
              <a:lnSpc>
                <a:spcPct val="107000"/>
              </a:lnSpc>
              <a:spcBef>
                <a:spcPts val="0"/>
              </a:spcBef>
              <a:spcAft>
                <a:spcPts val="0"/>
              </a:spcAft>
              <a:buFont typeface="Symbol" panose="05050102010706020507" pitchFamily="18" charset="2"/>
              <a:buChar char=""/>
            </a:pPr>
            <a:endParaRPr lang="en-US" sz="1700" dirty="0">
              <a:effectLst/>
              <a:ea typeface="Calibri" panose="020F0502020204030204" pitchFamily="34" charset="0"/>
              <a:cs typeface="Tahoma" panose="020B060403050404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Current Rule -- Increased amount by 3 times from 2020 to </a:t>
            </a:r>
            <a:r>
              <a:rPr lang="en-US" sz="2600" dirty="0" smtClean="0">
                <a:effectLst/>
                <a:ea typeface="Calibri" panose="020F0502020204030204" pitchFamily="34" charset="0"/>
                <a:cs typeface="Times New Roman" panose="02020603050405020304" pitchFamily="18" charset="0"/>
              </a:rPr>
              <a:t>2022 </a:t>
            </a:r>
            <a:r>
              <a:rPr lang="en-US" sz="2600" dirty="0">
                <a:effectLst/>
                <a:ea typeface="Calibri" panose="020F0502020204030204" pitchFamily="34" charset="0"/>
                <a:cs typeface="Times New Roman" panose="02020603050405020304" pitchFamily="18" charset="0"/>
              </a:rPr>
              <a:t>and increased income limits for applicability.</a:t>
            </a:r>
          </a:p>
          <a:p>
            <a:pPr marL="742950" marR="0" lvl="1" indent="-285750">
              <a:lnSpc>
                <a:spcPct val="107000"/>
              </a:lnSpc>
              <a:spcBef>
                <a:spcPts val="0"/>
              </a:spcBef>
              <a:spcAft>
                <a:spcPts val="0"/>
              </a:spcAft>
              <a:buFont typeface="Courier New" panose="02070309020205020404" pitchFamily="49" charset="0"/>
              <a:buChar char="o"/>
            </a:pP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effectLst/>
                <a:ea typeface="Calibri" panose="020F0502020204030204" pitchFamily="34" charset="0"/>
                <a:cs typeface="Tahoma" panose="020B0604030504040204" pitchFamily="34" charset="0"/>
              </a:rPr>
              <a:t>Premium Tax Credit rules extended through 2025.</a:t>
            </a:r>
          </a:p>
          <a:p>
            <a:pPr marL="342900" marR="0" lvl="0" indent="-342900">
              <a:lnSpc>
                <a:spcPct val="107000"/>
              </a:lnSpc>
              <a:spcBef>
                <a:spcPts val="0"/>
              </a:spcBef>
              <a:spcAft>
                <a:spcPts val="0"/>
              </a:spcAft>
              <a:buFont typeface="Symbol" panose="05050102010706020507" pitchFamily="18" charset="2"/>
              <a:buChar char=""/>
            </a:pPr>
            <a:endParaRPr lang="en-US" sz="1700" dirty="0">
              <a:effectLst/>
              <a:ea typeface="Calibri" panose="020F0502020204030204" pitchFamily="34" charset="0"/>
              <a:cs typeface="Tahoma" panose="020B060403050404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Current Rule -- Lowered cost of Premiums &amp; capped the cost to 8.5% of Household income.  This allows Taxpayers with household income over 400% of poverty level to receive a credit to extent premium costs exceed 8.5% of income.</a:t>
            </a:r>
          </a:p>
          <a:p>
            <a:pPr marL="742950" marR="0" lvl="1" indent="-285750">
              <a:lnSpc>
                <a:spcPct val="107000"/>
              </a:lnSpc>
              <a:spcBef>
                <a:spcPts val="0"/>
              </a:spcBef>
              <a:spcAft>
                <a:spcPts val="0"/>
              </a:spcAft>
              <a:buFont typeface="Courier New" panose="02070309020205020404" pitchFamily="49" charset="0"/>
              <a:buChar char="o"/>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356106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89212" y="1588840"/>
            <a:ext cx="8719148" cy="2874103"/>
          </a:xfrm>
        </p:spPr>
        <p:txBody>
          <a:bodyPr>
            <a:normAutofit/>
          </a:bodyPr>
          <a:lstStyle/>
          <a:p>
            <a:pPr marL="0" marR="0" indent="0">
              <a:lnSpc>
                <a:spcPct val="107000"/>
              </a:lnSpc>
              <a:spcBef>
                <a:spcPts val="0"/>
              </a:spcBef>
              <a:spcAft>
                <a:spcPts val="0"/>
              </a:spcAft>
              <a:buNone/>
            </a:pPr>
            <a:r>
              <a:rPr lang="en-US" sz="2800" b="1" dirty="0">
                <a:effectLst/>
                <a:latin typeface="+mj-lt"/>
                <a:ea typeface="Calibri" panose="020F0502020204030204" pitchFamily="34" charset="0"/>
                <a:cs typeface="Times New Roman" panose="02020603050405020304" pitchFamily="18" charset="0"/>
              </a:rPr>
              <a:t>Surcharge Tax </a:t>
            </a:r>
            <a:r>
              <a:rPr lang="en-US" sz="2800" dirty="0">
                <a:effectLst/>
                <a:latin typeface="+mj-lt"/>
                <a:ea typeface="Calibri" panose="020F0502020204030204" pitchFamily="34" charset="0"/>
                <a:cs typeface="Times New Roman" panose="02020603050405020304" pitchFamily="18" charset="0"/>
              </a:rPr>
              <a:t>for High Income earners starting in 2022.  An additional tax </a:t>
            </a:r>
            <a:r>
              <a:rPr lang="en-US" sz="2800" dirty="0">
                <a:latin typeface="+mj-lt"/>
                <a:ea typeface="Calibri" panose="020F0502020204030204" pitchFamily="34" charset="0"/>
                <a:cs typeface="Times New Roman" panose="02020603050405020304" pitchFamily="18" charset="0"/>
              </a:rPr>
              <a:t>will be imposed when</a:t>
            </a:r>
            <a:r>
              <a:rPr lang="en-US" sz="2800" dirty="0">
                <a:effectLst/>
                <a:latin typeface="+mj-lt"/>
                <a:ea typeface="Calibri" panose="020F0502020204030204" pitchFamily="34" charset="0"/>
                <a:cs typeface="Times New Roman" panose="02020603050405020304" pitchFamily="18" charset="0"/>
              </a:rPr>
              <a:t> income exceeds the following:</a:t>
            </a:r>
          </a:p>
          <a:p>
            <a:pPr marL="0"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00050" lvl="1" indent="0">
              <a:buNone/>
            </a:pPr>
            <a:endParaRPr lang="en-US" sz="3000" dirty="0"/>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graphicFrame>
        <p:nvGraphicFramePr>
          <p:cNvPr id="6" name="Table 5">
            <a:extLst>
              <a:ext uri="{FF2B5EF4-FFF2-40B4-BE49-F238E27FC236}">
                <a16:creationId xmlns:a16="http://schemas.microsoft.com/office/drawing/2014/main" xmlns="" id="{78D7B55D-02B4-4089-A48B-3CD333D76B4F}"/>
              </a:ext>
            </a:extLst>
          </p:cNvPr>
          <p:cNvGraphicFramePr>
            <a:graphicFrameLocks noGrp="1"/>
          </p:cNvGraphicFramePr>
          <p:nvPr>
            <p:extLst>
              <p:ext uri="{D42A27DB-BD31-4B8C-83A1-F6EECF244321}">
                <p14:modId xmlns:p14="http://schemas.microsoft.com/office/powerpoint/2010/main" val="654889768"/>
              </p:ext>
            </p:extLst>
          </p:nvPr>
        </p:nvGraphicFramePr>
        <p:xfrm>
          <a:off x="3221372" y="3294776"/>
          <a:ext cx="6467913" cy="1760982"/>
        </p:xfrm>
        <a:graphic>
          <a:graphicData uri="http://schemas.openxmlformats.org/drawingml/2006/table">
            <a:tbl>
              <a:tblPr firstRow="1" firstCol="1" bandRow="1"/>
              <a:tblGrid>
                <a:gridCol w="1130218">
                  <a:extLst>
                    <a:ext uri="{9D8B030D-6E8A-4147-A177-3AD203B41FA5}">
                      <a16:colId xmlns:a16="http://schemas.microsoft.com/office/drawing/2014/main" xmlns="" val="2215557259"/>
                    </a:ext>
                  </a:extLst>
                </a:gridCol>
                <a:gridCol w="1480548">
                  <a:extLst>
                    <a:ext uri="{9D8B030D-6E8A-4147-A177-3AD203B41FA5}">
                      <a16:colId xmlns:a16="http://schemas.microsoft.com/office/drawing/2014/main" xmlns="" val="3224529352"/>
                    </a:ext>
                  </a:extLst>
                </a:gridCol>
                <a:gridCol w="1970855">
                  <a:extLst>
                    <a:ext uri="{9D8B030D-6E8A-4147-A177-3AD203B41FA5}">
                      <a16:colId xmlns:a16="http://schemas.microsoft.com/office/drawing/2014/main" xmlns="" val="2749895809"/>
                    </a:ext>
                  </a:extLst>
                </a:gridCol>
                <a:gridCol w="1886292">
                  <a:extLst>
                    <a:ext uri="{9D8B030D-6E8A-4147-A177-3AD203B41FA5}">
                      <a16:colId xmlns:a16="http://schemas.microsoft.com/office/drawing/2014/main" xmlns="" val="3861239349"/>
                    </a:ext>
                  </a:extLst>
                </a:gridCol>
              </a:tblGrid>
              <a:tr h="562801">
                <a:tc>
                  <a:txBody>
                    <a:bodyPr/>
                    <a:lstStyle/>
                    <a:p>
                      <a:pPr marL="0" marR="0" algn="ctr">
                        <a:lnSpc>
                          <a:spcPct val="107000"/>
                        </a:lnSpc>
                        <a:spcBef>
                          <a:spcPts val="0"/>
                        </a:spcBef>
                        <a:spcAft>
                          <a:spcPts val="0"/>
                        </a:spcAft>
                      </a:pPr>
                      <a:r>
                        <a:rPr lang="en-US" sz="1800" b="1" u="sng" baseline="0" dirty="0">
                          <a:solidFill>
                            <a:srgbClr val="000000"/>
                          </a:solidFill>
                          <a:effectLst/>
                          <a:latin typeface="+mj-lt"/>
                          <a:ea typeface="Times New Roman" panose="02020603050405020304" pitchFamily="18" charset="0"/>
                          <a:cs typeface="Times New Roman" panose="02020603050405020304" pitchFamily="18" charset="0"/>
                        </a:rPr>
                        <a:t>Tax Rate</a:t>
                      </a:r>
                      <a:endParaRPr lang="en-US" sz="1800" b="1"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1" u="sng" baseline="0" dirty="0">
                          <a:solidFill>
                            <a:srgbClr val="000000"/>
                          </a:solidFill>
                          <a:effectLst/>
                          <a:latin typeface="+mj-lt"/>
                          <a:ea typeface="Times New Roman" panose="02020603050405020304" pitchFamily="18" charset="0"/>
                          <a:cs typeface="Times New Roman" panose="02020603050405020304" pitchFamily="18" charset="0"/>
                        </a:rPr>
                        <a:t>Estate / Trust</a:t>
                      </a:r>
                      <a:endParaRPr lang="en-US" sz="1800" b="1"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1" u="sng" baseline="0" dirty="0">
                          <a:solidFill>
                            <a:srgbClr val="000000"/>
                          </a:solidFill>
                          <a:effectLst/>
                          <a:latin typeface="+mj-lt"/>
                          <a:ea typeface="Times New Roman" panose="02020603050405020304" pitchFamily="18" charset="0"/>
                          <a:cs typeface="Times New Roman" panose="02020603050405020304" pitchFamily="18" charset="0"/>
                        </a:rPr>
                        <a:t>MFS</a:t>
                      </a:r>
                      <a:endParaRPr lang="en-US" sz="1800" b="1"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1" u="sng" baseline="0" dirty="0">
                          <a:solidFill>
                            <a:srgbClr val="000000"/>
                          </a:solidFill>
                          <a:effectLst/>
                          <a:latin typeface="+mj-lt"/>
                          <a:ea typeface="Times New Roman" panose="02020603050405020304" pitchFamily="18" charset="0"/>
                          <a:cs typeface="Times New Roman" panose="02020603050405020304" pitchFamily="18" charset="0"/>
                        </a:rPr>
                        <a:t>MFJ / S / HOH</a:t>
                      </a:r>
                      <a:endParaRPr lang="en-US" sz="1800" b="1"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485908933"/>
                  </a:ext>
                </a:extLst>
              </a:tr>
              <a:tr h="563689">
                <a:tc>
                  <a:txBody>
                    <a:bodyPr/>
                    <a:lstStyle/>
                    <a:p>
                      <a:pPr marL="0" marR="0" algn="ctr">
                        <a:lnSpc>
                          <a:spcPct val="107000"/>
                        </a:lnSpc>
                        <a:spcBef>
                          <a:spcPts val="0"/>
                        </a:spcBef>
                        <a:spcAft>
                          <a:spcPts val="0"/>
                        </a:spcAft>
                      </a:pPr>
                      <a:r>
                        <a:rPr lang="en-US" sz="1800" baseline="0" dirty="0">
                          <a:solidFill>
                            <a:srgbClr val="000000"/>
                          </a:solidFill>
                          <a:effectLst/>
                          <a:latin typeface="+mj-lt"/>
                          <a:ea typeface="Times New Roman" panose="02020603050405020304" pitchFamily="18" charset="0"/>
                          <a:cs typeface="Times New Roman" panose="02020603050405020304" pitchFamily="18" charset="0"/>
                        </a:rPr>
                        <a:t>5%</a:t>
                      </a:r>
                      <a:endParaRPr lang="en-US" sz="1800"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j-lt"/>
                          <a:ea typeface="Times New Roman" panose="02020603050405020304" pitchFamily="18" charset="0"/>
                          <a:cs typeface="Times New Roman" panose="02020603050405020304" pitchFamily="18" charset="0"/>
                        </a:rPr>
                        <a:t>   200,001 -    500,000</a:t>
                      </a:r>
                      <a:endParaRPr lang="en-US" sz="1800"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j-lt"/>
                          <a:ea typeface="Times New Roman" panose="02020603050405020304" pitchFamily="18" charset="0"/>
                          <a:cs typeface="Times New Roman" panose="02020603050405020304" pitchFamily="18" charset="0"/>
                        </a:rPr>
                        <a:t>    5,000,001 - 12,500,000</a:t>
                      </a:r>
                      <a:endParaRPr lang="en-US" sz="1800"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j-lt"/>
                          <a:ea typeface="Times New Roman" panose="02020603050405020304" pitchFamily="18" charset="0"/>
                          <a:cs typeface="Times New Roman" panose="02020603050405020304" pitchFamily="18" charset="0"/>
                        </a:rPr>
                        <a:t>  10,000,001 - 25,000,000</a:t>
                      </a:r>
                      <a:endParaRPr lang="en-US" sz="1800"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418991176"/>
                  </a:ext>
                </a:extLst>
              </a:tr>
              <a:tr h="563689">
                <a:tc>
                  <a:txBody>
                    <a:bodyPr/>
                    <a:lstStyle/>
                    <a:p>
                      <a:pPr marL="0" marR="0" algn="ctr">
                        <a:lnSpc>
                          <a:spcPct val="107000"/>
                        </a:lnSpc>
                        <a:spcBef>
                          <a:spcPts val="0"/>
                        </a:spcBef>
                        <a:spcAft>
                          <a:spcPts val="0"/>
                        </a:spcAft>
                      </a:pPr>
                      <a:r>
                        <a:rPr lang="en-US" sz="1800" baseline="0" dirty="0">
                          <a:solidFill>
                            <a:srgbClr val="000000"/>
                          </a:solidFill>
                          <a:effectLst/>
                          <a:latin typeface="+mj-lt"/>
                          <a:ea typeface="Times New Roman" panose="02020603050405020304" pitchFamily="18" charset="0"/>
                          <a:cs typeface="Times New Roman" panose="02020603050405020304" pitchFamily="18" charset="0"/>
                        </a:rPr>
                        <a:t>8%</a:t>
                      </a:r>
                      <a:endParaRPr lang="en-US" sz="1800"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j-lt"/>
                          <a:ea typeface="Times New Roman" panose="02020603050405020304" pitchFamily="18" charset="0"/>
                          <a:cs typeface="Times New Roman" panose="02020603050405020304" pitchFamily="18" charset="0"/>
                        </a:rPr>
                        <a:t>Over $500,000</a:t>
                      </a:r>
                      <a:endParaRPr lang="en-US" sz="1800"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j-lt"/>
                          <a:ea typeface="Times New Roman" panose="02020603050405020304" pitchFamily="18" charset="0"/>
                          <a:cs typeface="Times New Roman" panose="02020603050405020304" pitchFamily="18" charset="0"/>
                        </a:rPr>
                        <a:t>Over $12,500,000</a:t>
                      </a:r>
                      <a:endParaRPr lang="en-US" sz="1800"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800" baseline="0" dirty="0">
                          <a:solidFill>
                            <a:srgbClr val="000000"/>
                          </a:solidFill>
                          <a:effectLst/>
                          <a:latin typeface="+mj-lt"/>
                          <a:ea typeface="Times New Roman" panose="02020603050405020304" pitchFamily="18" charset="0"/>
                          <a:cs typeface="Times New Roman" panose="02020603050405020304" pitchFamily="18" charset="0"/>
                        </a:rPr>
                        <a:t>Over $25,000,000</a:t>
                      </a:r>
                      <a:endParaRPr lang="en-US" sz="1800" baseline="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3207009447"/>
                  </a:ext>
                </a:extLst>
              </a:tr>
            </a:tbl>
          </a:graphicData>
        </a:graphic>
      </p:graphicFrame>
    </p:spTree>
    <p:extLst>
      <p:ext uri="{BB962C8B-B14F-4D97-AF65-F5344CB8AC3E}">
        <p14:creationId xmlns:p14="http://schemas.microsoft.com/office/powerpoint/2010/main" val="221800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92924" y="1402195"/>
            <a:ext cx="8952443" cy="5143445"/>
          </a:xfrm>
        </p:spPr>
        <p:txBody>
          <a:bodyPr>
            <a:normAutofit/>
          </a:bodyPr>
          <a:lstStyle/>
          <a:p>
            <a:pPr marL="0" marR="0" indent="0">
              <a:lnSpc>
                <a:spcPct val="107000"/>
              </a:lnSpc>
              <a:spcBef>
                <a:spcPts val="0"/>
              </a:spcBef>
              <a:spcAft>
                <a:spcPts val="0"/>
              </a:spcAft>
              <a:buNone/>
            </a:pPr>
            <a:r>
              <a:rPr lang="en-US" sz="1800" b="1" dirty="0">
                <a:effectLst/>
                <a:ea typeface="Calibri" panose="020F0502020204030204" pitchFamily="34" charset="0"/>
                <a:cs typeface="Times New Roman" panose="02020603050405020304" pitchFamily="18" charset="0"/>
              </a:rPr>
              <a:t>Additional Net Investment Tax on Nonpassive Income when MAGI exceeds certain thresholds </a:t>
            </a:r>
            <a:r>
              <a:rPr lang="en-US" sz="1800" dirty="0">
                <a:effectLst/>
                <a:ea typeface="Calibri" panose="020F0502020204030204" pitchFamily="34" charset="0"/>
                <a:cs typeface="Times New Roman" panose="02020603050405020304" pitchFamily="18" charset="0"/>
              </a:rPr>
              <a:t>(</a:t>
            </a:r>
            <a:r>
              <a:rPr lang="en-US" sz="1800" b="1" u="sng" dirty="0">
                <a:effectLst/>
                <a:ea typeface="Calibri" panose="020F0502020204030204" pitchFamily="34" charset="0"/>
                <a:cs typeface="Times New Roman" panose="02020603050405020304" pitchFamily="18" charset="0"/>
              </a:rPr>
              <a:t>starts in 2022</a:t>
            </a:r>
            <a:r>
              <a:rPr lang="en-US" sz="1800" dirty="0">
                <a:effectLst/>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endParaRPr lang="en-US" sz="1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u="sng" dirty="0">
                <a:effectLst/>
                <a:ea typeface="Calibri" panose="020F0502020204030204" pitchFamily="34" charset="0"/>
                <a:cs typeface="Tahoma" panose="020B0604030504040204" pitchFamily="34" charset="0"/>
              </a:rPr>
              <a:t>Current Rules </a:t>
            </a:r>
            <a:r>
              <a:rPr lang="en-US" sz="1800" dirty="0">
                <a:effectLst/>
                <a:ea typeface="Calibri" panose="020F0502020204030204" pitchFamily="34" charset="0"/>
                <a:cs typeface="Tahoma" panose="020B0604030504040204" pitchFamily="34" charset="0"/>
              </a:rPr>
              <a:t>-- 3.8% additional tax on Passive income to extent Gross Income exceeds the following:</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ea typeface="Calibri" panose="020F0502020204030204" pitchFamily="34" charset="0"/>
              <a:cs typeface="Tahoma" panose="020B060403050404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ea typeface="Calibri" panose="020F0502020204030204" pitchFamily="34" charset="0"/>
              <a:cs typeface="Tahoma" panose="020B0604030504040204" pitchFamily="34" charset="0"/>
            </a:endParaRPr>
          </a:p>
          <a:p>
            <a:pPr marL="0" marR="0" indent="0">
              <a:lnSpc>
                <a:spcPct val="107000"/>
              </a:lnSpc>
              <a:spcBef>
                <a:spcPts val="0"/>
              </a:spcBef>
              <a:spcAft>
                <a:spcPts val="0"/>
              </a:spcAft>
              <a:buNone/>
            </a:pPr>
            <a:endParaRPr lang="en-US" sz="1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ahoma" panose="020B0604030504040204" pitchFamily="34" charset="0"/>
              </a:rPr>
              <a:t>Passive income includes Interest, Dividends, Annuities, Royalties, Passive Rental </a:t>
            </a:r>
            <a:r>
              <a:rPr lang="en-US" dirty="0">
                <a:ea typeface="Calibri" panose="020F0502020204030204" pitchFamily="34" charset="0"/>
                <a:cs typeface="Tahoma" panose="020B0604030504040204" pitchFamily="34" charset="0"/>
              </a:rPr>
              <a:t>i</a:t>
            </a:r>
            <a:r>
              <a:rPr lang="en-US" sz="1800" dirty="0">
                <a:effectLst/>
                <a:ea typeface="Calibri" panose="020F0502020204030204" pitchFamily="34" charset="0"/>
                <a:cs typeface="Tahoma" panose="020B0604030504040204" pitchFamily="34" charset="0"/>
              </a:rPr>
              <a:t>ncome, Income from Pass Through Entities that are Passive</a:t>
            </a:r>
          </a:p>
          <a:p>
            <a:pPr marL="342900" marR="0" lvl="0" indent="-342900">
              <a:lnSpc>
                <a:spcPct val="107000"/>
              </a:lnSpc>
              <a:spcBef>
                <a:spcPts val="0"/>
              </a:spcBef>
              <a:spcAft>
                <a:spcPts val="0"/>
              </a:spcAft>
              <a:buFont typeface="Symbol" panose="05050102010706020507" pitchFamily="18" charset="2"/>
              <a:buChar char=""/>
            </a:pPr>
            <a:endParaRPr lang="en-US" sz="1000" dirty="0">
              <a:effectLst/>
              <a:ea typeface="Calibri" panose="020F0502020204030204" pitchFamily="34" charset="0"/>
              <a:cs typeface="Tahoma" panose="020B060403050404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u="sng" dirty="0">
                <a:effectLst/>
                <a:ea typeface="Calibri" panose="020F0502020204030204" pitchFamily="34" charset="0"/>
                <a:cs typeface="Tahoma" panose="020B0604030504040204" pitchFamily="34" charset="0"/>
              </a:rPr>
              <a:t>New Rules </a:t>
            </a:r>
            <a:r>
              <a:rPr lang="en-US" sz="1800" dirty="0">
                <a:effectLst/>
                <a:ea typeface="Calibri" panose="020F0502020204030204" pitchFamily="34" charset="0"/>
                <a:cs typeface="Tahoma" panose="020B0604030504040204" pitchFamily="34" charset="0"/>
              </a:rPr>
              <a:t>-- 3.8% additional tax on </a:t>
            </a:r>
            <a:r>
              <a:rPr lang="en-US" sz="1800" b="1" u="sng" dirty="0">
                <a:effectLst/>
                <a:ea typeface="Calibri" panose="020F0502020204030204" pitchFamily="34" charset="0"/>
                <a:cs typeface="Tahoma" panose="020B0604030504040204" pitchFamily="34" charset="0"/>
              </a:rPr>
              <a:t>Nonpassive</a:t>
            </a:r>
            <a:r>
              <a:rPr lang="en-US" sz="1800" dirty="0">
                <a:effectLst/>
                <a:ea typeface="Calibri" panose="020F0502020204030204" pitchFamily="34" charset="0"/>
                <a:cs typeface="Tahoma" panose="020B0604030504040204" pitchFamily="34" charset="0"/>
              </a:rPr>
              <a:t> income that is not subject to Self-Employment tax from Rental activities or Pass Through Entities to the extent MAGI exceeds the following:</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ea typeface="Calibri" panose="020F0502020204030204" pitchFamily="34" charset="0"/>
              <a:cs typeface="Tahoma" panose="020B0604030504040204" pitchFamily="34" charset="0"/>
            </a:endParaRPr>
          </a:p>
          <a:p>
            <a:pPr marL="400050" lvl="1" indent="0">
              <a:buNone/>
            </a:pPr>
            <a:endParaRPr lang="en-US" sz="3000" dirty="0"/>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graphicFrame>
        <p:nvGraphicFramePr>
          <p:cNvPr id="7" name="Table 6">
            <a:extLst>
              <a:ext uri="{FF2B5EF4-FFF2-40B4-BE49-F238E27FC236}">
                <a16:creationId xmlns:a16="http://schemas.microsoft.com/office/drawing/2014/main" xmlns="" id="{039B75BE-F21A-4BF9-85A2-51E17BCC61E1}"/>
              </a:ext>
            </a:extLst>
          </p:cNvPr>
          <p:cNvGraphicFramePr>
            <a:graphicFrameLocks noGrp="1"/>
          </p:cNvGraphicFramePr>
          <p:nvPr>
            <p:extLst>
              <p:ext uri="{D42A27DB-BD31-4B8C-83A1-F6EECF244321}">
                <p14:modId xmlns:p14="http://schemas.microsoft.com/office/powerpoint/2010/main" val="699406707"/>
              </p:ext>
            </p:extLst>
          </p:nvPr>
        </p:nvGraphicFramePr>
        <p:xfrm>
          <a:off x="5268541" y="2890229"/>
          <a:ext cx="2721777" cy="782766"/>
        </p:xfrm>
        <a:graphic>
          <a:graphicData uri="http://schemas.openxmlformats.org/drawingml/2006/table">
            <a:tbl>
              <a:tblPr firstRow="1" firstCol="1" bandRow="1"/>
              <a:tblGrid>
                <a:gridCol w="982295">
                  <a:extLst>
                    <a:ext uri="{9D8B030D-6E8A-4147-A177-3AD203B41FA5}">
                      <a16:colId xmlns:a16="http://schemas.microsoft.com/office/drawing/2014/main" xmlns="" val="2594881145"/>
                    </a:ext>
                  </a:extLst>
                </a:gridCol>
                <a:gridCol w="1739482">
                  <a:extLst>
                    <a:ext uri="{9D8B030D-6E8A-4147-A177-3AD203B41FA5}">
                      <a16:colId xmlns:a16="http://schemas.microsoft.com/office/drawing/2014/main" xmlns="" val="791743470"/>
                    </a:ext>
                  </a:extLst>
                </a:gridCol>
              </a:tblGrid>
              <a:tr h="193114">
                <a:tc>
                  <a:txBody>
                    <a:bodyPr/>
                    <a:lstStyle/>
                    <a:p>
                      <a:pPr marL="0" marR="0" algn="l">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MFJ</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$250,000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3402482382"/>
                  </a:ext>
                </a:extLst>
              </a:tr>
              <a:tr h="193114">
                <a:tc>
                  <a:txBody>
                    <a:bodyPr/>
                    <a:lstStyle/>
                    <a:p>
                      <a:pPr marL="0" marR="0" algn="l">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MFS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$125,000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2398191374"/>
                  </a:ext>
                </a:extLst>
              </a:tr>
              <a:tr h="193114">
                <a:tc>
                  <a:txBody>
                    <a:bodyPr/>
                    <a:lstStyle/>
                    <a:p>
                      <a:pPr marL="0" marR="0" algn="l">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S / HOH</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$200,000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3507117072"/>
                  </a:ext>
                </a:extLst>
              </a:tr>
            </a:tbl>
          </a:graphicData>
        </a:graphic>
      </p:graphicFrame>
      <p:sp>
        <p:nvSpPr>
          <p:cNvPr id="8" name="Rectangle 2">
            <a:extLst>
              <a:ext uri="{FF2B5EF4-FFF2-40B4-BE49-F238E27FC236}">
                <a16:creationId xmlns:a16="http://schemas.microsoft.com/office/drawing/2014/main" xmlns="" id="{2CA00E49-05EE-4DEC-BD95-4F1951E94F8E}"/>
              </a:ext>
            </a:extLst>
          </p:cNvPr>
          <p:cNvSpPr>
            <a:spLocks noChangeArrowheads="1"/>
          </p:cNvSpPr>
          <p:nvPr/>
        </p:nvSpPr>
        <p:spPr bwMode="auto">
          <a:xfrm>
            <a:off x="6202363" y="3833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Table 9">
            <a:extLst>
              <a:ext uri="{FF2B5EF4-FFF2-40B4-BE49-F238E27FC236}">
                <a16:creationId xmlns:a16="http://schemas.microsoft.com/office/drawing/2014/main" xmlns="" id="{08F53390-3907-441F-AB29-9E4B5E9583A7}"/>
              </a:ext>
            </a:extLst>
          </p:cNvPr>
          <p:cNvGraphicFramePr>
            <a:graphicFrameLocks noGrp="1"/>
          </p:cNvGraphicFramePr>
          <p:nvPr>
            <p:extLst>
              <p:ext uri="{D42A27DB-BD31-4B8C-83A1-F6EECF244321}">
                <p14:modId xmlns:p14="http://schemas.microsoft.com/office/powerpoint/2010/main" val="1515526000"/>
              </p:ext>
            </p:extLst>
          </p:nvPr>
        </p:nvGraphicFramePr>
        <p:xfrm>
          <a:off x="5338072" y="5498011"/>
          <a:ext cx="2582714" cy="782766"/>
        </p:xfrm>
        <a:graphic>
          <a:graphicData uri="http://schemas.openxmlformats.org/drawingml/2006/table">
            <a:tbl>
              <a:tblPr firstRow="1" firstCol="1" bandRow="1"/>
              <a:tblGrid>
                <a:gridCol w="932108">
                  <a:extLst>
                    <a:ext uri="{9D8B030D-6E8A-4147-A177-3AD203B41FA5}">
                      <a16:colId xmlns:a16="http://schemas.microsoft.com/office/drawing/2014/main" xmlns="" val="735687195"/>
                    </a:ext>
                  </a:extLst>
                </a:gridCol>
                <a:gridCol w="1650606">
                  <a:extLst>
                    <a:ext uri="{9D8B030D-6E8A-4147-A177-3AD203B41FA5}">
                      <a16:colId xmlns:a16="http://schemas.microsoft.com/office/drawing/2014/main" xmlns="" val="4131797439"/>
                    </a:ext>
                  </a:extLst>
                </a:gridCol>
              </a:tblGrid>
              <a:tr h="239828">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MFJ</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$500,000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2013567450"/>
                  </a:ext>
                </a:extLst>
              </a:tr>
              <a:tr h="239828">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MFS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$250,000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2598585625"/>
                  </a:ext>
                </a:extLst>
              </a:tr>
              <a:tr h="239828">
                <a:tc>
                  <a:txBody>
                    <a:bodyPr/>
                    <a:lstStyle/>
                    <a:p>
                      <a:pPr marL="0" marR="0">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S / HOH</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$400,000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944675033"/>
                  </a:ext>
                </a:extLst>
              </a:tr>
            </a:tbl>
          </a:graphicData>
        </a:graphic>
      </p:graphicFrame>
    </p:spTree>
    <p:extLst>
      <p:ext uri="{BB962C8B-B14F-4D97-AF65-F5344CB8AC3E}">
        <p14:creationId xmlns:p14="http://schemas.microsoft.com/office/powerpoint/2010/main" val="324311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89294" y="1429842"/>
            <a:ext cx="8715517" cy="5115798"/>
          </a:xfrm>
        </p:spPr>
        <p:txBody>
          <a:bodyPr>
            <a:normAutofit/>
          </a:bodyPr>
          <a:lstStyle/>
          <a:p>
            <a:pPr marL="0" marR="0" indent="0">
              <a:lnSpc>
                <a:spcPct val="107000"/>
              </a:lnSpc>
              <a:spcBef>
                <a:spcPts val="0"/>
              </a:spcBef>
              <a:spcAft>
                <a:spcPts val="800"/>
              </a:spcAft>
              <a:buNone/>
            </a:pPr>
            <a:r>
              <a:rPr lang="en-US" sz="2400" b="1" dirty="0">
                <a:effectLst/>
                <a:ea typeface="Calibri" panose="020F0502020204030204" pitchFamily="34" charset="0"/>
                <a:cs typeface="Times New Roman" panose="02020603050405020304" pitchFamily="18" charset="0"/>
              </a:rPr>
              <a:t>Energy Credits are a Focus starting in 2022:</a:t>
            </a:r>
          </a:p>
          <a:p>
            <a:pPr marL="342900" marR="0" lvl="0" indent="-342900">
              <a:lnSpc>
                <a:spcPct val="107000"/>
              </a:lnSpc>
              <a:spcBef>
                <a:spcPts val="0"/>
              </a:spcBef>
              <a:spcAft>
                <a:spcPts val="0"/>
              </a:spcAft>
              <a:buFont typeface="Symbol" panose="05050102010706020507" pitchFamily="18" charset="2"/>
              <a:buChar char=""/>
            </a:pPr>
            <a:r>
              <a:rPr lang="en-US" sz="2000" u="sng" dirty="0">
                <a:effectLst/>
                <a:ea typeface="Calibri" panose="020F0502020204030204" pitchFamily="34" charset="0"/>
                <a:cs typeface="Tahoma" panose="020B0604030504040204" pitchFamily="34" charset="0"/>
              </a:rPr>
              <a:t>Home Energy credit </a:t>
            </a:r>
            <a:r>
              <a:rPr lang="en-US" sz="2000" dirty="0">
                <a:effectLst/>
                <a:ea typeface="Calibri" panose="020F0502020204030204" pitchFamily="34" charset="0"/>
                <a:cs typeface="Tahoma" panose="020B0604030504040204" pitchFamily="34" charset="0"/>
              </a:rPr>
              <a:t>is revamped from a $500 lifetime credit to $1,200 annual limitation.</a:t>
            </a:r>
          </a:p>
          <a:p>
            <a:pPr marL="342900" marR="0" lvl="0" indent="-342900">
              <a:lnSpc>
                <a:spcPct val="107000"/>
              </a:lnSpc>
              <a:spcBef>
                <a:spcPts val="0"/>
              </a:spcBef>
              <a:spcAft>
                <a:spcPts val="0"/>
              </a:spcAft>
              <a:buFont typeface="Symbol" panose="05050102010706020507" pitchFamily="18" charset="2"/>
              <a:buChar char=""/>
            </a:pPr>
            <a:r>
              <a:rPr lang="en-US" sz="2000" u="sng" dirty="0">
                <a:effectLst/>
                <a:ea typeface="Calibri" panose="020F0502020204030204" pitchFamily="34" charset="0"/>
                <a:cs typeface="Tahoma" panose="020B0604030504040204" pitchFamily="34" charset="0"/>
              </a:rPr>
              <a:t>Electric Vehicle credit </a:t>
            </a:r>
            <a:r>
              <a:rPr lang="en-US" sz="2000" dirty="0">
                <a:effectLst/>
                <a:ea typeface="Calibri" panose="020F0502020204030204" pitchFamily="34" charset="0"/>
                <a:cs typeface="Tahoma" panose="020B0604030504040204" pitchFamily="34" charset="0"/>
              </a:rPr>
              <a:t>is revamped and meant to help those with non-expensive vehicles:</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Increased minimum credit from $2,500 to $4,000.  Maximum is $12,500 (limited to 50% of cost of vehicle)</a:t>
            </a:r>
          </a:p>
          <a:p>
            <a:pPr marL="1143000" marR="0" lvl="2" indent="-228600">
              <a:lnSpc>
                <a:spcPct val="107000"/>
              </a:lnSpc>
              <a:spcBef>
                <a:spcPts val="0"/>
              </a:spcBef>
              <a:spcAft>
                <a:spcPts val="800"/>
              </a:spcAft>
              <a:buFont typeface="Wingdings" panose="05000000000000000000" pitchFamily="2" charset="2"/>
              <a:buChar char=""/>
            </a:pPr>
            <a:r>
              <a:rPr lang="en-US" sz="2000" dirty="0">
                <a:effectLst/>
                <a:ea typeface="Calibri" panose="020F0502020204030204" pitchFamily="34" charset="0"/>
                <a:cs typeface="Times New Roman" panose="02020603050405020304" pitchFamily="18" charset="0"/>
              </a:rPr>
              <a:t>You get an additional $4,500 if the final assembly is at a U.S. plant that has a union.</a:t>
            </a:r>
          </a:p>
          <a:p>
            <a:pPr marL="742950" marR="0" lvl="1" indent="-285750">
              <a:lnSpc>
                <a:spcPct val="107000"/>
              </a:lnSpc>
              <a:spcBef>
                <a:spcPts val="0"/>
              </a:spcBef>
              <a:spcAft>
                <a:spcPts val="80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NO credit if MSRP is over:</a:t>
            </a:r>
          </a:p>
          <a:p>
            <a:pPr marL="457200" marR="0" lvl="1" indent="0">
              <a:lnSpc>
                <a:spcPct val="107000"/>
              </a:lnSpc>
              <a:spcBef>
                <a:spcPts val="0"/>
              </a:spcBef>
              <a:spcAft>
                <a:spcPts val="800"/>
              </a:spcAft>
              <a:buNone/>
            </a:pPr>
            <a:endParaRPr lang="en-US" sz="2000" dirty="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Credit phases out if AGI if over:</a:t>
            </a:r>
          </a:p>
          <a:p>
            <a:pPr marL="457200" marR="0" lvl="1" indent="0">
              <a:lnSpc>
                <a:spcPct val="107000"/>
              </a:lnSpc>
              <a:spcBef>
                <a:spcPts val="0"/>
              </a:spcBef>
              <a:spcAft>
                <a:spcPts val="800"/>
              </a:spcAft>
              <a:buNone/>
            </a:pPr>
            <a:endParaRPr lang="en-US" sz="11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ea typeface="Calibri" panose="020F0502020204030204" pitchFamily="34" charset="0"/>
              <a:cs typeface="Times New Roman" panose="02020603050405020304" pitchFamily="18" charset="0"/>
            </a:endParaRPr>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graphicFrame>
        <p:nvGraphicFramePr>
          <p:cNvPr id="11" name="Table 10">
            <a:extLst>
              <a:ext uri="{FF2B5EF4-FFF2-40B4-BE49-F238E27FC236}">
                <a16:creationId xmlns:a16="http://schemas.microsoft.com/office/drawing/2014/main" xmlns="" id="{E14D8A92-D1C0-4C9C-A1FA-51558354315C}"/>
              </a:ext>
            </a:extLst>
          </p:cNvPr>
          <p:cNvGraphicFramePr>
            <a:graphicFrameLocks noGrp="1"/>
          </p:cNvGraphicFramePr>
          <p:nvPr>
            <p:extLst>
              <p:ext uri="{D42A27DB-BD31-4B8C-83A1-F6EECF244321}">
                <p14:modId xmlns:p14="http://schemas.microsoft.com/office/powerpoint/2010/main" val="1888484184"/>
              </p:ext>
            </p:extLst>
          </p:nvPr>
        </p:nvGraphicFramePr>
        <p:xfrm>
          <a:off x="6489758" y="4976672"/>
          <a:ext cx="3266901" cy="489204"/>
        </p:xfrm>
        <a:graphic>
          <a:graphicData uri="http://schemas.openxmlformats.org/drawingml/2006/table">
            <a:tbl>
              <a:tblPr firstRow="1" firstCol="1" bandRow="1"/>
              <a:tblGrid>
                <a:gridCol w="1059536">
                  <a:extLst>
                    <a:ext uri="{9D8B030D-6E8A-4147-A177-3AD203B41FA5}">
                      <a16:colId xmlns:a16="http://schemas.microsoft.com/office/drawing/2014/main" xmlns="" val="605272447"/>
                    </a:ext>
                  </a:extLst>
                </a:gridCol>
                <a:gridCol w="2207365">
                  <a:extLst>
                    <a:ext uri="{9D8B030D-6E8A-4147-A177-3AD203B41FA5}">
                      <a16:colId xmlns:a16="http://schemas.microsoft.com/office/drawing/2014/main" xmlns="" val="3751724128"/>
                    </a:ext>
                  </a:extLst>
                </a:gridCol>
              </a:tblGrid>
              <a:tr h="161925">
                <a:tc>
                  <a:txBody>
                    <a:bodyPr/>
                    <a:lstStyle/>
                    <a:p>
                      <a:pPr marL="0" marR="0" algn="r">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$80,000 </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l">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SUV's, Pickups, Vans</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3690270432"/>
                  </a:ext>
                </a:extLst>
              </a:tr>
              <a:tr h="161925">
                <a:tc>
                  <a:txBody>
                    <a:bodyPr/>
                    <a:lstStyle/>
                    <a:p>
                      <a:pPr marL="0" marR="0" algn="r">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$55,000 </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l">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Other Vehicles</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611542877"/>
                  </a:ext>
                </a:extLst>
              </a:tr>
            </a:tbl>
          </a:graphicData>
        </a:graphic>
      </p:graphicFrame>
      <p:graphicFrame>
        <p:nvGraphicFramePr>
          <p:cNvPr id="12" name="Table 11">
            <a:extLst>
              <a:ext uri="{FF2B5EF4-FFF2-40B4-BE49-F238E27FC236}">
                <a16:creationId xmlns:a16="http://schemas.microsoft.com/office/drawing/2014/main" xmlns="" id="{7B37CA54-020D-4056-AEA8-CD83323CF149}"/>
              </a:ext>
            </a:extLst>
          </p:cNvPr>
          <p:cNvGraphicFramePr>
            <a:graphicFrameLocks noGrp="1"/>
          </p:cNvGraphicFramePr>
          <p:nvPr>
            <p:extLst>
              <p:ext uri="{D42A27DB-BD31-4B8C-83A1-F6EECF244321}">
                <p14:modId xmlns:p14="http://schemas.microsoft.com/office/powerpoint/2010/main" val="1030539724"/>
              </p:ext>
            </p:extLst>
          </p:nvPr>
        </p:nvGraphicFramePr>
        <p:xfrm>
          <a:off x="6783635" y="5913561"/>
          <a:ext cx="2679146" cy="733806"/>
        </p:xfrm>
        <a:graphic>
          <a:graphicData uri="http://schemas.openxmlformats.org/drawingml/2006/table">
            <a:tbl>
              <a:tblPr firstRow="1" firstCol="1" bandRow="1"/>
              <a:tblGrid>
                <a:gridCol w="893049">
                  <a:extLst>
                    <a:ext uri="{9D8B030D-6E8A-4147-A177-3AD203B41FA5}">
                      <a16:colId xmlns:a16="http://schemas.microsoft.com/office/drawing/2014/main" xmlns="" val="2187070463"/>
                    </a:ext>
                  </a:extLst>
                </a:gridCol>
                <a:gridCol w="1786097">
                  <a:extLst>
                    <a:ext uri="{9D8B030D-6E8A-4147-A177-3AD203B41FA5}">
                      <a16:colId xmlns:a16="http://schemas.microsoft.com/office/drawing/2014/main" xmlns="" val="2751593314"/>
                    </a:ext>
                  </a:extLst>
                </a:gridCol>
              </a:tblGrid>
              <a:tr h="161925">
                <a:tc>
                  <a:txBody>
                    <a:bodyPr/>
                    <a:lstStyle/>
                    <a:p>
                      <a:pPr marL="0" marR="0">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MFJ</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$500,000 </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288215891"/>
                  </a:ext>
                </a:extLst>
              </a:tr>
              <a:tr h="161925">
                <a:tc>
                  <a:txBody>
                    <a:bodyPr/>
                    <a:lstStyle/>
                    <a:p>
                      <a:pPr marL="0" marR="0">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MFS / S</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$250,000 </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3462967421"/>
                  </a:ext>
                </a:extLst>
              </a:tr>
              <a:tr h="161925">
                <a:tc>
                  <a:txBody>
                    <a:bodyPr/>
                    <a:lstStyle/>
                    <a:p>
                      <a:pPr marL="0" marR="0">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HOH</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$375,000 </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2195697864"/>
                  </a:ext>
                </a:extLst>
              </a:tr>
            </a:tbl>
          </a:graphicData>
        </a:graphic>
      </p:graphicFrame>
    </p:spTree>
    <p:extLst>
      <p:ext uri="{BB962C8B-B14F-4D97-AF65-F5344CB8AC3E}">
        <p14:creationId xmlns:p14="http://schemas.microsoft.com/office/powerpoint/2010/main" val="45524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pic>
        <p:nvPicPr>
          <p:cNvPr id="9" name="Picture 8">
            <a:extLst>
              <a:ext uri="{FF2B5EF4-FFF2-40B4-BE49-F238E27FC236}">
                <a16:creationId xmlns:a16="http://schemas.microsoft.com/office/drawing/2014/main" xmlns="" id="{170E5562-CF2C-41AD-8ECA-D89D08AB4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26" y="253093"/>
            <a:ext cx="1640289" cy="438449"/>
          </a:xfrm>
          <a:prstGeom prst="rect">
            <a:avLst/>
          </a:prstGeom>
        </p:spPr>
      </p:pic>
      <p:pic>
        <p:nvPicPr>
          <p:cNvPr id="2" name="Picture 1">
            <a:extLst>
              <a:ext uri="{FF2B5EF4-FFF2-40B4-BE49-F238E27FC236}">
                <a16:creationId xmlns:a16="http://schemas.microsoft.com/office/drawing/2014/main" xmlns="" id="{25A89D02-C1EA-4458-A3CF-D99428132DE3}"/>
              </a:ext>
            </a:extLst>
          </p:cNvPr>
          <p:cNvPicPr>
            <a:picLocks noChangeAspect="1"/>
          </p:cNvPicPr>
          <p:nvPr/>
        </p:nvPicPr>
        <p:blipFill>
          <a:blip r:embed="rId4"/>
          <a:stretch>
            <a:fillRect/>
          </a:stretch>
        </p:blipFill>
        <p:spPr>
          <a:xfrm>
            <a:off x="2455706" y="1340758"/>
            <a:ext cx="7754613" cy="1330143"/>
          </a:xfrm>
          <a:prstGeom prst="rect">
            <a:avLst/>
          </a:prstGeom>
        </p:spPr>
      </p:pic>
      <p:pic>
        <p:nvPicPr>
          <p:cNvPr id="5" name="Picture 4">
            <a:extLst>
              <a:ext uri="{FF2B5EF4-FFF2-40B4-BE49-F238E27FC236}">
                <a16:creationId xmlns:a16="http://schemas.microsoft.com/office/drawing/2014/main" xmlns="" id="{34CE52D5-6F55-4105-900D-41B5C8863035}"/>
              </a:ext>
            </a:extLst>
          </p:cNvPr>
          <p:cNvPicPr>
            <a:picLocks noChangeAspect="1"/>
          </p:cNvPicPr>
          <p:nvPr/>
        </p:nvPicPr>
        <p:blipFill>
          <a:blip r:embed="rId5"/>
          <a:stretch>
            <a:fillRect/>
          </a:stretch>
        </p:blipFill>
        <p:spPr>
          <a:xfrm>
            <a:off x="4508255" y="4772812"/>
            <a:ext cx="3682303" cy="1420491"/>
          </a:xfrm>
          <a:prstGeom prst="rect">
            <a:avLst/>
          </a:prstGeom>
        </p:spPr>
      </p:pic>
      <p:sp>
        <p:nvSpPr>
          <p:cNvPr id="6" name="TextBox 5"/>
          <p:cNvSpPr txBox="1"/>
          <p:nvPr/>
        </p:nvSpPr>
        <p:spPr>
          <a:xfrm>
            <a:off x="3544329" y="3125317"/>
            <a:ext cx="5577369" cy="738664"/>
          </a:xfrm>
          <a:prstGeom prst="rect">
            <a:avLst/>
          </a:prstGeom>
          <a:noFill/>
        </p:spPr>
        <p:txBody>
          <a:bodyPr wrap="square" rtlCol="0">
            <a:spAutoFit/>
          </a:bodyPr>
          <a:lstStyle/>
          <a:p>
            <a:r>
              <a:rPr lang="en-US" sz="2400" dirty="0" smtClean="0"/>
              <a:t>Scott Hensley </a:t>
            </a:r>
            <a:r>
              <a:rPr lang="en-US" dirty="0" smtClean="0"/>
              <a:t>| </a:t>
            </a:r>
            <a:r>
              <a:rPr lang="en-US" dirty="0" smtClean="0">
                <a:hlinkClick r:id="rId6"/>
              </a:rPr>
              <a:t>shensley@stancilcpa.com</a:t>
            </a:r>
            <a:endParaRPr lang="en-US" dirty="0" smtClean="0"/>
          </a:p>
          <a:p>
            <a:endParaRPr lang="en-US" dirty="0"/>
          </a:p>
        </p:txBody>
      </p:sp>
    </p:spTree>
    <p:extLst>
      <p:ext uri="{BB962C8B-B14F-4D97-AF65-F5344CB8AC3E}">
        <p14:creationId xmlns:p14="http://schemas.microsoft.com/office/powerpoint/2010/main" val="1413197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89212" y="1588840"/>
            <a:ext cx="8610091" cy="4770015"/>
          </a:xfrm>
        </p:spPr>
        <p:txBody>
          <a:bodyPr>
            <a:normAutofit lnSpcReduction="10000"/>
          </a:bodyPr>
          <a:lstStyle/>
          <a:p>
            <a:pPr marL="0" marR="0" indent="0">
              <a:lnSpc>
                <a:spcPct val="107000"/>
              </a:lnSpc>
              <a:spcBef>
                <a:spcPts val="0"/>
              </a:spcBef>
              <a:spcAft>
                <a:spcPts val="0"/>
              </a:spcAft>
              <a:buNone/>
            </a:pPr>
            <a:r>
              <a:rPr lang="en-US" sz="2800" b="1" dirty="0">
                <a:effectLst/>
                <a:ea typeface="Calibri" panose="020F0502020204030204" pitchFamily="34" charset="0"/>
                <a:cs typeface="Times New Roman" panose="02020603050405020304" pitchFamily="18" charset="0"/>
              </a:rPr>
              <a:t>2 Other New Vehicle Credits:</a:t>
            </a:r>
          </a:p>
          <a:p>
            <a:pPr marL="0" marR="0" indent="0">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200" dirty="0">
                <a:effectLst/>
                <a:ea typeface="Calibri" panose="020F0502020204030204" pitchFamily="34" charset="0"/>
                <a:cs typeface="Tahoma" panose="020B0604030504040204" pitchFamily="34" charset="0"/>
              </a:rPr>
              <a:t>Credit for Used Electric Vehicles</a:t>
            </a:r>
          </a:p>
          <a:p>
            <a:pPr marL="0" marR="0" indent="0">
              <a:lnSpc>
                <a:spcPct val="107000"/>
              </a:lnSpc>
              <a:spcBef>
                <a:spcPts val="0"/>
              </a:spcBef>
              <a:spcAft>
                <a:spcPts val="0"/>
              </a:spcAft>
              <a:buNone/>
            </a:pPr>
            <a:r>
              <a:rPr lang="en-US" sz="2200" dirty="0">
                <a:effectLst/>
                <a:ea typeface="Calibri" panose="020F0502020204030204" pitchFamily="34" charset="0"/>
                <a:cs typeface="Times New Roman" panose="02020603050405020304" pitchFamily="18" charset="0"/>
              </a:rPr>
              <a:t> </a:t>
            </a:r>
          </a:p>
          <a:p>
            <a:pPr lvl="2" indent="-285750">
              <a:lnSpc>
                <a:spcPct val="107000"/>
              </a:lnSpc>
              <a:spcBef>
                <a:spcPts val="0"/>
              </a:spcBef>
              <a:buFont typeface="Courier New" panose="02070309020205020404" pitchFamily="49" charset="0"/>
              <a:buChar char="o"/>
            </a:pPr>
            <a:r>
              <a:rPr lang="en-US" sz="2200" dirty="0">
                <a:effectLst/>
                <a:ea typeface="Calibri" panose="020F0502020204030204" pitchFamily="34" charset="0"/>
                <a:cs typeface="Times New Roman" panose="02020603050405020304" pitchFamily="18" charset="0"/>
              </a:rPr>
              <a:t>$2,000 to $4,000 if Vehicle is less than $25,000</a:t>
            </a:r>
          </a:p>
          <a:p>
            <a:pPr lvl="2" indent="-285750">
              <a:lnSpc>
                <a:spcPct val="107000"/>
              </a:lnSpc>
              <a:spcBef>
                <a:spcPts val="0"/>
              </a:spcBef>
              <a:buFont typeface="Courier New" panose="02070309020205020404" pitchFamily="49" charset="0"/>
              <a:buChar char="o"/>
            </a:pPr>
            <a:r>
              <a:rPr lang="en-US" sz="2200" dirty="0">
                <a:effectLst/>
                <a:ea typeface="Calibri" panose="020F0502020204030204" pitchFamily="34" charset="0"/>
                <a:cs typeface="Times New Roman" panose="02020603050405020304" pitchFamily="18" charset="0"/>
              </a:rPr>
              <a:t>Credit phases out for income over the following:</a:t>
            </a:r>
          </a:p>
          <a:p>
            <a:pPr marL="0" marR="0" indent="0">
              <a:lnSpc>
                <a:spcPct val="107000"/>
              </a:lnSpc>
              <a:spcBef>
                <a:spcPts val="0"/>
              </a:spcBef>
              <a:spcAft>
                <a:spcPts val="800"/>
              </a:spcAft>
              <a:buNone/>
            </a:pPr>
            <a:endParaRPr lang="en-US" sz="20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effectLst/>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200" dirty="0">
                <a:effectLst/>
                <a:ea typeface="Calibri" panose="020F0502020204030204" pitchFamily="34" charset="0"/>
                <a:cs typeface="Tahoma" panose="020B0604030504040204" pitchFamily="34" charset="0"/>
              </a:rPr>
              <a:t>New Credit for Depreciable Commercial Electric Vehicles</a:t>
            </a:r>
            <a:endParaRPr lang="en-US" sz="2200" dirty="0">
              <a:ea typeface="Calibri" panose="020F0502020204030204" pitchFamily="34" charset="0"/>
              <a:cs typeface="Tahoma" panose="020B0604030504040204" pitchFamily="34" charset="0"/>
            </a:endParaRPr>
          </a:p>
          <a:p>
            <a:pPr lvl="2" indent="-342900">
              <a:lnSpc>
                <a:spcPct val="107000"/>
              </a:lnSpc>
              <a:spcBef>
                <a:spcPts val="0"/>
              </a:spcBef>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30% of cost if 100% electric</a:t>
            </a:r>
          </a:p>
          <a:p>
            <a:pPr lvl="2" indent="-342900">
              <a:lnSpc>
                <a:spcPct val="107000"/>
              </a:lnSpc>
              <a:spcBef>
                <a:spcPts val="0"/>
              </a:spcBef>
              <a:buFont typeface="Courier New" panose="02070309020205020404" pitchFamily="49" charset="0"/>
              <a:buChar char="o"/>
            </a:pPr>
            <a:r>
              <a:rPr lang="en-US" sz="2200">
                <a:effectLst/>
                <a:ea typeface="Calibri" panose="020F0502020204030204" pitchFamily="34" charset="0"/>
                <a:cs typeface="Times New Roman" panose="02020603050405020304" pitchFamily="18" charset="0"/>
              </a:rPr>
              <a:t>15</a:t>
            </a:r>
            <a:r>
              <a:rPr lang="en-US" sz="2200" dirty="0">
                <a:effectLst/>
                <a:ea typeface="Calibri" panose="020F0502020204030204" pitchFamily="34" charset="0"/>
                <a:cs typeface="Times New Roman" panose="02020603050405020304" pitchFamily="18" charset="0"/>
              </a:rPr>
              <a:t>% of cost if hybrid</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graphicFrame>
        <p:nvGraphicFramePr>
          <p:cNvPr id="9" name="Table 8">
            <a:extLst>
              <a:ext uri="{FF2B5EF4-FFF2-40B4-BE49-F238E27FC236}">
                <a16:creationId xmlns:a16="http://schemas.microsoft.com/office/drawing/2014/main" xmlns="" id="{6734A6B8-5BB2-401D-80AF-3DDF2DE7AA3A}"/>
              </a:ext>
            </a:extLst>
          </p:cNvPr>
          <p:cNvGraphicFramePr>
            <a:graphicFrameLocks noGrp="1"/>
          </p:cNvGraphicFramePr>
          <p:nvPr>
            <p:extLst>
              <p:ext uri="{D42A27DB-BD31-4B8C-83A1-F6EECF244321}">
                <p14:modId xmlns:p14="http://schemas.microsoft.com/office/powerpoint/2010/main" val="712598959"/>
              </p:ext>
            </p:extLst>
          </p:nvPr>
        </p:nvGraphicFramePr>
        <p:xfrm>
          <a:off x="5148124" y="3740462"/>
          <a:ext cx="2717872" cy="831723"/>
        </p:xfrm>
        <a:graphic>
          <a:graphicData uri="http://schemas.openxmlformats.org/drawingml/2006/table">
            <a:tbl>
              <a:tblPr firstRow="1" firstCol="1" bandRow="1"/>
              <a:tblGrid>
                <a:gridCol w="905957">
                  <a:extLst>
                    <a:ext uri="{9D8B030D-6E8A-4147-A177-3AD203B41FA5}">
                      <a16:colId xmlns:a16="http://schemas.microsoft.com/office/drawing/2014/main" xmlns="" val="3731028711"/>
                    </a:ext>
                  </a:extLst>
                </a:gridCol>
                <a:gridCol w="1811915">
                  <a:extLst>
                    <a:ext uri="{9D8B030D-6E8A-4147-A177-3AD203B41FA5}">
                      <a16:colId xmlns:a16="http://schemas.microsoft.com/office/drawing/2014/main" xmlns="" val="2586640665"/>
                    </a:ext>
                  </a:extLst>
                </a:gridCol>
              </a:tblGrid>
              <a:tr h="161925">
                <a:tc>
                  <a:txBody>
                    <a:bodyPr/>
                    <a:lstStyle/>
                    <a:p>
                      <a:pPr marL="0" marR="0">
                        <a:lnSpc>
                          <a:spcPct val="107000"/>
                        </a:lnSpc>
                        <a:spcBef>
                          <a:spcPts val="0"/>
                        </a:spcBef>
                        <a:spcAft>
                          <a:spcPts val="0"/>
                        </a:spcAft>
                      </a:pPr>
                      <a:r>
                        <a:rPr lang="en-US" sz="1700" dirty="0">
                          <a:solidFill>
                            <a:srgbClr val="000000"/>
                          </a:solidFill>
                          <a:effectLst/>
                          <a:latin typeface="+mn-lt"/>
                          <a:ea typeface="Times New Roman" panose="02020603050405020304" pitchFamily="18" charset="0"/>
                          <a:cs typeface="Times New Roman" panose="02020603050405020304" pitchFamily="18" charset="0"/>
                        </a:rPr>
                        <a:t>MFJ</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700" dirty="0">
                          <a:solidFill>
                            <a:srgbClr val="000000"/>
                          </a:solidFill>
                          <a:effectLst/>
                          <a:latin typeface="+mn-lt"/>
                          <a:ea typeface="Times New Roman" panose="02020603050405020304" pitchFamily="18" charset="0"/>
                          <a:cs typeface="Times New Roman" panose="02020603050405020304" pitchFamily="18" charset="0"/>
                        </a:rPr>
                        <a:t>$150,000 </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725808189"/>
                  </a:ext>
                </a:extLst>
              </a:tr>
              <a:tr h="161925">
                <a:tc>
                  <a:txBody>
                    <a:bodyPr/>
                    <a:lstStyle/>
                    <a:p>
                      <a:pPr marL="0" marR="0">
                        <a:lnSpc>
                          <a:spcPct val="107000"/>
                        </a:lnSpc>
                        <a:spcBef>
                          <a:spcPts val="0"/>
                        </a:spcBef>
                        <a:spcAft>
                          <a:spcPts val="0"/>
                        </a:spcAft>
                      </a:pPr>
                      <a:r>
                        <a:rPr lang="en-US" sz="1700" dirty="0">
                          <a:solidFill>
                            <a:srgbClr val="000000"/>
                          </a:solidFill>
                          <a:effectLst/>
                          <a:latin typeface="+mn-lt"/>
                          <a:ea typeface="Times New Roman" panose="02020603050405020304" pitchFamily="18" charset="0"/>
                          <a:cs typeface="Times New Roman" panose="02020603050405020304" pitchFamily="18" charset="0"/>
                        </a:rPr>
                        <a:t>MFS / S</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700" dirty="0">
                          <a:solidFill>
                            <a:srgbClr val="000000"/>
                          </a:solidFill>
                          <a:effectLst/>
                          <a:latin typeface="+mn-lt"/>
                          <a:ea typeface="Times New Roman" panose="02020603050405020304" pitchFamily="18" charset="0"/>
                          <a:cs typeface="Times New Roman" panose="02020603050405020304" pitchFamily="18" charset="0"/>
                        </a:rPr>
                        <a:t>$75,000 </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48102038"/>
                  </a:ext>
                </a:extLst>
              </a:tr>
              <a:tr h="161925">
                <a:tc>
                  <a:txBody>
                    <a:bodyPr/>
                    <a:lstStyle/>
                    <a:p>
                      <a:pPr marL="0" marR="0">
                        <a:lnSpc>
                          <a:spcPct val="107000"/>
                        </a:lnSpc>
                        <a:spcBef>
                          <a:spcPts val="0"/>
                        </a:spcBef>
                        <a:spcAft>
                          <a:spcPts val="0"/>
                        </a:spcAft>
                      </a:pPr>
                      <a:r>
                        <a:rPr lang="en-US" sz="1700" dirty="0">
                          <a:solidFill>
                            <a:srgbClr val="000000"/>
                          </a:solidFill>
                          <a:effectLst/>
                          <a:latin typeface="+mn-lt"/>
                          <a:ea typeface="Times New Roman" panose="02020603050405020304" pitchFamily="18" charset="0"/>
                          <a:cs typeface="Times New Roman" panose="02020603050405020304" pitchFamily="18" charset="0"/>
                        </a:rPr>
                        <a:t>HOH</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700" dirty="0">
                          <a:solidFill>
                            <a:srgbClr val="000000"/>
                          </a:solidFill>
                          <a:effectLst/>
                          <a:latin typeface="+mn-lt"/>
                          <a:ea typeface="Times New Roman" panose="02020603050405020304" pitchFamily="18" charset="0"/>
                          <a:cs typeface="Times New Roman" panose="02020603050405020304" pitchFamily="18" charset="0"/>
                        </a:rPr>
                        <a:t>$112,500 </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971404857"/>
                  </a:ext>
                </a:extLst>
              </a:tr>
            </a:tbl>
          </a:graphicData>
        </a:graphic>
      </p:graphicFrame>
    </p:spTree>
    <p:extLst>
      <p:ext uri="{BB962C8B-B14F-4D97-AF65-F5344CB8AC3E}">
        <p14:creationId xmlns:p14="http://schemas.microsoft.com/office/powerpoint/2010/main" val="34816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89212" y="1588840"/>
            <a:ext cx="8719148" cy="2874103"/>
          </a:xfrm>
        </p:spPr>
        <p:txBody>
          <a:bodyPr>
            <a:normAutofit fontScale="92500" lnSpcReduction="10000"/>
          </a:bodyPr>
          <a:lstStyle/>
          <a:p>
            <a:pPr marL="0" marR="0" indent="0">
              <a:lnSpc>
                <a:spcPct val="107000"/>
              </a:lnSpc>
              <a:spcBef>
                <a:spcPts val="0"/>
              </a:spcBef>
              <a:spcAft>
                <a:spcPts val="0"/>
              </a:spcAft>
              <a:buNone/>
            </a:pPr>
            <a:r>
              <a:rPr lang="en-US" sz="2800" dirty="0">
                <a:effectLst/>
                <a:ea typeface="Calibri" panose="020F0502020204030204" pitchFamily="34" charset="0"/>
                <a:cs typeface="Times New Roman" panose="02020603050405020304" pitchFamily="18" charset="0"/>
              </a:rPr>
              <a:t>The Exclusion for Section 1202 Stock Gain is Reduced for Those with AGI over $400,000</a:t>
            </a:r>
          </a:p>
          <a:p>
            <a:pPr marL="0" marR="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400" dirty="0">
                <a:effectLst/>
                <a:ea typeface="Calibri" panose="020F0502020204030204" pitchFamily="34" charset="0"/>
                <a:cs typeface="Tahoma" panose="020B0604030504040204" pitchFamily="34" charset="0"/>
              </a:rPr>
              <a:t>No longer allowed to get 75% or 100% exclusion</a:t>
            </a:r>
          </a:p>
          <a:p>
            <a:pPr lvl="1" indent="-342900">
              <a:lnSpc>
                <a:spcPct val="107000"/>
              </a:lnSpc>
              <a:spcBef>
                <a:spcPts val="0"/>
              </a:spcBef>
              <a:buFont typeface="Symbol" panose="05050102010706020507" pitchFamily="18" charset="2"/>
              <a:buChar char=""/>
            </a:pPr>
            <a:endParaRPr lang="en-US" sz="2400" dirty="0">
              <a:effectLst/>
              <a:ea typeface="Calibri" panose="020F0502020204030204" pitchFamily="34" charset="0"/>
              <a:cs typeface="Tahoma" panose="020B0604030504040204" pitchFamily="34" charset="0"/>
            </a:endParaRPr>
          </a:p>
          <a:p>
            <a:pPr lvl="1" indent="-342900">
              <a:lnSpc>
                <a:spcPct val="107000"/>
              </a:lnSpc>
              <a:spcBef>
                <a:spcPts val="0"/>
              </a:spcBef>
              <a:buFont typeface="Symbol" panose="05050102010706020507" pitchFamily="18" charset="2"/>
              <a:buChar char=""/>
            </a:pPr>
            <a:r>
              <a:rPr lang="en-US" sz="2400" dirty="0">
                <a:effectLst/>
                <a:ea typeface="Calibri" panose="020F0502020204030204" pitchFamily="34" charset="0"/>
                <a:cs typeface="Tahoma" panose="020B0604030504040204" pitchFamily="34" charset="0"/>
              </a:rPr>
              <a:t>May get 50% exclusion though</a:t>
            </a:r>
          </a:p>
          <a:p>
            <a:pPr lvl="1" indent="-342900">
              <a:lnSpc>
                <a:spcPct val="107000"/>
              </a:lnSpc>
              <a:spcBef>
                <a:spcPts val="0"/>
              </a:spcBef>
              <a:buFont typeface="Symbol" panose="05050102010706020507" pitchFamily="18" charset="2"/>
              <a:buChar char=""/>
            </a:pPr>
            <a:endParaRPr lang="en-US" sz="2400" dirty="0">
              <a:effectLst/>
              <a:ea typeface="Calibri" panose="020F0502020204030204" pitchFamily="34" charset="0"/>
              <a:cs typeface="Tahoma" panose="020B0604030504040204" pitchFamily="34" charset="0"/>
            </a:endParaRPr>
          </a:p>
          <a:p>
            <a:pPr lvl="1" indent="-342900">
              <a:lnSpc>
                <a:spcPct val="107000"/>
              </a:lnSpc>
              <a:spcBef>
                <a:spcPts val="0"/>
              </a:spcBef>
              <a:buFont typeface="Symbol" panose="05050102010706020507" pitchFamily="18" charset="2"/>
              <a:buChar char=""/>
            </a:pPr>
            <a:r>
              <a:rPr lang="en-US" sz="2400" b="1" dirty="0">
                <a:effectLst/>
                <a:ea typeface="Calibri" panose="020F0502020204030204" pitchFamily="34" charset="0"/>
                <a:cs typeface="Tahoma" panose="020B0604030504040204" pitchFamily="34" charset="0"/>
              </a:rPr>
              <a:t>Starts </a:t>
            </a:r>
            <a:r>
              <a:rPr lang="en-US" sz="2400" b="1" dirty="0" smtClean="0">
                <a:effectLst/>
                <a:ea typeface="Calibri" panose="020F0502020204030204" pitchFamily="34" charset="0"/>
                <a:cs typeface="Tahoma" panose="020B0604030504040204" pitchFamily="34" charset="0"/>
              </a:rPr>
              <a:t>9/13/2021 (This date likely to be changed)</a:t>
            </a:r>
            <a:endParaRPr lang="en-US" sz="2400" dirty="0">
              <a:effectLst/>
              <a:ea typeface="Calibri" panose="020F0502020204030204" pitchFamily="34" charset="0"/>
              <a:cs typeface="Tahoma" panose="020B0604030504040204" pitchFamily="34" charset="0"/>
            </a:endParaRPr>
          </a:p>
          <a:p>
            <a:pPr marL="400050" lvl="1" indent="0">
              <a:buNone/>
            </a:pPr>
            <a:endParaRPr lang="en-US" sz="3000" dirty="0"/>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359158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89212" y="1588840"/>
            <a:ext cx="8719148" cy="2874103"/>
          </a:xfrm>
        </p:spPr>
        <p:txBody>
          <a:bodyPr>
            <a:normAutofit/>
          </a:bodyPr>
          <a:lstStyle/>
          <a:p>
            <a:pPr marL="0" marR="0" indent="0">
              <a:lnSpc>
                <a:spcPct val="107000"/>
              </a:lnSpc>
              <a:spcBef>
                <a:spcPts val="0"/>
              </a:spcBef>
              <a:spcAft>
                <a:spcPts val="0"/>
              </a:spcAft>
              <a:buNone/>
            </a:pPr>
            <a:r>
              <a:rPr lang="en-US" sz="2800" b="1" dirty="0">
                <a:effectLst/>
                <a:ea typeface="Calibri" panose="020F0502020204030204" pitchFamily="34" charset="0"/>
                <a:cs typeface="Times New Roman" panose="02020603050405020304" pitchFamily="18" charset="0"/>
              </a:rPr>
              <a:t>The Taxation of Retirement Plans Continues</a:t>
            </a:r>
          </a:p>
          <a:p>
            <a:pPr marL="0" marR="0" indent="0">
              <a:lnSpc>
                <a:spcPct val="107000"/>
              </a:lnSpc>
              <a:spcBef>
                <a:spcPts val="0"/>
              </a:spcBef>
              <a:spcAft>
                <a:spcPts val="0"/>
              </a:spcAft>
              <a:buNone/>
            </a:pPr>
            <a:r>
              <a:rPr lang="en-US" sz="1800" dirty="0">
                <a:effectLst/>
                <a:ea typeface="Calibri" panose="020F0502020204030204" pitchFamily="34" charset="0"/>
                <a:cs typeface="Times New Roman" panose="02020603050405020304" pitchFamily="18" charset="0"/>
              </a:rPr>
              <a:t> </a:t>
            </a:r>
          </a:p>
          <a:p>
            <a:pPr lvl="1" indent="-342900">
              <a:lnSpc>
                <a:spcPct val="107000"/>
              </a:lnSpc>
              <a:spcBef>
                <a:spcPts val="0"/>
              </a:spcBef>
              <a:buFont typeface="Symbol" panose="05050102010706020507" pitchFamily="18" charset="2"/>
              <a:buChar char=""/>
            </a:pPr>
            <a:r>
              <a:rPr lang="en-US" sz="2400" dirty="0">
                <a:effectLst/>
                <a:ea typeface="Calibri" panose="020F0502020204030204" pitchFamily="34" charset="0"/>
                <a:cs typeface="Tahoma" panose="020B0604030504040204" pitchFamily="34" charset="0"/>
              </a:rPr>
              <a:t>Starting in 2022, </a:t>
            </a:r>
            <a:r>
              <a:rPr lang="en-US" sz="2400" b="1" u="sng" dirty="0">
                <a:effectLst/>
                <a:ea typeface="Calibri" panose="020F0502020204030204" pitchFamily="34" charset="0"/>
                <a:cs typeface="Tahoma" panose="020B0604030504040204" pitchFamily="34" charset="0"/>
              </a:rPr>
              <a:t>NO</a:t>
            </a:r>
            <a:r>
              <a:rPr lang="en-US" sz="2400" dirty="0">
                <a:effectLst/>
                <a:ea typeface="Calibri" panose="020F0502020204030204" pitchFamily="34" charset="0"/>
                <a:cs typeface="Tahoma" panose="020B0604030504040204" pitchFamily="34" charset="0"/>
              </a:rPr>
              <a:t> more backdoor Roth IRA conversions.</a:t>
            </a:r>
          </a:p>
          <a:p>
            <a:pPr marL="114300" marR="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 </a:t>
            </a:r>
          </a:p>
          <a:p>
            <a:pPr lvl="1" indent="-342900">
              <a:lnSpc>
                <a:spcPct val="107000"/>
              </a:lnSpc>
              <a:spcBef>
                <a:spcPts val="0"/>
              </a:spcBef>
              <a:buFont typeface="Symbol" panose="05050102010706020507" pitchFamily="18" charset="2"/>
              <a:buChar char=""/>
            </a:pPr>
            <a:r>
              <a:rPr lang="en-US" sz="2400" dirty="0">
                <a:effectLst/>
                <a:ea typeface="Calibri" panose="020F0502020204030204" pitchFamily="34" charset="0"/>
                <a:cs typeface="Tahoma" panose="020B0604030504040204" pitchFamily="34" charset="0"/>
              </a:rPr>
              <a:t>Starting in 2031, </a:t>
            </a:r>
            <a:r>
              <a:rPr lang="en-US" sz="2400" b="1" u="sng" dirty="0">
                <a:effectLst/>
                <a:ea typeface="Calibri" panose="020F0502020204030204" pitchFamily="34" charset="0"/>
                <a:cs typeface="Tahoma" panose="020B0604030504040204" pitchFamily="34" charset="0"/>
              </a:rPr>
              <a:t>NO</a:t>
            </a:r>
            <a:r>
              <a:rPr lang="en-US" sz="2400" dirty="0">
                <a:effectLst/>
                <a:ea typeface="Calibri" panose="020F0502020204030204" pitchFamily="34" charset="0"/>
                <a:cs typeface="Tahoma" panose="020B0604030504040204" pitchFamily="34" charset="0"/>
              </a:rPr>
              <a:t> more Roth conversions at all if taxable income is &gt; $450,000</a:t>
            </a:r>
          </a:p>
          <a:p>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83906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89212" y="1588841"/>
            <a:ext cx="8719148" cy="4266676"/>
          </a:xfrm>
        </p:spPr>
        <p:txBody>
          <a:bodyPr>
            <a:normAutofit fontScale="92500" lnSpcReduction="20000"/>
          </a:bodyPr>
          <a:lstStyle/>
          <a:p>
            <a:pPr marL="0" marR="0" indent="0">
              <a:lnSpc>
                <a:spcPct val="107000"/>
              </a:lnSpc>
              <a:spcBef>
                <a:spcPts val="0"/>
              </a:spcBef>
              <a:spcAft>
                <a:spcPts val="0"/>
              </a:spcAft>
              <a:buNone/>
            </a:pPr>
            <a:r>
              <a:rPr lang="en-US" sz="2600" dirty="0">
                <a:effectLst/>
                <a:ea typeface="Calibri" panose="020F0502020204030204" pitchFamily="34" charset="0"/>
                <a:cs typeface="Times New Roman" panose="02020603050405020304" pitchFamily="18" charset="0"/>
              </a:rPr>
              <a:t>But it doesn't stop there, the Bill limits the amount of tax deferred wealth that you may have.  The following limitations start in 2029 and only apply if your Taxable Income exceeds the following:</a:t>
            </a:r>
          </a:p>
          <a:p>
            <a:pPr marL="0" marR="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effectLst/>
                <a:ea typeface="Calibri" panose="020F0502020204030204" pitchFamily="34" charset="0"/>
                <a:cs typeface="Tahoma" panose="020B0604030504040204" pitchFamily="34" charset="0"/>
              </a:rPr>
              <a:t>Note - these rules do not apply to Defined Benefit Plans.  They apply to Defined Contribution Plans (401k, 403b, 457) &amp; IRA's (Roth and Traditional)</a:t>
            </a:r>
          </a:p>
          <a:p>
            <a:pPr marL="0" marR="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ea typeface="Calibri" panose="020F0502020204030204" pitchFamily="34" charset="0"/>
                <a:cs typeface="Times New Roman" panose="02020603050405020304" pitchFamily="18" charset="0"/>
              </a:rPr>
              <a:t> </a:t>
            </a:r>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graphicFrame>
        <p:nvGraphicFramePr>
          <p:cNvPr id="5" name="Table 4">
            <a:extLst>
              <a:ext uri="{FF2B5EF4-FFF2-40B4-BE49-F238E27FC236}">
                <a16:creationId xmlns:a16="http://schemas.microsoft.com/office/drawing/2014/main" xmlns="" id="{7C8E47C2-3B0D-4AEC-AF91-6AE5FBB169E7}"/>
              </a:ext>
            </a:extLst>
          </p:cNvPr>
          <p:cNvGraphicFramePr>
            <a:graphicFrameLocks noGrp="1"/>
          </p:cNvGraphicFramePr>
          <p:nvPr/>
        </p:nvGraphicFramePr>
        <p:xfrm>
          <a:off x="4901871" y="3228013"/>
          <a:ext cx="3143171" cy="880491"/>
        </p:xfrm>
        <a:graphic>
          <a:graphicData uri="http://schemas.openxmlformats.org/drawingml/2006/table">
            <a:tbl>
              <a:tblPr firstRow="1" firstCol="1" bandRow="1"/>
              <a:tblGrid>
                <a:gridCol w="1047724">
                  <a:extLst>
                    <a:ext uri="{9D8B030D-6E8A-4147-A177-3AD203B41FA5}">
                      <a16:colId xmlns:a16="http://schemas.microsoft.com/office/drawing/2014/main" xmlns="" val="3774983727"/>
                    </a:ext>
                  </a:extLst>
                </a:gridCol>
                <a:gridCol w="2095447">
                  <a:extLst>
                    <a:ext uri="{9D8B030D-6E8A-4147-A177-3AD203B41FA5}">
                      <a16:colId xmlns:a16="http://schemas.microsoft.com/office/drawing/2014/main" xmlns="" val="2313872482"/>
                    </a:ext>
                  </a:extLst>
                </a:gridCol>
              </a:tblGrid>
              <a:tr h="161925">
                <a:tc>
                  <a:txBody>
                    <a:bodyPr/>
                    <a:lstStyle/>
                    <a:p>
                      <a:pPr marL="0" marR="0">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MFJ</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$450,000 </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933514472"/>
                  </a:ext>
                </a:extLst>
              </a:tr>
              <a:tr h="161925">
                <a:tc>
                  <a:txBody>
                    <a:bodyPr/>
                    <a:lstStyle/>
                    <a:p>
                      <a:pPr marL="0" marR="0">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MFS / S</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$400,000 </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3729522234"/>
                  </a:ext>
                </a:extLst>
              </a:tr>
              <a:tr h="161925">
                <a:tc>
                  <a:txBody>
                    <a:bodyPr/>
                    <a:lstStyle/>
                    <a:p>
                      <a:pPr marL="0" marR="0">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HOH</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800" baseline="0" dirty="0">
                          <a:solidFill>
                            <a:srgbClr val="000000"/>
                          </a:solidFill>
                          <a:effectLst/>
                          <a:latin typeface="+mn-lt"/>
                          <a:ea typeface="Times New Roman" panose="02020603050405020304" pitchFamily="18" charset="0"/>
                          <a:cs typeface="Times New Roman" panose="02020603050405020304" pitchFamily="18" charset="0"/>
                        </a:rPr>
                        <a:t>$425,000 </a:t>
                      </a:r>
                      <a:endParaRPr lang="en-US" sz="1800" baseline="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2115196079"/>
                  </a:ext>
                </a:extLst>
              </a:tr>
            </a:tbl>
          </a:graphicData>
        </a:graphic>
      </p:graphicFrame>
    </p:spTree>
    <p:extLst>
      <p:ext uri="{BB962C8B-B14F-4D97-AF65-F5344CB8AC3E}">
        <p14:creationId xmlns:p14="http://schemas.microsoft.com/office/powerpoint/2010/main" val="5463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92925" y="1504950"/>
            <a:ext cx="9185218" cy="4837997"/>
          </a:xfrm>
        </p:spPr>
        <p:txBody>
          <a:bodyPr>
            <a:normAutofit lnSpcReduction="10000"/>
          </a:bodyPr>
          <a:lstStyle/>
          <a:p>
            <a:pPr marL="0" marR="0" indent="0">
              <a:lnSpc>
                <a:spcPct val="107000"/>
              </a:lnSpc>
              <a:spcBef>
                <a:spcPts val="0"/>
              </a:spcBef>
              <a:spcAft>
                <a:spcPts val="0"/>
              </a:spcAft>
              <a:buNone/>
            </a:pPr>
            <a:r>
              <a:rPr lang="en-US" sz="2800" b="1" dirty="0">
                <a:effectLst/>
                <a:ea typeface="Calibri" panose="020F0502020204030204" pitchFamily="34" charset="0"/>
                <a:cs typeface="Times New Roman" panose="02020603050405020304" pitchFamily="18" charset="0"/>
              </a:rPr>
              <a:t>Limitation #1:</a:t>
            </a:r>
          </a:p>
          <a:p>
            <a:pPr marL="0" marR="0" indent="0">
              <a:lnSpc>
                <a:spcPct val="107000"/>
              </a:lnSpc>
              <a:spcBef>
                <a:spcPts val="0"/>
              </a:spcBef>
              <a:spcAft>
                <a:spcPts val="0"/>
              </a:spcAft>
              <a:buNone/>
            </a:pPr>
            <a:endParaRPr lang="en-US" sz="1100" dirty="0">
              <a:effectLst/>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400" dirty="0">
                <a:effectLst/>
                <a:ea typeface="Calibri" panose="020F0502020204030204" pitchFamily="34" charset="0"/>
                <a:cs typeface="Tahoma" panose="020B0604030504040204" pitchFamily="34" charset="0"/>
              </a:rPr>
              <a:t>If the Aggregate value of your Retirement Plans exceed $10,000,000 at end of prior year:</a:t>
            </a:r>
          </a:p>
          <a:p>
            <a:pPr lvl="1" indent="-342900">
              <a:lnSpc>
                <a:spcPct val="107000"/>
              </a:lnSpc>
              <a:spcBef>
                <a:spcPts val="0"/>
              </a:spcBef>
              <a:buFont typeface="Symbol" panose="05050102010706020507" pitchFamily="18" charset="2"/>
              <a:buChar char=""/>
            </a:pPr>
            <a:endParaRPr lang="en-US" sz="1800" dirty="0">
              <a:effectLst/>
              <a:ea typeface="Calibri" panose="020F0502020204030204" pitchFamily="34" charset="0"/>
              <a:cs typeface="Tahoma" panose="020B0604030504040204" pitchFamily="34" charset="0"/>
            </a:endParaRPr>
          </a:p>
          <a:p>
            <a:pPr lvl="2" indent="-285750">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Times New Roman" panose="02020603050405020304" pitchFamily="18" charset="0"/>
              </a:rPr>
              <a:t>No contribution allowed to </a:t>
            </a:r>
            <a:r>
              <a:rPr lang="en-US" sz="2400" b="1" u="sng" dirty="0">
                <a:effectLst/>
                <a:ea typeface="Calibri" panose="020F0502020204030204" pitchFamily="34" charset="0"/>
                <a:cs typeface="Times New Roman" panose="02020603050405020304" pitchFamily="18" charset="0"/>
              </a:rPr>
              <a:t>ANY</a:t>
            </a:r>
            <a:r>
              <a:rPr lang="en-US" sz="2400" dirty="0">
                <a:effectLst/>
                <a:ea typeface="Calibri" panose="020F0502020204030204" pitchFamily="34" charset="0"/>
                <a:cs typeface="Times New Roman" panose="02020603050405020304" pitchFamily="18" charset="0"/>
              </a:rPr>
              <a:t> IRA account</a:t>
            </a:r>
          </a:p>
          <a:p>
            <a:pPr marL="857250" lvl="2" indent="0">
              <a:lnSpc>
                <a:spcPct val="107000"/>
              </a:lnSpc>
              <a:spcBef>
                <a:spcPts val="0"/>
              </a:spcBef>
              <a:buNone/>
            </a:pPr>
            <a:endParaRPr lang="en-US" sz="1800" dirty="0">
              <a:effectLst/>
              <a:ea typeface="Calibri" panose="020F0502020204030204" pitchFamily="34" charset="0"/>
              <a:cs typeface="Times New Roman" panose="02020603050405020304" pitchFamily="18" charset="0"/>
            </a:endParaRPr>
          </a:p>
          <a:p>
            <a:pPr lvl="2" indent="-285750">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Times New Roman" panose="02020603050405020304" pitchFamily="18" charset="0"/>
              </a:rPr>
              <a:t>Must take a Required Minimum Distribution of 50% of the amount that exceeds $10,000,000</a:t>
            </a:r>
          </a:p>
          <a:p>
            <a:pPr lvl="2" indent="-285750">
              <a:lnSpc>
                <a:spcPct val="107000"/>
              </a:lnSpc>
              <a:spcBef>
                <a:spcPts val="0"/>
              </a:spcBef>
              <a:buFont typeface="Courier New" panose="02070309020205020404" pitchFamily="49" charset="0"/>
              <a:buChar char="o"/>
            </a:pPr>
            <a:endParaRPr lang="en-US" sz="1800" dirty="0">
              <a:effectLst/>
              <a:ea typeface="Calibri" panose="020F0502020204030204" pitchFamily="34" charset="0"/>
              <a:cs typeface="Times New Roman" panose="02020603050405020304" pitchFamily="18" charset="0"/>
            </a:endParaRPr>
          </a:p>
          <a:p>
            <a:pPr lvl="3">
              <a:lnSpc>
                <a:spcPct val="107000"/>
              </a:lnSpc>
              <a:spcBef>
                <a:spcPts val="0"/>
              </a:spcBef>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No age requirement, so applies to people of all ages</a:t>
            </a:r>
          </a:p>
          <a:p>
            <a:pPr marL="1371600" lvl="3" indent="0">
              <a:lnSpc>
                <a:spcPct val="107000"/>
              </a:lnSpc>
              <a:spcBef>
                <a:spcPts val="0"/>
              </a:spcBef>
              <a:buNone/>
            </a:pPr>
            <a:endParaRPr lang="en-US" sz="1800" dirty="0">
              <a:effectLst/>
              <a:ea typeface="Calibri" panose="020F0502020204030204" pitchFamily="34" charset="0"/>
              <a:cs typeface="Times New Roman" panose="02020603050405020304" pitchFamily="18" charset="0"/>
            </a:endParaRPr>
          </a:p>
          <a:p>
            <a:pPr lvl="3">
              <a:lnSpc>
                <a:spcPct val="107000"/>
              </a:lnSpc>
              <a:spcBef>
                <a:spcPts val="0"/>
              </a:spcBef>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No 10% penalty </a:t>
            </a:r>
          </a:p>
          <a:p>
            <a:pPr marL="0" marR="0" indent="0">
              <a:lnSpc>
                <a:spcPct val="107000"/>
              </a:lnSpc>
              <a:spcBef>
                <a:spcPts val="0"/>
              </a:spcBef>
              <a:spcAft>
                <a:spcPts val="0"/>
              </a:spcAft>
              <a:buNone/>
            </a:pPr>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824281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Build Back Better Act – Current Status:</a:t>
            </a:r>
          </a:p>
        </p:txBody>
      </p:sp>
      <p:sp>
        <p:nvSpPr>
          <p:cNvPr id="3" name="Content Placeholder 2"/>
          <p:cNvSpPr>
            <a:spLocks noGrp="1"/>
          </p:cNvSpPr>
          <p:nvPr>
            <p:ph idx="1"/>
          </p:nvPr>
        </p:nvSpPr>
        <p:spPr>
          <a:xfrm>
            <a:off x="2589212" y="1588840"/>
            <a:ext cx="8719148" cy="4350566"/>
          </a:xfrm>
        </p:spPr>
        <p:txBody>
          <a:bodyPr>
            <a:normAutofit/>
          </a:bodyPr>
          <a:lstStyle/>
          <a:p>
            <a:pPr marL="0" marR="0" indent="0">
              <a:lnSpc>
                <a:spcPct val="107000"/>
              </a:lnSpc>
              <a:spcBef>
                <a:spcPts val="0"/>
              </a:spcBef>
              <a:spcAft>
                <a:spcPts val="0"/>
              </a:spcAft>
              <a:buNone/>
            </a:pPr>
            <a:r>
              <a:rPr lang="en-US" sz="2800" b="1" dirty="0">
                <a:effectLst/>
                <a:ea typeface="Calibri" panose="020F0502020204030204" pitchFamily="34" charset="0"/>
                <a:cs typeface="Times New Roman" panose="02020603050405020304" pitchFamily="18" charset="0"/>
              </a:rPr>
              <a:t>Limitation #2:</a:t>
            </a:r>
          </a:p>
          <a:p>
            <a:pPr marL="0" marR="0" indent="0">
              <a:lnSpc>
                <a:spcPct val="107000"/>
              </a:lnSpc>
              <a:spcBef>
                <a:spcPts val="0"/>
              </a:spcBef>
              <a:spcAft>
                <a:spcPts val="0"/>
              </a:spcAft>
              <a:buNone/>
            </a:pPr>
            <a:endParaRPr lang="en-US" sz="1100" dirty="0">
              <a:effectLst/>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400" dirty="0">
                <a:effectLst/>
                <a:ea typeface="Calibri" panose="020F0502020204030204" pitchFamily="34" charset="0"/>
                <a:cs typeface="Tahoma" panose="020B0604030504040204" pitchFamily="34" charset="0"/>
              </a:rPr>
              <a:t>If the Aggregate value of your Retirement Plans exceed $20,000,000 at the end of the prior year:</a:t>
            </a:r>
          </a:p>
          <a:p>
            <a:pPr lvl="1" indent="-342900">
              <a:lnSpc>
                <a:spcPct val="107000"/>
              </a:lnSpc>
              <a:spcBef>
                <a:spcPts val="0"/>
              </a:spcBef>
              <a:buFont typeface="Symbol" panose="05050102010706020507" pitchFamily="18" charset="2"/>
              <a:buChar char=""/>
            </a:pPr>
            <a:endParaRPr lang="en-US" sz="1800" dirty="0">
              <a:effectLst/>
              <a:ea typeface="Calibri" panose="020F0502020204030204" pitchFamily="34" charset="0"/>
              <a:cs typeface="Tahoma" panose="020B0604030504040204" pitchFamily="34" charset="0"/>
            </a:endParaRPr>
          </a:p>
          <a:p>
            <a:pPr lvl="2" indent="-285750">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Times New Roman" panose="02020603050405020304" pitchFamily="18" charset="0"/>
              </a:rPr>
              <a:t>To the extent the value is in excess of $20,000,000, </a:t>
            </a:r>
            <a:r>
              <a:rPr lang="en-US" sz="2400" dirty="0">
                <a:ea typeface="Calibri" panose="020F0502020204030204" pitchFamily="34" charset="0"/>
                <a:cs typeface="Times New Roman" panose="02020603050405020304" pitchFamily="18" charset="0"/>
              </a:rPr>
              <a:t>A</a:t>
            </a:r>
            <a:r>
              <a:rPr lang="en-US" sz="2400" dirty="0">
                <a:effectLst/>
                <a:ea typeface="Calibri" panose="020F0502020204030204" pitchFamily="34" charset="0"/>
                <a:cs typeface="Times New Roman" panose="02020603050405020304" pitchFamily="18" charset="0"/>
              </a:rPr>
              <a:t>LL Roth related accounts must be distributed until get to limitation</a:t>
            </a:r>
          </a:p>
          <a:p>
            <a:pPr lvl="2" indent="-285750">
              <a:lnSpc>
                <a:spcPct val="107000"/>
              </a:lnSpc>
              <a:spcBef>
                <a:spcPts val="0"/>
              </a:spcBef>
              <a:buFont typeface="Courier New" panose="02070309020205020404" pitchFamily="49" charset="0"/>
              <a:buChar char="o"/>
            </a:pPr>
            <a:endParaRPr lang="en-US" sz="1800" dirty="0">
              <a:effectLst/>
              <a:ea typeface="Calibri" panose="020F0502020204030204" pitchFamily="34" charset="0"/>
              <a:cs typeface="Times New Roman" panose="02020603050405020304" pitchFamily="18" charset="0"/>
            </a:endParaRPr>
          </a:p>
          <a:p>
            <a:pPr lvl="2" indent="-285750">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Times New Roman" panose="02020603050405020304" pitchFamily="18" charset="0"/>
              </a:rPr>
              <a:t>After this is done, then apply limitation #1</a:t>
            </a:r>
          </a:p>
          <a:p>
            <a:pPr marL="0" marR="0" indent="0">
              <a:lnSpc>
                <a:spcPct val="107000"/>
              </a:lnSpc>
              <a:spcBef>
                <a:spcPts val="0"/>
              </a:spcBef>
              <a:spcAft>
                <a:spcPts val="0"/>
              </a:spcAft>
              <a:buNone/>
            </a:pPr>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236354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715517" cy="880840"/>
          </a:xfrm>
        </p:spPr>
        <p:txBody>
          <a:bodyPr/>
          <a:lstStyle/>
          <a:p>
            <a:r>
              <a:rPr lang="en-US" dirty="0"/>
              <a:t>Corporate Tax Provisions</a:t>
            </a:r>
          </a:p>
        </p:txBody>
      </p:sp>
      <p:sp>
        <p:nvSpPr>
          <p:cNvPr id="3" name="Content Placeholder 2"/>
          <p:cNvSpPr>
            <a:spLocks noGrp="1"/>
          </p:cNvSpPr>
          <p:nvPr>
            <p:ph idx="1"/>
          </p:nvPr>
        </p:nvSpPr>
        <p:spPr>
          <a:xfrm>
            <a:off x="2589212" y="1588840"/>
            <a:ext cx="8719148" cy="4350566"/>
          </a:xfrm>
        </p:spPr>
        <p:txBody>
          <a:bodyPr>
            <a:normAutofit/>
          </a:bodyPr>
          <a:lstStyle/>
          <a:p>
            <a:pPr marL="0" marR="0" indent="0">
              <a:lnSpc>
                <a:spcPct val="107000"/>
              </a:lnSpc>
              <a:spcBef>
                <a:spcPts val="0"/>
              </a:spcBef>
              <a:spcAft>
                <a:spcPts val="0"/>
              </a:spcAft>
              <a:buNone/>
            </a:pPr>
            <a:r>
              <a:rPr lang="en-US" sz="2800" b="1" dirty="0">
                <a:effectLst/>
                <a:ea typeface="Calibri" panose="020F0502020204030204" pitchFamily="34" charset="0"/>
                <a:cs typeface="Times New Roman" panose="02020603050405020304" pitchFamily="18" charset="0"/>
              </a:rPr>
              <a:t>2 Major Tax </a:t>
            </a:r>
            <a:r>
              <a:rPr lang="en-US" sz="2800" b="1" dirty="0">
                <a:ea typeface="Calibri" panose="020F0502020204030204" pitchFamily="34" charset="0"/>
                <a:cs typeface="Times New Roman" panose="02020603050405020304" pitchFamily="18" charset="0"/>
              </a:rPr>
              <a:t>P</a:t>
            </a:r>
            <a:r>
              <a:rPr lang="en-US" sz="2800" b="1" dirty="0">
                <a:effectLst/>
                <a:ea typeface="Calibri" panose="020F0502020204030204" pitchFamily="34" charset="0"/>
                <a:cs typeface="Times New Roman" panose="02020603050405020304" pitchFamily="18" charset="0"/>
              </a:rPr>
              <a:t>rovisions:</a:t>
            </a:r>
          </a:p>
          <a:p>
            <a:pPr marL="0" marR="0" indent="0">
              <a:lnSpc>
                <a:spcPct val="107000"/>
              </a:lnSpc>
              <a:spcBef>
                <a:spcPts val="0"/>
              </a:spcBef>
              <a:spcAft>
                <a:spcPts val="0"/>
              </a:spcAft>
              <a:buNone/>
            </a:pPr>
            <a:endParaRPr lang="en-US" sz="1100" dirty="0">
              <a:effectLst/>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400" dirty="0">
                <a:effectLst/>
                <a:ea typeface="Calibri" panose="020F0502020204030204" pitchFamily="34" charset="0"/>
                <a:cs typeface="Tahoma" panose="020B0604030504040204" pitchFamily="34" charset="0"/>
              </a:rPr>
              <a:t>Starting in 2023 - 15% minimum tax if the prior 3 year average of Financial Statement net income exceeds $1,000,000,000</a:t>
            </a:r>
          </a:p>
          <a:p>
            <a:pPr marL="0" marR="0">
              <a:lnSpc>
                <a:spcPct val="107000"/>
              </a:lnSpc>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400" dirty="0">
                <a:effectLst/>
                <a:ea typeface="Calibri" panose="020F0502020204030204" pitchFamily="34" charset="0"/>
                <a:cs typeface="Tahoma" panose="020B0604030504040204" pitchFamily="34" charset="0"/>
              </a:rPr>
              <a:t>Starting in 2022 - 1% surcharge tax on repurchase of $1,000,000 or more of stock</a:t>
            </a:r>
          </a:p>
          <a:p>
            <a:pPr lvl="1" indent="-342900">
              <a:lnSpc>
                <a:spcPct val="107000"/>
              </a:lnSpc>
              <a:spcBef>
                <a:spcPts val="0"/>
              </a:spcBef>
              <a:buFont typeface="Symbol" panose="05050102010706020507" pitchFamily="18" charset="2"/>
              <a:buChar char=""/>
            </a:pPr>
            <a:endParaRPr lang="en-US" sz="2400" dirty="0">
              <a:effectLst/>
              <a:ea typeface="Calibri" panose="020F0502020204030204" pitchFamily="34" charset="0"/>
              <a:cs typeface="Tahoma" panose="020B0604030504040204" pitchFamily="34" charset="0"/>
            </a:endParaRPr>
          </a:p>
          <a:p>
            <a:pPr lvl="2" indent="-285750">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Times New Roman" panose="02020603050405020304" pitchFamily="18" charset="0"/>
              </a:rPr>
              <a:t>Applied to Domestic Corporation that has its stock traded on an established securities market</a:t>
            </a:r>
          </a:p>
          <a:p>
            <a:pPr marL="0" marR="0" indent="0">
              <a:lnSpc>
                <a:spcPct val="107000"/>
              </a:lnSpc>
              <a:spcBef>
                <a:spcPts val="0"/>
              </a:spcBef>
              <a:spcAft>
                <a:spcPts val="0"/>
              </a:spcAft>
              <a:buNone/>
            </a:pPr>
            <a:endParaRPr lang="en-US" sz="1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2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429255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9955" y="2081913"/>
            <a:ext cx="9739598" cy="2304569"/>
          </a:xfrm>
        </p:spPr>
        <p:txBody>
          <a:bodyPr>
            <a:normAutofit fontScale="77500" lnSpcReduction="20000"/>
          </a:bodyPr>
          <a:lstStyle/>
          <a:p>
            <a:pPr indent="0">
              <a:lnSpc>
                <a:spcPct val="170000"/>
              </a:lnSpc>
              <a:buNone/>
            </a:pPr>
            <a:r>
              <a:rPr lang="en-US" sz="6000" dirty="0"/>
              <a:t>FAQ’s – Common Misunderstandings</a:t>
            </a:r>
          </a:p>
        </p:txBody>
      </p:sp>
      <p:sp>
        <p:nvSpPr>
          <p:cNvPr id="4" name="TextBox 3"/>
          <p:cNvSpPr txBox="1"/>
          <p:nvPr/>
        </p:nvSpPr>
        <p:spPr>
          <a:xfrm>
            <a:off x="1605318" y="6545640"/>
            <a:ext cx="215088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 </a:t>
            </a:r>
            <a:r>
              <a:rPr kumimoji="0" lang="en-US" sz="800" b="0" i="0" u="none" strike="noStrike" kern="1200" cap="none" spc="0" normalizeH="0" baseline="0" noProof="0" dirty="0" smtClean="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2022 </a:t>
            </a:r>
            <a:r>
              <a:rPr kumimoji="0" lang="en-US" sz="800" b="0" i="0" u="none" strike="noStrike" kern="1200" cap="none" spc="0" normalizeH="0" baseline="0" noProof="0" dirty="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Stancil PC All Rights Reserved </a:t>
            </a:r>
          </a:p>
        </p:txBody>
      </p:sp>
    </p:spTree>
    <p:extLst>
      <p:ext uri="{BB962C8B-B14F-4D97-AF65-F5344CB8AC3E}">
        <p14:creationId xmlns:p14="http://schemas.microsoft.com/office/powerpoint/2010/main" val="1749565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normAutofit/>
          </a:bodyPr>
          <a:lstStyle/>
          <a:p>
            <a:r>
              <a:rPr lang="en-US" sz="3200" dirty="0"/>
              <a:t>FAQ’s – Common Misunderstandings</a:t>
            </a:r>
          </a:p>
        </p:txBody>
      </p:sp>
      <p:sp>
        <p:nvSpPr>
          <p:cNvPr id="3" name="Content Placeholder 2"/>
          <p:cNvSpPr>
            <a:spLocks noGrp="1"/>
          </p:cNvSpPr>
          <p:nvPr>
            <p:ph idx="1"/>
          </p:nvPr>
        </p:nvSpPr>
        <p:spPr>
          <a:xfrm>
            <a:off x="2589212" y="1412671"/>
            <a:ext cx="8915400" cy="4933950"/>
          </a:xfrm>
        </p:spPr>
        <p:txBody>
          <a:bodyPr>
            <a:normAutofit fontScale="92500" lnSpcReduction="10000"/>
          </a:bodyPr>
          <a:lstStyle/>
          <a:p>
            <a:pPr marL="91440" indent="0">
              <a:lnSpc>
                <a:spcPct val="120000"/>
              </a:lnSpc>
              <a:spcBef>
                <a:spcPts val="600"/>
              </a:spcBef>
              <a:buNone/>
            </a:pPr>
            <a:r>
              <a:rPr lang="en-US" sz="2800" b="1" u="sng" dirty="0"/>
              <a:t>Frequently Asked Questions .. Surprising Answers</a:t>
            </a:r>
          </a:p>
          <a:p>
            <a:pPr marL="548640" indent="-457200">
              <a:lnSpc>
                <a:spcPct val="120000"/>
              </a:lnSpc>
              <a:spcBef>
                <a:spcPts val="600"/>
              </a:spcBef>
              <a:buAutoNum type="arabicPeriod"/>
            </a:pPr>
            <a:r>
              <a:rPr lang="en-US" sz="2400" dirty="0"/>
              <a:t>I just received an inheritance.  How much tax do I pay on this?</a:t>
            </a:r>
          </a:p>
          <a:p>
            <a:pPr marL="1234440" lvl="2">
              <a:lnSpc>
                <a:spcPct val="120000"/>
              </a:lnSpc>
              <a:spcBef>
                <a:spcPts val="600"/>
              </a:spcBef>
              <a:buFont typeface="Wingdings" panose="05000000000000000000" pitchFamily="2" charset="2"/>
              <a:buChar char="§"/>
            </a:pPr>
            <a:r>
              <a:rPr lang="en-US" sz="2000" dirty="0"/>
              <a:t>Other than IRA’s &amp; 401K’s, the answer is usually “none”</a:t>
            </a:r>
          </a:p>
          <a:p>
            <a:pPr marL="548640" indent="-457200">
              <a:lnSpc>
                <a:spcPct val="120000"/>
              </a:lnSpc>
              <a:spcBef>
                <a:spcPts val="600"/>
              </a:spcBef>
              <a:buFont typeface="Wingdings 3" charset="2"/>
              <a:buAutoNum type="arabicPeriod"/>
            </a:pPr>
            <a:r>
              <a:rPr lang="en-US" sz="2400" dirty="0"/>
              <a:t>Is the annual limit for gifts that I can receive without paying tax still $15,000?</a:t>
            </a:r>
          </a:p>
          <a:p>
            <a:pPr marL="1234440" lvl="2">
              <a:lnSpc>
                <a:spcPct val="120000"/>
              </a:lnSpc>
              <a:spcBef>
                <a:spcPts val="600"/>
              </a:spcBef>
              <a:buFont typeface="Wingdings" panose="05000000000000000000" pitchFamily="2" charset="2"/>
              <a:buChar char="§"/>
            </a:pPr>
            <a:r>
              <a:rPr lang="en-US" sz="2000" dirty="0"/>
              <a:t>There is no limit.</a:t>
            </a:r>
          </a:p>
          <a:p>
            <a:pPr marL="548640" indent="-457200">
              <a:lnSpc>
                <a:spcPct val="120000"/>
              </a:lnSpc>
              <a:spcBef>
                <a:spcPts val="600"/>
              </a:spcBef>
              <a:buFont typeface="Wingdings 3" charset="2"/>
              <a:buAutoNum type="arabicPeriod"/>
            </a:pPr>
            <a:r>
              <a:rPr lang="en-US" sz="2400" dirty="0"/>
              <a:t>Is the annual limit for gifts that I can give without paying tax still $15,000?</a:t>
            </a:r>
          </a:p>
          <a:p>
            <a:pPr marL="1234440" lvl="2">
              <a:lnSpc>
                <a:spcPct val="120000"/>
              </a:lnSpc>
              <a:spcBef>
                <a:spcPts val="600"/>
              </a:spcBef>
              <a:buFont typeface="Wingdings" panose="05000000000000000000" pitchFamily="2" charset="2"/>
              <a:buChar char="§"/>
            </a:pPr>
            <a:r>
              <a:rPr lang="en-US" sz="2000" dirty="0"/>
              <a:t>$15,000 is the threshold for having to file an informational gift tax return.  The threshold for paying taxes is $11.7 million.  This is a lifetime threshold.</a:t>
            </a:r>
          </a:p>
          <a:p>
            <a:pPr marL="548640" indent="-457200">
              <a:lnSpc>
                <a:spcPct val="120000"/>
              </a:lnSpc>
              <a:spcBef>
                <a:spcPts val="600"/>
              </a:spcBef>
              <a:buFont typeface="Wingdings 3" charset="2"/>
              <a:buAutoNum type="arabicPeriod"/>
            </a:pPr>
            <a:endParaRPr lang="en-US" sz="2400" dirty="0"/>
          </a:p>
          <a:p>
            <a:pPr marL="548640" indent="-457200">
              <a:lnSpc>
                <a:spcPct val="120000"/>
              </a:lnSpc>
              <a:spcBef>
                <a:spcPts val="600"/>
              </a:spcBef>
              <a:buFont typeface="Wingdings 3" charset="2"/>
              <a:buAutoNum type="arabicPeriod"/>
            </a:pPr>
            <a:endParaRPr lang="en-US" sz="2400" dirty="0"/>
          </a:p>
          <a:p>
            <a:pPr marL="548640" indent="-457200">
              <a:lnSpc>
                <a:spcPct val="120000"/>
              </a:lnSpc>
              <a:spcBef>
                <a:spcPts val="600"/>
              </a:spcBef>
              <a:buAutoNum type="arabicPeriod"/>
            </a:pPr>
            <a:endParaRPr lang="en-US" sz="2400" dirty="0"/>
          </a:p>
          <a:p>
            <a:pPr marL="548640" indent="-457200">
              <a:lnSpc>
                <a:spcPct val="120000"/>
              </a:lnSpc>
              <a:spcBef>
                <a:spcPts val="600"/>
              </a:spcBef>
              <a:buAutoNum type="arabicPeriod"/>
            </a:pPr>
            <a:endParaRPr lang="en-US" sz="24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337403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9757"/>
          </a:xfrm>
        </p:spPr>
        <p:txBody>
          <a:bodyPr>
            <a:normAutofit/>
          </a:bodyPr>
          <a:lstStyle/>
          <a:p>
            <a:r>
              <a:rPr lang="en-US" sz="3200" dirty="0"/>
              <a:t>FAQ’s – Common Misunderstandings</a:t>
            </a:r>
          </a:p>
        </p:txBody>
      </p:sp>
      <p:sp>
        <p:nvSpPr>
          <p:cNvPr id="3" name="Content Placeholder 2"/>
          <p:cNvSpPr>
            <a:spLocks noGrp="1"/>
          </p:cNvSpPr>
          <p:nvPr>
            <p:ph idx="1"/>
          </p:nvPr>
        </p:nvSpPr>
        <p:spPr>
          <a:xfrm>
            <a:off x="2592925" y="1404408"/>
            <a:ext cx="9004373" cy="5040690"/>
          </a:xfrm>
        </p:spPr>
        <p:txBody>
          <a:bodyPr>
            <a:normAutofit fontScale="92500" lnSpcReduction="20000"/>
          </a:bodyPr>
          <a:lstStyle/>
          <a:p>
            <a:pPr marL="91440" indent="0">
              <a:lnSpc>
                <a:spcPct val="120000"/>
              </a:lnSpc>
              <a:spcBef>
                <a:spcPts val="600"/>
              </a:spcBef>
              <a:buNone/>
            </a:pPr>
            <a:r>
              <a:rPr lang="en-US" sz="3000" b="1" u="sng" dirty="0"/>
              <a:t>Frequently Asked Questions .. Surprising Answers</a:t>
            </a:r>
          </a:p>
          <a:p>
            <a:pPr marL="548640" indent="-457200">
              <a:lnSpc>
                <a:spcPct val="120000"/>
              </a:lnSpc>
              <a:spcBef>
                <a:spcPts val="600"/>
              </a:spcBef>
              <a:buFont typeface="+mj-lt"/>
              <a:buAutoNum type="arabicPeriod" startAt="4"/>
            </a:pPr>
            <a:r>
              <a:rPr lang="en-US" sz="2600" dirty="0"/>
              <a:t>Should I gift property to my children now to avoid tax when I die?</a:t>
            </a:r>
          </a:p>
          <a:p>
            <a:pPr marL="1234440" lvl="2">
              <a:lnSpc>
                <a:spcPct val="120000"/>
              </a:lnSpc>
              <a:spcBef>
                <a:spcPts val="600"/>
              </a:spcBef>
              <a:buFont typeface="Wingdings" panose="05000000000000000000" pitchFamily="2" charset="2"/>
              <a:buChar char="§"/>
            </a:pPr>
            <a:r>
              <a:rPr lang="en-US" sz="2600" dirty="0"/>
              <a:t>Maybe yes, maybe no.  Let’s talk.</a:t>
            </a:r>
          </a:p>
          <a:p>
            <a:pPr marL="548640" indent="-457200">
              <a:lnSpc>
                <a:spcPct val="120000"/>
              </a:lnSpc>
              <a:spcBef>
                <a:spcPts val="600"/>
              </a:spcBef>
              <a:buFont typeface="Wingdings 3" charset="2"/>
              <a:buAutoNum type="arabicPeriod" startAt="4"/>
            </a:pPr>
            <a:r>
              <a:rPr lang="en-US" sz="2600" dirty="0"/>
              <a:t>I am thinking about selling my house soon.  How much tax will I pay on the gain?</a:t>
            </a:r>
          </a:p>
          <a:p>
            <a:pPr marL="1234440" lvl="2">
              <a:lnSpc>
                <a:spcPct val="120000"/>
              </a:lnSpc>
              <a:spcBef>
                <a:spcPts val="600"/>
              </a:spcBef>
              <a:buFont typeface="Wingdings" panose="05000000000000000000" pitchFamily="2" charset="2"/>
              <a:buChar char="§"/>
            </a:pPr>
            <a:r>
              <a:rPr lang="en-US" sz="2600" dirty="0"/>
              <a:t>Quite likely none, but let’s talk.</a:t>
            </a:r>
          </a:p>
          <a:p>
            <a:pPr marL="548640" indent="-457200">
              <a:lnSpc>
                <a:spcPct val="120000"/>
              </a:lnSpc>
              <a:spcBef>
                <a:spcPts val="600"/>
              </a:spcBef>
              <a:buFont typeface="Wingdings 3" charset="2"/>
              <a:buAutoNum type="arabicPeriod" startAt="4"/>
            </a:pPr>
            <a:r>
              <a:rPr lang="en-US" sz="2600" dirty="0"/>
              <a:t>How much will it hurt me on taxes if I pay off my mortgage?</a:t>
            </a:r>
          </a:p>
          <a:p>
            <a:pPr marL="1234440" lvl="2">
              <a:lnSpc>
                <a:spcPct val="120000"/>
              </a:lnSpc>
              <a:spcBef>
                <a:spcPts val="600"/>
              </a:spcBef>
              <a:buFont typeface="Wingdings" panose="05000000000000000000" pitchFamily="2" charset="2"/>
              <a:buChar char="§"/>
            </a:pPr>
            <a:r>
              <a:rPr lang="en-US" sz="2600" dirty="0"/>
              <a:t>If you are one of the 88% of taxpayers who take the standard deduction, your mortgage has no impact on your taxes.</a:t>
            </a:r>
          </a:p>
          <a:p>
            <a:pPr marL="548640" indent="-457200">
              <a:lnSpc>
                <a:spcPct val="120000"/>
              </a:lnSpc>
              <a:spcBef>
                <a:spcPts val="600"/>
              </a:spcBef>
              <a:buFont typeface="Wingdings 3" charset="2"/>
              <a:buAutoNum type="arabicPeriod" startAt="4"/>
            </a:pPr>
            <a:endParaRPr lang="en-US" sz="2600" dirty="0"/>
          </a:p>
          <a:p>
            <a:pPr marL="548640" indent="-457200">
              <a:lnSpc>
                <a:spcPct val="120000"/>
              </a:lnSpc>
              <a:spcBef>
                <a:spcPts val="600"/>
              </a:spcBef>
              <a:buFont typeface="Wingdings 3" charset="2"/>
              <a:buAutoNum type="arabicPeriod" startAt="4"/>
            </a:pPr>
            <a:endParaRPr lang="en-US" sz="2400" dirty="0"/>
          </a:p>
          <a:p>
            <a:pPr marL="548640" indent="-457200">
              <a:lnSpc>
                <a:spcPct val="120000"/>
              </a:lnSpc>
              <a:spcBef>
                <a:spcPts val="600"/>
              </a:spcBef>
              <a:buAutoNum type="arabicPeriod" startAt="4"/>
            </a:pPr>
            <a:endParaRPr lang="en-US" sz="2400" dirty="0"/>
          </a:p>
          <a:p>
            <a:pPr marL="548640" indent="-457200">
              <a:lnSpc>
                <a:spcPct val="120000"/>
              </a:lnSpc>
              <a:spcBef>
                <a:spcPts val="600"/>
              </a:spcBef>
              <a:buAutoNum type="arabicPeriod" startAt="4"/>
            </a:pPr>
            <a:endParaRPr lang="en-US" sz="2400" dirty="0"/>
          </a:p>
          <a:p>
            <a:pPr lvl="1"/>
            <a:endParaRPr lang="en-US" sz="3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75579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1215" y="707797"/>
            <a:ext cx="8782134" cy="5442406"/>
          </a:xfrm>
        </p:spPr>
        <p:txBody>
          <a:bodyPr>
            <a:normAutofit fontScale="92500" lnSpcReduction="10000"/>
          </a:bodyPr>
          <a:lstStyle/>
          <a:p>
            <a:pPr marL="0" indent="0">
              <a:buNone/>
            </a:pPr>
            <a:r>
              <a:rPr lang="en-US" sz="4300" dirty="0">
                <a:solidFill>
                  <a:schemeClr val="accent2">
                    <a:lumMod val="75000"/>
                  </a:schemeClr>
                </a:solidFill>
              </a:rPr>
              <a:t>Agenda</a:t>
            </a:r>
          </a:p>
          <a:p>
            <a:pPr marL="1200150" indent="-857250">
              <a:lnSpc>
                <a:spcPct val="170000"/>
              </a:lnSpc>
              <a:buAutoNum type="romanUcPeriod"/>
            </a:pPr>
            <a:r>
              <a:rPr lang="en-US" sz="3500" dirty="0" smtClean="0"/>
              <a:t>Revisiting the Secure Act</a:t>
            </a:r>
            <a:endParaRPr lang="en-US" sz="3500" dirty="0"/>
          </a:p>
          <a:p>
            <a:pPr marL="1200150" indent="-857250">
              <a:lnSpc>
                <a:spcPct val="170000"/>
              </a:lnSpc>
              <a:buAutoNum type="romanUcPeriod"/>
            </a:pPr>
            <a:r>
              <a:rPr lang="en-US" sz="3500" dirty="0"/>
              <a:t>Build Back Better Act – Current Status:</a:t>
            </a:r>
          </a:p>
          <a:p>
            <a:pPr marL="2171700" lvl="3" indent="-571500">
              <a:lnSpc>
                <a:spcPct val="110000"/>
              </a:lnSpc>
              <a:spcBef>
                <a:spcPts val="0"/>
              </a:spcBef>
              <a:buFont typeface="Arial" panose="020B0604020202020204" pitchFamily="34" charset="0"/>
              <a:buChar char="•"/>
            </a:pPr>
            <a:r>
              <a:rPr lang="en-US" sz="3500" dirty="0"/>
              <a:t>What is NOT Included</a:t>
            </a:r>
          </a:p>
          <a:p>
            <a:pPr marL="2171700" lvl="3" indent="-571500">
              <a:lnSpc>
                <a:spcPct val="110000"/>
              </a:lnSpc>
              <a:spcBef>
                <a:spcPts val="0"/>
              </a:spcBef>
              <a:buFont typeface="Arial" panose="020B0604020202020204" pitchFamily="34" charset="0"/>
              <a:buChar char="•"/>
            </a:pPr>
            <a:r>
              <a:rPr lang="en-US" sz="3500" dirty="0"/>
              <a:t>What is </a:t>
            </a:r>
            <a:r>
              <a:rPr lang="en-US" sz="3500" dirty="0" smtClean="0"/>
              <a:t>Included for Investing</a:t>
            </a:r>
            <a:endParaRPr lang="en-US" sz="3500" dirty="0"/>
          </a:p>
          <a:p>
            <a:pPr marL="1200150" indent="-857250">
              <a:lnSpc>
                <a:spcPct val="170000"/>
              </a:lnSpc>
              <a:buAutoNum type="romanUcPeriod" startAt="3"/>
            </a:pPr>
            <a:r>
              <a:rPr lang="en-US" sz="3500" dirty="0"/>
              <a:t>FAQ’s – Common Misunderstandings</a:t>
            </a:r>
          </a:p>
          <a:p>
            <a:pPr marL="1200150" indent="-857250">
              <a:lnSpc>
                <a:spcPct val="170000"/>
              </a:lnSpc>
              <a:buAutoNum type="romanUcPeriod" startAt="3"/>
            </a:pPr>
            <a:r>
              <a:rPr lang="en-US" sz="3500" dirty="0"/>
              <a:t>Top Tax Strategies for </a:t>
            </a:r>
            <a:r>
              <a:rPr lang="en-US" sz="3500" dirty="0" smtClean="0"/>
              <a:t>2022</a:t>
            </a:r>
            <a:endParaRPr lang="en-US" sz="35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275840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0625" y="1868139"/>
            <a:ext cx="8754692" cy="2304569"/>
          </a:xfrm>
        </p:spPr>
        <p:txBody>
          <a:bodyPr>
            <a:normAutofit fontScale="77500" lnSpcReduction="20000"/>
          </a:bodyPr>
          <a:lstStyle/>
          <a:p>
            <a:pPr indent="0">
              <a:lnSpc>
                <a:spcPct val="170000"/>
              </a:lnSpc>
              <a:buNone/>
            </a:pPr>
            <a:r>
              <a:rPr lang="en-US" sz="6000" dirty="0"/>
              <a:t>Top Tax Strategies for </a:t>
            </a:r>
            <a:r>
              <a:rPr lang="en-US" sz="6000" dirty="0" smtClean="0"/>
              <a:t>Investing for 2022</a:t>
            </a:r>
            <a:endParaRPr lang="en-US" sz="6000" dirty="0"/>
          </a:p>
        </p:txBody>
      </p:sp>
      <p:sp>
        <p:nvSpPr>
          <p:cNvPr id="4" name="TextBox 3"/>
          <p:cNvSpPr txBox="1"/>
          <p:nvPr/>
        </p:nvSpPr>
        <p:spPr>
          <a:xfrm>
            <a:off x="1605318" y="6545640"/>
            <a:ext cx="215088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 </a:t>
            </a:r>
            <a:r>
              <a:rPr kumimoji="0" lang="en-US" sz="800" b="0" i="0" u="none" strike="noStrike" kern="1200" cap="none" spc="0" normalizeH="0" baseline="0" noProof="0" dirty="0" smtClean="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2022 </a:t>
            </a:r>
            <a:r>
              <a:rPr kumimoji="0" lang="en-US" sz="800" b="0" i="0" u="none" strike="noStrike" kern="1200" cap="none" spc="0" normalizeH="0" baseline="0" noProof="0" dirty="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Stancil PC All Rights Reserved </a:t>
            </a:r>
          </a:p>
        </p:txBody>
      </p:sp>
    </p:spTree>
    <p:extLst>
      <p:ext uri="{BB962C8B-B14F-4D97-AF65-F5344CB8AC3E}">
        <p14:creationId xmlns:p14="http://schemas.microsoft.com/office/powerpoint/2010/main" val="2668145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281" y="609844"/>
            <a:ext cx="8911687" cy="753134"/>
          </a:xfrm>
        </p:spPr>
        <p:txBody>
          <a:bodyPr/>
          <a:lstStyle/>
          <a:p>
            <a:r>
              <a:rPr lang="en-US" dirty="0"/>
              <a:t>Top Tax Strategies </a:t>
            </a:r>
            <a:r>
              <a:rPr lang="en-US" dirty="0" smtClean="0"/>
              <a:t>for Investing for 2022</a:t>
            </a:r>
            <a:endParaRPr lang="en-US" dirty="0"/>
          </a:p>
        </p:txBody>
      </p:sp>
      <p:sp>
        <p:nvSpPr>
          <p:cNvPr id="3" name="Content Placeholder 2"/>
          <p:cNvSpPr>
            <a:spLocks noGrp="1"/>
          </p:cNvSpPr>
          <p:nvPr>
            <p:ph idx="1"/>
          </p:nvPr>
        </p:nvSpPr>
        <p:spPr>
          <a:xfrm>
            <a:off x="2484281" y="1473906"/>
            <a:ext cx="9387929" cy="5657850"/>
          </a:xfrm>
        </p:spPr>
        <p:txBody>
          <a:bodyPr>
            <a:normAutofit/>
          </a:bodyPr>
          <a:lstStyle/>
          <a:p>
            <a:pPr marL="0" indent="0">
              <a:spcBef>
                <a:spcPts val="0"/>
              </a:spcBef>
              <a:buNone/>
            </a:pPr>
            <a:endParaRPr lang="en-US" sz="2000" dirty="0"/>
          </a:p>
          <a:p>
            <a:pPr marL="0" indent="0">
              <a:spcBef>
                <a:spcPts val="0"/>
              </a:spcBef>
              <a:buNone/>
            </a:pPr>
            <a:r>
              <a:rPr lang="en-US" sz="2800" dirty="0"/>
              <a:t>Let’s not forget our perennial powerhouse as well as a couple overlooked dark horses.</a:t>
            </a:r>
          </a:p>
          <a:p>
            <a:pPr marL="0" indent="0">
              <a:spcBef>
                <a:spcPts val="0"/>
              </a:spcBef>
              <a:buNone/>
            </a:pPr>
            <a:endParaRPr lang="en-US" dirty="0"/>
          </a:p>
          <a:p>
            <a:pPr marL="1600200" lvl="1" indent="-857250">
              <a:lnSpc>
                <a:spcPct val="110000"/>
              </a:lnSpc>
              <a:spcBef>
                <a:spcPts val="600"/>
              </a:spcBef>
              <a:buAutoNum type="alphaLcParenR"/>
            </a:pPr>
            <a:r>
              <a:rPr lang="en-US" sz="2400" b="1" dirty="0"/>
              <a:t>Retirement Plan Strategies</a:t>
            </a:r>
          </a:p>
          <a:p>
            <a:pPr marL="1600200" lvl="1" indent="-857250">
              <a:lnSpc>
                <a:spcPct val="110000"/>
              </a:lnSpc>
              <a:spcBef>
                <a:spcPts val="600"/>
              </a:spcBef>
              <a:buFont typeface="+mj-lt"/>
              <a:buAutoNum type="alphaLcParenR"/>
            </a:pPr>
            <a:r>
              <a:rPr lang="en-US" sz="2400" b="1" dirty="0"/>
              <a:t>Capital Gain Strategies</a:t>
            </a:r>
          </a:p>
          <a:p>
            <a:pPr marL="1600200" lvl="1" indent="-857250">
              <a:lnSpc>
                <a:spcPct val="110000"/>
              </a:lnSpc>
              <a:spcBef>
                <a:spcPts val="600"/>
              </a:spcBef>
              <a:buFont typeface="+mj-lt"/>
              <a:buAutoNum type="alphaLcParenR"/>
            </a:pPr>
            <a:r>
              <a:rPr lang="en-US" sz="2400" b="1" dirty="0"/>
              <a:t>Qualified Charitable Distributions (QCD’s)</a:t>
            </a:r>
          </a:p>
          <a:p>
            <a:pPr lvl="1" indent="0">
              <a:lnSpc>
                <a:spcPct val="110000"/>
              </a:lnSpc>
              <a:spcBef>
                <a:spcPts val="0"/>
              </a:spcBef>
              <a:buNone/>
            </a:pPr>
            <a:endParaRPr lang="en-US" sz="3500" dirty="0"/>
          </a:p>
          <a:p>
            <a:pPr marL="1200150" indent="-857250">
              <a:lnSpc>
                <a:spcPct val="170000"/>
              </a:lnSpc>
              <a:buAutoNum type="romanUcPeriod" startAt="3"/>
            </a:pPr>
            <a:endParaRPr lang="en-US" sz="37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1128864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138" y="590554"/>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680760" y="1395893"/>
            <a:ext cx="8915400" cy="4987290"/>
          </a:xfrm>
        </p:spPr>
        <p:txBody>
          <a:bodyPr>
            <a:normAutofit/>
          </a:bodyPr>
          <a:lstStyle/>
          <a:p>
            <a:pPr marL="0" indent="-457200">
              <a:buFont typeface="+mj-lt"/>
              <a:buAutoNum type="romanUcPeriod"/>
            </a:pPr>
            <a:r>
              <a:rPr lang="en-US" sz="2800" b="1" dirty="0"/>
              <a:t>Retirement Plan Strategies</a:t>
            </a:r>
          </a:p>
          <a:p>
            <a:pPr marL="1084263" lvl="2" indent="-568325">
              <a:buFont typeface="+mj-lt"/>
              <a:buAutoNum type="alphaUcPeriod"/>
            </a:pPr>
            <a:r>
              <a:rPr lang="en-US" sz="2400" dirty="0"/>
              <a:t>Traditional vs. Roth</a:t>
            </a:r>
          </a:p>
          <a:p>
            <a:pPr marL="1490663" lvl="3" indent="-406400">
              <a:buFont typeface="+mj-lt"/>
              <a:buAutoNum type="arabicPeriod"/>
            </a:pPr>
            <a:r>
              <a:rPr lang="en-US" sz="2400" dirty="0"/>
              <a:t>Key Factor:  Which is higher </a:t>
            </a:r>
            <a:r>
              <a:rPr lang="en-US" sz="2400" b="1" dirty="0"/>
              <a:t>– current tax savings</a:t>
            </a:r>
            <a:r>
              <a:rPr lang="en-US" sz="2400" dirty="0"/>
              <a:t> for contribution to a Traditional IRA/401K</a:t>
            </a:r>
            <a:r>
              <a:rPr lang="en-US" sz="2400" b="1" dirty="0"/>
              <a:t> or future tax cost</a:t>
            </a:r>
            <a:r>
              <a:rPr lang="en-US" sz="2400" dirty="0"/>
              <a:t> for withdrawals from Traditional IRA/401K? </a:t>
            </a:r>
          </a:p>
          <a:p>
            <a:pPr marL="1490663" lvl="3" indent="-406400">
              <a:buFont typeface="+mj-lt"/>
              <a:buAutoNum type="arabicPeriod"/>
            </a:pPr>
            <a:r>
              <a:rPr lang="en-US" sz="2400" dirty="0"/>
              <a:t>If current tax savings are not clearly greater than future tax cost, then a Roth IRA/401K is favorable.	</a:t>
            </a:r>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1045725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260" y="583279"/>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680760" y="1360472"/>
            <a:ext cx="8915400" cy="4987290"/>
          </a:xfrm>
        </p:spPr>
        <p:txBody>
          <a:bodyPr>
            <a:normAutofit/>
          </a:bodyPr>
          <a:lstStyle/>
          <a:p>
            <a:pPr marL="0" indent="-457200">
              <a:buFont typeface="+mj-lt"/>
              <a:buAutoNum type="romanUcPeriod"/>
            </a:pPr>
            <a:r>
              <a:rPr lang="en-US" sz="2800" b="1" dirty="0"/>
              <a:t>Retirement Plan Strategies </a:t>
            </a:r>
            <a:r>
              <a:rPr lang="en-US" sz="2800" dirty="0"/>
              <a:t>(cont.)</a:t>
            </a:r>
          </a:p>
          <a:p>
            <a:pPr marL="1033463" lvl="2" indent="-517525">
              <a:buFont typeface="+mj-lt"/>
              <a:buAutoNum type="alphaUcPeriod"/>
            </a:pPr>
            <a:r>
              <a:rPr lang="en-US" sz="2400" dirty="0"/>
              <a:t>Traditional vs. Roth</a:t>
            </a:r>
          </a:p>
          <a:p>
            <a:pPr marL="342900" lvl="2" indent="0">
              <a:buNone/>
            </a:pPr>
            <a:endParaRPr lang="en-US" sz="2800" dirty="0"/>
          </a:p>
        </p:txBody>
      </p:sp>
      <p:sp>
        <p:nvSpPr>
          <p:cNvPr id="5" name="TextBox 4"/>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graphicFrame>
        <p:nvGraphicFramePr>
          <p:cNvPr id="4" name="Object 3"/>
          <p:cNvGraphicFramePr>
            <a:graphicFrameLocks noChangeAspect="1"/>
          </p:cNvGraphicFramePr>
          <p:nvPr>
            <p:extLst>
              <p:ext uri="{D42A27DB-BD31-4B8C-83A1-F6EECF244321}">
                <p14:modId xmlns:p14="http://schemas.microsoft.com/office/powerpoint/2010/main" val="1935600763"/>
              </p:ext>
            </p:extLst>
          </p:nvPr>
        </p:nvGraphicFramePr>
        <p:xfrm>
          <a:off x="3756202" y="2552252"/>
          <a:ext cx="6436641" cy="3642071"/>
        </p:xfrm>
        <a:graphic>
          <a:graphicData uri="http://schemas.openxmlformats.org/presentationml/2006/ole">
            <mc:AlternateContent xmlns:mc="http://schemas.openxmlformats.org/markup-compatibility/2006">
              <mc:Choice xmlns:v="urn:schemas-microsoft-com:vml" Requires="v">
                <p:oleObj spid="_x0000_s5219" name="Worksheet" r:id="rId4" imgW="5029294" imgH="2133670" progId="Excel.Sheet.12">
                  <p:embed/>
                </p:oleObj>
              </mc:Choice>
              <mc:Fallback>
                <p:oleObj name="Worksheet" r:id="rId4" imgW="5029294" imgH="2133670" progId="Excel.Sheet.12">
                  <p:embed/>
                  <p:pic>
                    <p:nvPicPr>
                      <p:cNvPr id="0" name=""/>
                      <p:cNvPicPr/>
                      <p:nvPr/>
                    </p:nvPicPr>
                    <p:blipFill>
                      <a:blip r:embed="rId5"/>
                      <a:stretch>
                        <a:fillRect/>
                      </a:stretch>
                    </p:blipFill>
                    <p:spPr>
                      <a:xfrm>
                        <a:off x="3756202" y="2552252"/>
                        <a:ext cx="6436641" cy="3642071"/>
                      </a:xfrm>
                      <a:prstGeom prst="rect">
                        <a:avLst/>
                      </a:prstGeom>
                    </p:spPr>
                  </p:pic>
                </p:oleObj>
              </mc:Fallback>
            </mc:AlternateContent>
          </a:graphicData>
        </a:graphic>
      </p:graphicFrame>
    </p:spTree>
    <p:extLst>
      <p:ext uri="{BB962C8B-B14F-4D97-AF65-F5344CB8AC3E}">
        <p14:creationId xmlns:p14="http://schemas.microsoft.com/office/powerpoint/2010/main" val="3132867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760" y="624109"/>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680760" y="1367538"/>
            <a:ext cx="8971548" cy="4866353"/>
          </a:xfrm>
        </p:spPr>
        <p:txBody>
          <a:bodyPr>
            <a:normAutofit/>
          </a:bodyPr>
          <a:lstStyle/>
          <a:p>
            <a:pPr marL="0" indent="-457200">
              <a:buFont typeface="+mj-lt"/>
              <a:buAutoNum type="romanUcPeriod"/>
            </a:pPr>
            <a:r>
              <a:rPr lang="en-US" sz="2800" b="1" dirty="0"/>
              <a:t>Retirement Plan Strategies</a:t>
            </a:r>
            <a:r>
              <a:rPr lang="en-US" sz="2800" dirty="0"/>
              <a:t> (cont.)</a:t>
            </a:r>
          </a:p>
          <a:p>
            <a:pPr marL="1084263" lvl="2" indent="-568325">
              <a:buFont typeface="+mj-lt"/>
              <a:buAutoNum type="alphaUcPeriod"/>
            </a:pPr>
            <a:r>
              <a:rPr lang="en-US" sz="2400" dirty="0"/>
              <a:t>Traditional vs. Roth</a:t>
            </a:r>
          </a:p>
          <a:p>
            <a:pPr marL="1658938" lvl="3" indent="-574675">
              <a:buFont typeface="+mj-lt"/>
              <a:buAutoNum type="arabicPeriod" startAt="3"/>
            </a:pPr>
            <a:r>
              <a:rPr lang="en-US" sz="2400" b="1" dirty="0"/>
              <a:t>Advantages</a:t>
            </a:r>
            <a:r>
              <a:rPr lang="en-US" sz="2400" dirty="0"/>
              <a:t> of a Roth Retirement Account.</a:t>
            </a:r>
          </a:p>
          <a:p>
            <a:pPr marL="2057400" lvl="3" indent="-338138">
              <a:buFont typeface="Wingdings" panose="05000000000000000000" pitchFamily="2" charset="2"/>
              <a:buChar char="§"/>
            </a:pPr>
            <a:r>
              <a:rPr lang="en-US" sz="2400" dirty="0"/>
              <a:t>Tax-free income!</a:t>
            </a:r>
          </a:p>
          <a:p>
            <a:pPr marL="2057400" lvl="3" indent="-338138">
              <a:buFont typeface="Wingdings" panose="05000000000000000000" pitchFamily="2" charset="2"/>
              <a:buChar char="§"/>
            </a:pPr>
            <a:r>
              <a:rPr lang="en-US" sz="2400" b="1" dirty="0"/>
              <a:t>Principal is always accessible without tax or penalty</a:t>
            </a:r>
            <a:r>
              <a:rPr lang="en-US" sz="2400" dirty="0"/>
              <a:t>.</a:t>
            </a:r>
          </a:p>
          <a:p>
            <a:pPr marL="2057400" lvl="3" indent="-338138">
              <a:buFont typeface="Wingdings" panose="05000000000000000000" pitchFamily="2" charset="2"/>
              <a:buChar char="§"/>
            </a:pPr>
            <a:r>
              <a:rPr lang="en-US" sz="2400" dirty="0"/>
              <a:t>No Required Minimum Distributions at age 72.</a:t>
            </a:r>
          </a:p>
          <a:p>
            <a:pPr marL="2057400" lvl="3" indent="-338138">
              <a:buFont typeface="Wingdings" panose="05000000000000000000" pitchFamily="2" charset="2"/>
              <a:buChar char="§"/>
            </a:pPr>
            <a:r>
              <a:rPr lang="en-US" sz="2400" dirty="0"/>
              <a:t>Tax-free income to heirs.</a:t>
            </a:r>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3484765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589211" y="1504949"/>
            <a:ext cx="9088263" cy="5122353"/>
          </a:xfrm>
        </p:spPr>
        <p:txBody>
          <a:bodyPr>
            <a:normAutofit fontScale="92500" lnSpcReduction="20000"/>
          </a:bodyPr>
          <a:lstStyle/>
          <a:p>
            <a:pPr marL="0" indent="-457200">
              <a:buFont typeface="+mj-lt"/>
              <a:buAutoNum type="romanUcPeriod"/>
            </a:pPr>
            <a:r>
              <a:rPr lang="en-US" sz="3000" b="1" dirty="0"/>
              <a:t>Retirement Plan Strategies</a:t>
            </a:r>
            <a:r>
              <a:rPr lang="en-US" sz="3000" dirty="0"/>
              <a:t> (cont.)</a:t>
            </a:r>
          </a:p>
          <a:p>
            <a:pPr marL="1084263" lvl="2" indent="-568325">
              <a:buFont typeface="+mj-lt"/>
              <a:buAutoNum type="alphaUcPeriod"/>
            </a:pPr>
            <a:r>
              <a:rPr lang="en-US" sz="2600" dirty="0"/>
              <a:t>Traditional vs. Roth</a:t>
            </a:r>
          </a:p>
          <a:p>
            <a:pPr marL="1658938" lvl="3" indent="-574675">
              <a:buFont typeface="+mj-lt"/>
              <a:buAutoNum type="arabicPeriod" startAt="4"/>
            </a:pPr>
            <a:r>
              <a:rPr lang="en-US" sz="2600" b="1" dirty="0"/>
              <a:t>Short-term Opportunity for Roth Conversion.</a:t>
            </a:r>
            <a:endParaRPr lang="en-US" sz="2600" dirty="0"/>
          </a:p>
          <a:p>
            <a:pPr marL="1884363" lvl="4" indent="-342900">
              <a:buFont typeface="Wingdings" panose="05000000000000000000" pitchFamily="2" charset="2"/>
              <a:buChar char="§"/>
            </a:pPr>
            <a:r>
              <a:rPr lang="en-US" sz="2600" dirty="0"/>
              <a:t>Current rates are schedules to revert back to pre 2018 brackets after 2025.</a:t>
            </a:r>
          </a:p>
          <a:p>
            <a:pPr marL="1884363" lvl="4" indent="-342900">
              <a:buFont typeface="Wingdings" panose="05000000000000000000" pitchFamily="2" charset="2"/>
              <a:buChar char="§"/>
            </a:pPr>
            <a:r>
              <a:rPr lang="en-US" sz="2600" dirty="0"/>
              <a:t>12% bracket increases to 15%, 22% increases to 25%. 24% increases to 28%. </a:t>
            </a:r>
          </a:p>
          <a:p>
            <a:pPr marL="1884363" lvl="4" indent="-342900">
              <a:buFont typeface="Wingdings" panose="05000000000000000000" pitchFamily="2" charset="2"/>
              <a:buChar char="§"/>
            </a:pPr>
            <a:r>
              <a:rPr lang="en-US" sz="2600" b="1" dirty="0"/>
              <a:t>Almost always a good idea </a:t>
            </a:r>
            <a:r>
              <a:rPr lang="en-US" sz="2600" dirty="0"/>
              <a:t>in an amount that does not cause one to exceed the </a:t>
            </a:r>
            <a:r>
              <a:rPr lang="en-US" sz="2600" b="1" dirty="0"/>
              <a:t>12% tax bracket</a:t>
            </a:r>
            <a:r>
              <a:rPr lang="en-US" sz="2600" dirty="0"/>
              <a:t>.  </a:t>
            </a:r>
          </a:p>
          <a:p>
            <a:pPr marL="1884363" lvl="4" indent="-342900">
              <a:buFont typeface="Wingdings" panose="05000000000000000000" pitchFamily="2" charset="2"/>
              <a:buChar char="§"/>
            </a:pPr>
            <a:r>
              <a:rPr lang="en-US" sz="2600" b="1" dirty="0"/>
              <a:t>Worth considering </a:t>
            </a:r>
            <a:r>
              <a:rPr lang="en-US" sz="2600" dirty="0"/>
              <a:t>to the extent that one is in the </a:t>
            </a:r>
            <a:r>
              <a:rPr lang="en-US" sz="2600" b="1" dirty="0"/>
              <a:t>22% or 24% bracket … and maybe even higher.</a:t>
            </a:r>
          </a:p>
          <a:p>
            <a:pPr marL="1719263" lvl="4" indent="-347663">
              <a:buFont typeface="Wingdings" panose="05000000000000000000" pitchFamily="2" charset="2"/>
              <a:buChar char="§"/>
            </a:pPr>
            <a:endParaRPr lang="en-US" sz="2600" dirty="0"/>
          </a:p>
          <a:p>
            <a:pPr marL="2057400" lvl="3" indent="-338138">
              <a:buFont typeface="Wingdings" panose="05000000000000000000" pitchFamily="2" charset="2"/>
              <a:buChar char="§"/>
            </a:pPr>
            <a:endParaRPr lang="en-US" sz="22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1482071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592925" y="1603054"/>
            <a:ext cx="8911687" cy="4942586"/>
          </a:xfrm>
        </p:spPr>
        <p:txBody>
          <a:bodyPr>
            <a:normAutofit fontScale="92500" lnSpcReduction="20000"/>
          </a:bodyPr>
          <a:lstStyle/>
          <a:p>
            <a:pPr marL="571500" indent="-571500">
              <a:buFont typeface="+mj-lt"/>
              <a:buAutoNum type="romanUcPeriod" startAt="2"/>
            </a:pPr>
            <a:r>
              <a:rPr lang="en-US" sz="3000" b="1" dirty="0"/>
              <a:t>Capital Gain Strategies</a:t>
            </a:r>
          </a:p>
          <a:p>
            <a:pPr marL="1143000" lvl="1" indent="-515938">
              <a:buFont typeface="+mj-lt"/>
              <a:buAutoNum type="alphaUcPeriod"/>
            </a:pPr>
            <a:r>
              <a:rPr lang="en-US" sz="2600" dirty="0"/>
              <a:t>Timing Strategies</a:t>
            </a:r>
          </a:p>
          <a:p>
            <a:pPr marL="1600200" lvl="2" indent="-457200">
              <a:buFont typeface="+mj-lt"/>
              <a:buAutoNum type="arabicPeriod"/>
            </a:pPr>
            <a:r>
              <a:rPr lang="en-US" sz="2600" dirty="0"/>
              <a:t>Accelerate gain if in </a:t>
            </a:r>
            <a:r>
              <a:rPr lang="en-US" sz="2600" b="1" dirty="0"/>
              <a:t>0% federal tax bracket </a:t>
            </a:r>
            <a:r>
              <a:rPr lang="en-US" sz="2600" dirty="0"/>
              <a:t>($80,800 for married taxpayers, $40,400 if single).</a:t>
            </a:r>
          </a:p>
          <a:p>
            <a:pPr marL="2057400" lvl="3" indent="-398463">
              <a:buFont typeface="Wingdings" panose="05000000000000000000" pitchFamily="2" charset="2"/>
              <a:buChar char="§"/>
            </a:pPr>
            <a:r>
              <a:rPr lang="en-US" sz="2600" dirty="0"/>
              <a:t>For gains, there is no “wash sale” rule to prevent you from immediately repurchasing the investment.</a:t>
            </a:r>
          </a:p>
          <a:p>
            <a:pPr marL="2057400" lvl="2" indent="0">
              <a:buNone/>
            </a:pPr>
            <a:r>
              <a:rPr lang="en-US" sz="2400" u="sng" dirty="0"/>
              <a:t>Example</a:t>
            </a:r>
            <a:r>
              <a:rPr lang="en-US" sz="2400" dirty="0"/>
              <a:t>:</a:t>
            </a:r>
          </a:p>
          <a:p>
            <a:pPr marL="2057400" lvl="2" indent="0">
              <a:buNone/>
            </a:pPr>
            <a:r>
              <a:rPr lang="en-US" sz="2400" dirty="0"/>
              <a:t>Kyle &amp; Anna are married taxpayers age 65 with gross income of $60,000 and taxable income of $32,600.  They realize </a:t>
            </a:r>
            <a:r>
              <a:rPr lang="en-US" sz="2400" b="1" dirty="0"/>
              <a:t>$50,000 capital gain</a:t>
            </a:r>
            <a:r>
              <a:rPr lang="en-US" sz="2400" dirty="0"/>
              <a:t>.  The capital gain </a:t>
            </a:r>
            <a:r>
              <a:rPr lang="en-US" sz="2400" b="1" dirty="0"/>
              <a:t>increases their federal tax by only $390</a:t>
            </a:r>
            <a:r>
              <a:rPr lang="en-US" sz="2400" dirty="0"/>
              <a:t>.  This is because $47,400 of the capital gain is in the 0% capital gain bracket.</a:t>
            </a:r>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3711983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592925" y="1573175"/>
            <a:ext cx="9556350" cy="4904239"/>
          </a:xfrm>
        </p:spPr>
        <p:txBody>
          <a:bodyPr>
            <a:normAutofit fontScale="77500" lnSpcReduction="20000"/>
          </a:bodyPr>
          <a:lstStyle/>
          <a:p>
            <a:pPr marL="571500" indent="-571500">
              <a:buFont typeface="+mj-lt"/>
              <a:buAutoNum type="romanUcPeriod" startAt="2"/>
            </a:pPr>
            <a:r>
              <a:rPr lang="en-US" sz="3600" b="1" dirty="0"/>
              <a:t>Capital Gain Strategies</a:t>
            </a:r>
            <a:r>
              <a:rPr lang="en-US" sz="3600" dirty="0"/>
              <a:t> (cont.)</a:t>
            </a:r>
          </a:p>
          <a:p>
            <a:pPr marL="1143000" lvl="1" indent="-515938">
              <a:buFont typeface="+mj-lt"/>
              <a:buAutoNum type="alphaUcPeriod"/>
            </a:pPr>
            <a:r>
              <a:rPr lang="en-US" sz="3100" dirty="0"/>
              <a:t>Timing Strategies</a:t>
            </a:r>
          </a:p>
          <a:p>
            <a:pPr marL="1657350" lvl="2" indent="-514350">
              <a:buFont typeface="+mj-lt"/>
              <a:buAutoNum type="arabicPeriod" startAt="2"/>
            </a:pPr>
            <a:r>
              <a:rPr lang="en-US" sz="3100" b="1" dirty="0"/>
              <a:t>Beware of thresholds for higher capital gains rates.</a:t>
            </a:r>
          </a:p>
          <a:p>
            <a:pPr marL="1947863" lvl="4" indent="-347663">
              <a:buFont typeface="Wingdings" panose="05000000000000000000" pitchFamily="2" charset="2"/>
              <a:buChar char="§"/>
            </a:pPr>
            <a:r>
              <a:rPr lang="en-US" sz="3100" b="1" dirty="0"/>
              <a:t>Net Investment Income tax adds 3.8% </a:t>
            </a:r>
            <a:r>
              <a:rPr lang="en-US" sz="3100" dirty="0"/>
              <a:t>to most capital gains once gross income is </a:t>
            </a:r>
            <a:r>
              <a:rPr lang="en-US" sz="3100" u="sng" dirty="0"/>
              <a:t>greater than $250,000</a:t>
            </a:r>
            <a:r>
              <a:rPr lang="en-US" sz="3100" dirty="0"/>
              <a:t> ($200,000 for single taxpayers).</a:t>
            </a:r>
          </a:p>
          <a:p>
            <a:pPr marL="1947863" lvl="4" indent="-347663">
              <a:buFont typeface="Wingdings" panose="05000000000000000000" pitchFamily="2" charset="2"/>
              <a:buChar char="§"/>
            </a:pPr>
            <a:r>
              <a:rPr lang="en-US" sz="3100" dirty="0"/>
              <a:t>Capital gain rate increases from </a:t>
            </a:r>
            <a:r>
              <a:rPr lang="en-US" sz="3100" u="sng" dirty="0"/>
              <a:t>15% to 20%</a:t>
            </a:r>
            <a:r>
              <a:rPr lang="en-US" sz="3100" dirty="0"/>
              <a:t> at taxable income of </a:t>
            </a:r>
            <a:r>
              <a:rPr lang="en-US" sz="3100" b="1" dirty="0"/>
              <a:t>$501,600 ($445,850 </a:t>
            </a:r>
            <a:r>
              <a:rPr lang="en-US" sz="3100" dirty="0"/>
              <a:t>for singles).</a:t>
            </a:r>
          </a:p>
          <a:p>
            <a:pPr marL="1947863" lvl="4" indent="-347663">
              <a:buFont typeface="Wingdings" panose="05000000000000000000" pitchFamily="2" charset="2"/>
              <a:buChar char="§"/>
            </a:pPr>
            <a:r>
              <a:rPr lang="en-US" sz="3100" dirty="0"/>
              <a:t>Utilizing the </a:t>
            </a:r>
            <a:r>
              <a:rPr lang="en-US" sz="3100" b="1" dirty="0"/>
              <a:t>“installment sale method”</a:t>
            </a:r>
            <a:r>
              <a:rPr lang="en-US" sz="3100" dirty="0"/>
              <a:t> is one way of spreading a large capital gain from a property sale over two tax years to avoid reaching the higher capital gain brackets.</a:t>
            </a:r>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1061731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589212" y="1525999"/>
            <a:ext cx="8915400" cy="4998592"/>
          </a:xfrm>
        </p:spPr>
        <p:txBody>
          <a:bodyPr>
            <a:normAutofit/>
          </a:bodyPr>
          <a:lstStyle/>
          <a:p>
            <a:pPr marL="571500" indent="-571500">
              <a:buFont typeface="+mj-lt"/>
              <a:buAutoNum type="romanUcPeriod" startAt="2"/>
            </a:pPr>
            <a:r>
              <a:rPr lang="en-US" sz="2800" b="1" dirty="0"/>
              <a:t>Capital Gain Strategies</a:t>
            </a:r>
            <a:r>
              <a:rPr lang="en-US" sz="2800" dirty="0"/>
              <a:t> (cont.)</a:t>
            </a:r>
          </a:p>
          <a:p>
            <a:pPr marL="1143000" lvl="1" indent="-515938">
              <a:buFont typeface="+mj-lt"/>
              <a:buAutoNum type="alphaUcPeriod"/>
            </a:pPr>
            <a:r>
              <a:rPr lang="en-US" sz="2400" dirty="0"/>
              <a:t>Timing Strategies</a:t>
            </a:r>
          </a:p>
          <a:p>
            <a:pPr marL="1657350" lvl="2" indent="-514350">
              <a:buFont typeface="+mj-lt"/>
              <a:buAutoNum type="arabicPeriod" startAt="3"/>
            </a:pPr>
            <a:r>
              <a:rPr lang="en-US" sz="2400" dirty="0"/>
              <a:t>Defer gain if future year will have lower tax rate.</a:t>
            </a:r>
          </a:p>
          <a:p>
            <a:pPr marL="1541463" lvl="2" indent="0">
              <a:buNone/>
            </a:pPr>
            <a:r>
              <a:rPr lang="en-US" sz="2200" u="sng" dirty="0"/>
              <a:t>Example</a:t>
            </a:r>
            <a:r>
              <a:rPr lang="en-US" sz="2200" dirty="0"/>
              <a:t>:</a:t>
            </a:r>
          </a:p>
          <a:p>
            <a:pPr marL="1541463" lvl="2" indent="0">
              <a:buNone/>
            </a:pPr>
            <a:r>
              <a:rPr lang="en-US" sz="2200" dirty="0"/>
              <a:t>Josie is a single taxpayer with an annual income of $150,000.  Josie sells property that produces a $600,000 capital gain.  Josie’s federal income tax on the gain is </a:t>
            </a:r>
            <a:r>
              <a:rPr lang="en-US" sz="2200" b="1" dirty="0"/>
              <a:t>$134,016, which includes 20% capital gain, NIIT and AMT</a:t>
            </a:r>
            <a:r>
              <a:rPr lang="en-US" sz="2200" dirty="0"/>
              <a:t>.   Josie negotiates an installment sale with the buyer such that she receives half of the income in Year 1 and half in Year 2.  Her total federal tax on the capital gain drops to </a:t>
            </a:r>
            <a:r>
              <a:rPr lang="en-US" sz="2200" b="1" dirty="0"/>
              <a:t>$109,000</a:t>
            </a:r>
            <a:r>
              <a:rPr lang="en-US" sz="2200" dirty="0"/>
              <a:t>.</a:t>
            </a:r>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2798293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589212" y="1504950"/>
            <a:ext cx="8915400" cy="4373880"/>
          </a:xfrm>
        </p:spPr>
        <p:txBody>
          <a:bodyPr>
            <a:normAutofit lnSpcReduction="10000"/>
          </a:bodyPr>
          <a:lstStyle/>
          <a:p>
            <a:pPr marL="571500" indent="-571500">
              <a:buFont typeface="+mj-lt"/>
              <a:buAutoNum type="romanUcPeriod" startAt="2"/>
            </a:pPr>
            <a:r>
              <a:rPr lang="en-US" sz="2800" b="1" dirty="0"/>
              <a:t>Capital Gain Strategies</a:t>
            </a:r>
            <a:r>
              <a:rPr lang="en-US" sz="2800" dirty="0"/>
              <a:t> (cont.)</a:t>
            </a:r>
          </a:p>
          <a:p>
            <a:pPr marL="1201738" lvl="1" indent="-574675">
              <a:buFont typeface="+mj-lt"/>
              <a:buAutoNum type="alphaUcPeriod"/>
            </a:pPr>
            <a:r>
              <a:rPr lang="en-US" sz="2400" dirty="0"/>
              <a:t>Timing Strategies</a:t>
            </a:r>
          </a:p>
          <a:p>
            <a:pPr marL="1716088" lvl="2" indent="-514350">
              <a:buFont typeface="+mj-lt"/>
              <a:buAutoNum type="arabicPeriod" startAt="4"/>
            </a:pPr>
            <a:r>
              <a:rPr lang="en-US" sz="2400" b="1" dirty="0"/>
              <a:t>“Harvest” capital losses </a:t>
            </a:r>
            <a:r>
              <a:rPr lang="en-US" sz="2400" dirty="0"/>
              <a:t>in investment account to offset realized capital gains.</a:t>
            </a:r>
          </a:p>
          <a:p>
            <a:pPr lvl="4" indent="-338138">
              <a:buFont typeface="Wingdings" panose="05000000000000000000" pitchFamily="2" charset="2"/>
              <a:buChar char="§"/>
            </a:pPr>
            <a:r>
              <a:rPr lang="en-US" sz="2400" dirty="0"/>
              <a:t>Check with financial advisor or broker to see if you have available unrealized losses where you can realize the capital loss by selling before year-end.  </a:t>
            </a:r>
          </a:p>
          <a:p>
            <a:pPr lvl="4" indent="-338138">
              <a:buFont typeface="Wingdings" panose="05000000000000000000" pitchFamily="2" charset="2"/>
              <a:buChar char="§"/>
            </a:pPr>
            <a:r>
              <a:rPr lang="en-US" sz="2400" b="1" dirty="0"/>
              <a:t>Investment strategy offsets tax strategy.</a:t>
            </a:r>
            <a:endParaRPr lang="en-US" sz="2400" dirty="0"/>
          </a:p>
          <a:p>
            <a:pPr lvl="4" indent="-338138">
              <a:buFont typeface="Wingdings" panose="05000000000000000000" pitchFamily="2" charset="2"/>
              <a:buChar char="§"/>
            </a:pPr>
            <a:r>
              <a:rPr lang="en-US" sz="2400" dirty="0"/>
              <a:t>Beware of 30-day </a:t>
            </a:r>
            <a:r>
              <a:rPr lang="en-US" sz="2400" b="1" dirty="0"/>
              <a:t>“wash sale” rule</a:t>
            </a:r>
            <a:r>
              <a:rPr lang="en-US" sz="2400" dirty="0"/>
              <a:t>.</a:t>
            </a:r>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9790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055" y="2257057"/>
            <a:ext cx="8754692" cy="2172136"/>
          </a:xfrm>
        </p:spPr>
        <p:txBody>
          <a:bodyPr>
            <a:normAutofit fontScale="85000" lnSpcReduction="10000"/>
          </a:bodyPr>
          <a:lstStyle/>
          <a:p>
            <a:pPr indent="0">
              <a:lnSpc>
                <a:spcPct val="170000"/>
              </a:lnSpc>
              <a:buNone/>
            </a:pPr>
            <a:r>
              <a:rPr lang="en-US" sz="6000" dirty="0" smtClean="0"/>
              <a:t>Revisiting the Secure Act</a:t>
            </a:r>
            <a:endParaRPr lang="en-US" sz="60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
        <p:nvSpPr>
          <p:cNvPr id="5" name="Subtitle 2">
            <a:extLst>
              <a:ext uri="{FF2B5EF4-FFF2-40B4-BE49-F238E27FC236}">
                <a16:creationId xmlns:a16="http://schemas.microsoft.com/office/drawing/2014/main" xmlns="" id="{9BAB54B2-488A-421C-8CB1-D7F0D977345B}"/>
              </a:ext>
            </a:extLst>
          </p:cNvPr>
          <p:cNvSpPr txBox="1">
            <a:spLocks/>
          </p:cNvSpPr>
          <p:nvPr/>
        </p:nvSpPr>
        <p:spPr>
          <a:xfrm>
            <a:off x="2586756" y="3063163"/>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772360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592925" y="1504950"/>
            <a:ext cx="8915400" cy="4663440"/>
          </a:xfrm>
        </p:spPr>
        <p:txBody>
          <a:bodyPr>
            <a:normAutofit/>
          </a:bodyPr>
          <a:lstStyle/>
          <a:p>
            <a:pPr marL="571500" indent="-571500">
              <a:buFont typeface="+mj-lt"/>
              <a:buAutoNum type="romanUcPeriod" startAt="3"/>
            </a:pPr>
            <a:r>
              <a:rPr lang="en-US" sz="2800" b="1" dirty="0"/>
              <a:t>Qualified Charitable Deduction (QCD)</a:t>
            </a:r>
          </a:p>
          <a:p>
            <a:pPr marL="1600200" lvl="2" indent="-398463">
              <a:buFont typeface="+mj-lt"/>
              <a:buAutoNum type="arabicPeriod"/>
            </a:pPr>
            <a:r>
              <a:rPr lang="en-US" sz="2400" dirty="0"/>
              <a:t>Charitable contributions paid directly by one’s IRA.  </a:t>
            </a:r>
          </a:p>
          <a:p>
            <a:pPr marL="1947863" lvl="3" indent="-288925">
              <a:buFont typeface="Wingdings" panose="05000000000000000000" pitchFamily="2" charset="2"/>
              <a:buChar char="§"/>
            </a:pPr>
            <a:r>
              <a:rPr lang="en-US" sz="2400" dirty="0"/>
              <a:t>Available to taxpayers </a:t>
            </a:r>
            <a:r>
              <a:rPr lang="en-US" sz="2400" b="1" dirty="0"/>
              <a:t>age 70 ½ </a:t>
            </a:r>
            <a:r>
              <a:rPr lang="en-US" sz="2400" dirty="0"/>
              <a:t>or older.</a:t>
            </a:r>
          </a:p>
          <a:p>
            <a:pPr marL="1947863" lvl="3" indent="-288925">
              <a:buFont typeface="Wingdings" panose="05000000000000000000" pitchFamily="2" charset="2"/>
              <a:buChar char="§"/>
            </a:pPr>
            <a:r>
              <a:rPr lang="en-US" sz="2400" dirty="0"/>
              <a:t>Available for up to $100,000 per year.</a:t>
            </a:r>
          </a:p>
          <a:p>
            <a:pPr marL="1947863" lvl="3" indent="-288925">
              <a:buFont typeface="Wingdings" panose="05000000000000000000" pitchFamily="2" charset="2"/>
              <a:buChar char="§"/>
            </a:pPr>
            <a:r>
              <a:rPr lang="en-US" sz="2400" dirty="0"/>
              <a:t>Counts as </a:t>
            </a:r>
            <a:r>
              <a:rPr lang="en-US" sz="2400" b="1" dirty="0"/>
              <a:t>part of one’s RMD</a:t>
            </a:r>
            <a:r>
              <a:rPr lang="en-US" sz="2400" dirty="0"/>
              <a:t> (Required Minimum Distribution).</a:t>
            </a:r>
          </a:p>
          <a:p>
            <a:pPr marL="1600200" lvl="2" indent="-338138">
              <a:buFont typeface="+mj-lt"/>
              <a:buAutoNum type="arabicPeriod"/>
            </a:pPr>
            <a:r>
              <a:rPr lang="en-US" sz="2400" dirty="0"/>
              <a:t>QCDs are not included in income and are not deductible as charitable contributions</a:t>
            </a:r>
            <a:r>
              <a:rPr lang="en-US" sz="2600" dirty="0"/>
              <a:t>.</a:t>
            </a:r>
          </a:p>
          <a:p>
            <a:pPr marL="800100" lvl="2" indent="0">
              <a:buNone/>
            </a:pPr>
            <a:endParaRPr lang="en-US" sz="2600" dirty="0"/>
          </a:p>
          <a:p>
            <a:pPr marL="1257300" lvl="3" indent="0">
              <a:buNone/>
            </a:pPr>
            <a:endParaRPr lang="en-US" sz="24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121130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0840"/>
          </a:xfrm>
        </p:spPr>
        <p:txBody>
          <a:bodyPr/>
          <a:lstStyle/>
          <a:p>
            <a:r>
              <a:rPr lang="en-US" dirty="0"/>
              <a:t>Top Tax Strategies for Investing for 2022</a:t>
            </a:r>
            <a:endParaRPr lang="en-US" dirty="0"/>
          </a:p>
        </p:txBody>
      </p:sp>
      <p:sp>
        <p:nvSpPr>
          <p:cNvPr id="3" name="Content Placeholder 2"/>
          <p:cNvSpPr>
            <a:spLocks noGrp="1"/>
          </p:cNvSpPr>
          <p:nvPr>
            <p:ph idx="1"/>
          </p:nvPr>
        </p:nvSpPr>
        <p:spPr>
          <a:xfrm>
            <a:off x="2589212" y="1499599"/>
            <a:ext cx="8915400" cy="4663440"/>
          </a:xfrm>
        </p:spPr>
        <p:txBody>
          <a:bodyPr>
            <a:normAutofit/>
          </a:bodyPr>
          <a:lstStyle/>
          <a:p>
            <a:pPr marL="571500" indent="-571500">
              <a:buFont typeface="+mj-lt"/>
              <a:buAutoNum type="romanUcPeriod" startAt="3"/>
            </a:pPr>
            <a:r>
              <a:rPr lang="en-US" sz="2800" b="1" dirty="0"/>
              <a:t>Charitable Contribution Strategies</a:t>
            </a:r>
            <a:r>
              <a:rPr lang="en-US" sz="2800" dirty="0"/>
              <a:t> (cont.)</a:t>
            </a:r>
          </a:p>
          <a:p>
            <a:pPr marL="1143000" lvl="1" indent="-515938">
              <a:buFont typeface="+mj-lt"/>
              <a:buAutoNum type="alphaUcPeriod" startAt="4"/>
            </a:pPr>
            <a:r>
              <a:rPr lang="en-US" sz="2400" dirty="0"/>
              <a:t>Qualified Charitable Deduction (QCD)</a:t>
            </a:r>
          </a:p>
          <a:p>
            <a:pPr marL="1600200" lvl="2" indent="-398463">
              <a:buFont typeface="+mj-lt"/>
              <a:buAutoNum type="arabicPeriod" startAt="3"/>
            </a:pPr>
            <a:r>
              <a:rPr lang="en-US" sz="2400" dirty="0"/>
              <a:t>QCDs are especially effective for taxpayers taking the standard deduction.</a:t>
            </a:r>
          </a:p>
          <a:p>
            <a:pPr marL="2171700" lvl="4" indent="-457200">
              <a:buFont typeface="Wingdings" panose="05000000000000000000" pitchFamily="2" charset="2"/>
              <a:buChar char="§"/>
            </a:pPr>
            <a:r>
              <a:rPr lang="en-US" sz="2400" dirty="0"/>
              <a:t>Reduce RMDs that otherwise would count as taxable income.  No reduction in standard deduction.  </a:t>
            </a:r>
          </a:p>
          <a:p>
            <a:pPr marL="2171700" lvl="4" indent="-457200">
              <a:buFont typeface="Wingdings" panose="05000000000000000000" pitchFamily="2" charset="2"/>
              <a:buChar char="§"/>
            </a:pPr>
            <a:r>
              <a:rPr lang="en-US" sz="2400" dirty="0"/>
              <a:t>QCD’s effectively create a charitable deduction even when one is taking the standard deduction.</a:t>
            </a:r>
          </a:p>
          <a:p>
            <a:pPr marL="800100" lvl="2" indent="0">
              <a:buNone/>
            </a:pPr>
            <a:endParaRPr lang="en-US" sz="2600" dirty="0"/>
          </a:p>
          <a:p>
            <a:pPr marL="1257300" lvl="3" indent="0">
              <a:buNone/>
            </a:pPr>
            <a:endParaRPr lang="en-US" sz="24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2599742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93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1716" y="472317"/>
            <a:ext cx="7166664" cy="812800"/>
          </a:xfrm>
        </p:spPr>
        <p:txBody>
          <a:bodyPr>
            <a:normAutofit fontScale="90000"/>
          </a:bodyPr>
          <a:lstStyle/>
          <a:p>
            <a:pPr algn="ctr"/>
            <a:r>
              <a:rPr lang="en-US" sz="4400" dirty="0"/>
              <a:t/>
            </a:r>
            <a:br>
              <a:rPr lang="en-US" sz="4400" dirty="0"/>
            </a:br>
            <a:r>
              <a:rPr lang="en-US" sz="2800" dirty="0"/>
              <a:t/>
            </a:r>
            <a:br>
              <a:rPr lang="en-US" sz="2800" dirty="0"/>
            </a:br>
            <a:r>
              <a:rPr lang="en-US" sz="2800" dirty="0"/>
              <a:t/>
            </a:r>
            <a:br>
              <a:rPr lang="en-US" sz="2800" dirty="0"/>
            </a:br>
            <a:r>
              <a:rPr lang="en-US" sz="4000" dirty="0"/>
              <a:t>QUESTIONS???</a:t>
            </a:r>
          </a:p>
        </p:txBody>
      </p:sp>
      <p:sp>
        <p:nvSpPr>
          <p:cNvPr id="4" name="TextBox 3"/>
          <p:cNvSpPr txBox="1"/>
          <p:nvPr/>
        </p:nvSpPr>
        <p:spPr>
          <a:xfrm>
            <a:off x="1628705" y="6604907"/>
            <a:ext cx="2210151"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
        <p:nvSpPr>
          <p:cNvPr id="5" name="Content Placeholder 2"/>
          <p:cNvSpPr txBox="1">
            <a:spLocks/>
          </p:cNvSpPr>
          <p:nvPr/>
        </p:nvSpPr>
        <p:spPr>
          <a:xfrm>
            <a:off x="4661961" y="4895476"/>
            <a:ext cx="3686173" cy="138813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ts val="0"/>
              </a:spcBef>
            </a:pPr>
            <a:r>
              <a:rPr lang="en-US" dirty="0"/>
              <a:t>Stancil CPAs </a:t>
            </a:r>
            <a:r>
              <a:rPr lang="en-US" sz="1400" dirty="0"/>
              <a:t>• </a:t>
            </a:r>
            <a:r>
              <a:rPr lang="en-US" dirty="0"/>
              <a:t>Advisors </a:t>
            </a:r>
          </a:p>
          <a:p>
            <a:pPr algn="ctr">
              <a:spcBef>
                <a:spcPts val="0"/>
              </a:spcBef>
            </a:pPr>
            <a:r>
              <a:rPr lang="en-US" sz="1400" dirty="0"/>
              <a:t>4909 Windy Hill Drive</a:t>
            </a:r>
          </a:p>
          <a:p>
            <a:pPr algn="ctr">
              <a:spcBef>
                <a:spcPts val="0"/>
              </a:spcBef>
            </a:pPr>
            <a:r>
              <a:rPr lang="en-US" sz="1400" dirty="0"/>
              <a:t>Raleigh, NC 27609</a:t>
            </a:r>
          </a:p>
          <a:p>
            <a:pPr algn="ctr">
              <a:spcBef>
                <a:spcPts val="0"/>
              </a:spcBef>
            </a:pPr>
            <a:endParaRPr lang="en-US" sz="800" dirty="0"/>
          </a:p>
          <a:p>
            <a:pPr algn="ctr">
              <a:spcBef>
                <a:spcPts val="0"/>
              </a:spcBef>
            </a:pPr>
            <a:r>
              <a:rPr lang="en-US" sz="1400" dirty="0"/>
              <a:t>919-872-1260   stancilcpa.com</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26" y="253093"/>
            <a:ext cx="1640289" cy="438449"/>
          </a:xfrm>
          <a:prstGeom prst="rect">
            <a:avLst/>
          </a:prstGeom>
        </p:spPr>
      </p:pic>
      <p:sp>
        <p:nvSpPr>
          <p:cNvPr id="8" name="Content Placeholder 2"/>
          <p:cNvSpPr txBox="1">
            <a:spLocks/>
          </p:cNvSpPr>
          <p:nvPr/>
        </p:nvSpPr>
        <p:spPr>
          <a:xfrm rot="10800000" flipV="1">
            <a:off x="3028013" y="4114380"/>
            <a:ext cx="6730285" cy="234694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ts val="0"/>
              </a:spcBef>
            </a:pPr>
            <a:r>
              <a:rPr lang="en-US" sz="1600" dirty="0"/>
              <a:t>Presented by:</a:t>
            </a:r>
          </a:p>
          <a:p>
            <a:pPr algn="ctr">
              <a:spcBef>
                <a:spcPts val="0"/>
              </a:spcBef>
            </a:pPr>
            <a:r>
              <a:rPr lang="en-US" dirty="0"/>
              <a:t>Scott Hensley, CPA | </a:t>
            </a:r>
            <a:r>
              <a:rPr lang="en-US" dirty="0">
                <a:hlinkClick r:id="rId4"/>
              </a:rPr>
              <a:t>shensley@stancilcpa.com</a:t>
            </a:r>
            <a:endParaRPr lang="en-US" dirty="0"/>
          </a:p>
          <a:p>
            <a:pPr algn="ctr">
              <a:spcBef>
                <a:spcPts val="0"/>
              </a:spcBef>
            </a:pPr>
            <a:endParaRPr lang="en-US" sz="1600" dirty="0"/>
          </a:p>
          <a:p>
            <a:endParaRPr lang="en-US" dirty="0"/>
          </a:p>
        </p:txBody>
      </p:sp>
      <p:sp>
        <p:nvSpPr>
          <p:cNvPr id="7" name="TextBox 6">
            <a:extLst>
              <a:ext uri="{FF2B5EF4-FFF2-40B4-BE49-F238E27FC236}">
                <a16:creationId xmlns:a16="http://schemas.microsoft.com/office/drawing/2014/main" xmlns="" id="{2E6DE1E9-109B-44AD-8480-CA6D62F10C68}"/>
              </a:ext>
            </a:extLst>
          </p:cNvPr>
          <p:cNvSpPr txBox="1"/>
          <p:nvPr/>
        </p:nvSpPr>
        <p:spPr>
          <a:xfrm>
            <a:off x="3028013" y="3417754"/>
            <a:ext cx="7060367" cy="523220"/>
          </a:xfrm>
          <a:prstGeom prst="rect">
            <a:avLst/>
          </a:prstGeom>
          <a:noFill/>
        </p:spPr>
        <p:txBody>
          <a:bodyPr wrap="square" rtlCol="0">
            <a:spAutoFit/>
          </a:bodyPr>
          <a:lstStyle/>
          <a:p>
            <a:pPr algn="ctr"/>
            <a:r>
              <a:rPr lang="en-US" sz="2800" dirty="0">
                <a:solidFill>
                  <a:schemeClr val="tx2"/>
                </a:solidFill>
              </a:rPr>
              <a:t>Thank you for attending!</a:t>
            </a:r>
          </a:p>
        </p:txBody>
      </p:sp>
      <p:pic>
        <p:nvPicPr>
          <p:cNvPr id="12" name="Picture 11" descr="Close-up of question mark on a hardwood floor against a wall">
            <a:extLst>
              <a:ext uri="{FF2B5EF4-FFF2-40B4-BE49-F238E27FC236}">
                <a16:creationId xmlns:a16="http://schemas.microsoft.com/office/drawing/2014/main" xmlns="" id="{6B3096B7-AEE8-4311-A4ED-CEF72E98A85D}"/>
              </a:ext>
            </a:extLst>
          </p:cNvPr>
          <p:cNvPicPr>
            <a:picLocks noChangeAspect="1"/>
          </p:cNvPicPr>
          <p:nvPr/>
        </p:nvPicPr>
        <p:blipFill>
          <a:blip r:embed="rId5"/>
          <a:stretch>
            <a:fillRect/>
          </a:stretch>
        </p:blipFill>
        <p:spPr>
          <a:xfrm>
            <a:off x="4672788" y="1426974"/>
            <a:ext cx="3699157" cy="1817374"/>
          </a:xfrm>
          <a:prstGeom prst="rect">
            <a:avLst/>
          </a:prstGeom>
        </p:spPr>
      </p:pic>
    </p:spTree>
    <p:extLst>
      <p:ext uri="{BB962C8B-B14F-4D97-AF65-F5344CB8AC3E}">
        <p14:creationId xmlns:p14="http://schemas.microsoft.com/office/powerpoint/2010/main" val="141396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760" y="593066"/>
            <a:ext cx="8911687" cy="753134"/>
          </a:xfrm>
        </p:spPr>
        <p:txBody>
          <a:bodyPr>
            <a:normAutofit/>
          </a:bodyPr>
          <a:lstStyle/>
          <a:p>
            <a:r>
              <a:rPr lang="en-US" sz="3200" dirty="0" smtClean="0"/>
              <a:t>Revisiting the Secure Act</a:t>
            </a:r>
            <a:endParaRPr lang="en-US" sz="3200" dirty="0"/>
          </a:p>
        </p:txBody>
      </p:sp>
      <p:sp>
        <p:nvSpPr>
          <p:cNvPr id="3" name="Content Placeholder 2"/>
          <p:cNvSpPr>
            <a:spLocks noGrp="1"/>
          </p:cNvSpPr>
          <p:nvPr>
            <p:ph idx="1"/>
          </p:nvPr>
        </p:nvSpPr>
        <p:spPr>
          <a:xfrm>
            <a:off x="2484281" y="1473906"/>
            <a:ext cx="9387929" cy="4425089"/>
          </a:xfrm>
        </p:spPr>
        <p:txBody>
          <a:bodyPr>
            <a:normAutofit/>
          </a:bodyPr>
          <a:lstStyle/>
          <a:p>
            <a:pPr marL="0" indent="0">
              <a:buNone/>
            </a:pPr>
            <a:r>
              <a:rPr lang="en-US" sz="3200" dirty="0"/>
              <a:t>  </a:t>
            </a:r>
            <a:r>
              <a:rPr lang="en-US" sz="2400" b="1" dirty="0"/>
              <a:t>Main Changes by Secure Act that affect </a:t>
            </a:r>
            <a:r>
              <a:rPr lang="en-US" sz="2400" b="1" dirty="0" smtClean="0"/>
              <a:t>investors:</a:t>
            </a:r>
            <a:endParaRPr lang="en-US" sz="2400" b="1" dirty="0"/>
          </a:p>
          <a:p>
            <a:pPr marL="0" indent="0">
              <a:buNone/>
            </a:pPr>
            <a:endParaRPr lang="en-US" sz="2800" b="1" dirty="0"/>
          </a:p>
          <a:p>
            <a:pPr marL="914400" indent="-571500">
              <a:lnSpc>
                <a:spcPct val="110000"/>
              </a:lnSpc>
              <a:spcBef>
                <a:spcPts val="600"/>
              </a:spcBef>
              <a:buFont typeface="Wingdings" panose="05000000000000000000" pitchFamily="2" charset="2"/>
              <a:buChar char="§"/>
            </a:pPr>
            <a:r>
              <a:rPr lang="en-US" sz="2400" dirty="0" smtClean="0"/>
              <a:t>Changes Affecting IRA’s</a:t>
            </a:r>
            <a:r>
              <a:rPr lang="en-US" sz="2200" dirty="0" smtClean="0"/>
              <a:t>.</a:t>
            </a:r>
            <a:endParaRPr lang="en-US" sz="2400" dirty="0"/>
          </a:p>
          <a:p>
            <a:pPr marL="914400" indent="-571500">
              <a:lnSpc>
                <a:spcPct val="110000"/>
              </a:lnSpc>
              <a:spcBef>
                <a:spcPts val="600"/>
              </a:spcBef>
              <a:buFont typeface="Wingdings" panose="05000000000000000000" pitchFamily="2" charset="2"/>
              <a:buChar char="§"/>
            </a:pPr>
            <a:r>
              <a:rPr lang="en-US" sz="2400" dirty="0" smtClean="0"/>
              <a:t>Changes Affecting 529 Plans.</a:t>
            </a:r>
            <a:endParaRPr lang="en-US" sz="2400" dirty="0"/>
          </a:p>
          <a:p>
            <a:pPr indent="0">
              <a:lnSpc>
                <a:spcPct val="110000"/>
              </a:lnSpc>
              <a:spcBef>
                <a:spcPts val="0"/>
              </a:spcBef>
              <a:buClrTx/>
              <a:buNone/>
            </a:pPr>
            <a:endParaRPr lang="en-US" sz="2800" dirty="0"/>
          </a:p>
          <a:p>
            <a:pPr lvl="1" indent="0">
              <a:lnSpc>
                <a:spcPct val="110000"/>
              </a:lnSpc>
              <a:spcBef>
                <a:spcPts val="0"/>
              </a:spcBef>
              <a:buNone/>
            </a:pPr>
            <a:endParaRPr lang="en-US" sz="3500" dirty="0"/>
          </a:p>
          <a:p>
            <a:pPr marL="1200150" indent="-857250">
              <a:lnSpc>
                <a:spcPct val="170000"/>
              </a:lnSpc>
              <a:buAutoNum type="romanUcPeriod" startAt="2"/>
            </a:pPr>
            <a:endParaRPr lang="en-US" sz="37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318592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760" y="593066"/>
            <a:ext cx="8911687" cy="753134"/>
          </a:xfrm>
        </p:spPr>
        <p:txBody>
          <a:bodyPr>
            <a:normAutofit/>
          </a:bodyPr>
          <a:lstStyle/>
          <a:p>
            <a:r>
              <a:rPr lang="en-US" sz="3200" dirty="0">
                <a:solidFill>
                  <a:srgbClr val="31B4E6">
                    <a:lumMod val="75000"/>
                  </a:srgbClr>
                </a:solidFill>
              </a:rPr>
              <a:t>Revisiting the Secure Act</a:t>
            </a:r>
            <a:endParaRPr lang="en-US" sz="3200" dirty="0"/>
          </a:p>
        </p:txBody>
      </p:sp>
      <p:sp>
        <p:nvSpPr>
          <p:cNvPr id="3" name="Content Placeholder 2"/>
          <p:cNvSpPr>
            <a:spLocks noGrp="1"/>
          </p:cNvSpPr>
          <p:nvPr>
            <p:ph idx="1"/>
          </p:nvPr>
        </p:nvSpPr>
        <p:spPr>
          <a:xfrm>
            <a:off x="2442638" y="1808317"/>
            <a:ext cx="9387929" cy="4737323"/>
          </a:xfrm>
        </p:spPr>
        <p:txBody>
          <a:bodyPr>
            <a:normAutofit/>
          </a:bodyPr>
          <a:lstStyle/>
          <a:p>
            <a:pPr marL="0" indent="0">
              <a:buNone/>
            </a:pPr>
            <a:r>
              <a:rPr lang="en-US" sz="3200" dirty="0"/>
              <a:t>  </a:t>
            </a:r>
            <a:r>
              <a:rPr lang="en-US" sz="2800" b="1" dirty="0" smtClean="0"/>
              <a:t>Changes to IRA’s:</a:t>
            </a:r>
            <a:endParaRPr lang="en-US" sz="2800" b="1" dirty="0"/>
          </a:p>
          <a:p>
            <a:pPr marL="914400" indent="-571500">
              <a:lnSpc>
                <a:spcPct val="110000"/>
              </a:lnSpc>
              <a:spcBef>
                <a:spcPts val="600"/>
              </a:spcBef>
              <a:buFont typeface="Wingdings" panose="05000000000000000000" pitchFamily="2" charset="2"/>
              <a:buChar char="§"/>
            </a:pPr>
            <a:r>
              <a:rPr lang="en-US" sz="2400" dirty="0" smtClean="0"/>
              <a:t>RMD age was raised from 70 ½ to 72.</a:t>
            </a:r>
          </a:p>
          <a:p>
            <a:pPr indent="0">
              <a:lnSpc>
                <a:spcPct val="110000"/>
              </a:lnSpc>
              <a:spcBef>
                <a:spcPts val="600"/>
              </a:spcBef>
              <a:buNone/>
            </a:pPr>
            <a:endParaRPr lang="en-US" sz="1050" dirty="0"/>
          </a:p>
          <a:p>
            <a:pPr marL="914400" indent="-571500">
              <a:lnSpc>
                <a:spcPct val="110000"/>
              </a:lnSpc>
              <a:spcBef>
                <a:spcPts val="600"/>
              </a:spcBef>
              <a:buFont typeface="Wingdings" panose="05000000000000000000" pitchFamily="2" charset="2"/>
              <a:buChar char="§"/>
            </a:pPr>
            <a:r>
              <a:rPr lang="en-US" sz="2400" dirty="0" smtClean="0"/>
              <a:t>Repealed maximum </a:t>
            </a:r>
            <a:r>
              <a:rPr lang="en-US" sz="2400" dirty="0"/>
              <a:t>age restrictions for traditional IRA contributions so long as you have earned </a:t>
            </a:r>
            <a:r>
              <a:rPr lang="en-US" sz="2400" dirty="0" smtClean="0"/>
              <a:t>income</a:t>
            </a:r>
            <a:r>
              <a:rPr lang="en-US" sz="2000" dirty="0" smtClean="0"/>
              <a:t>.</a:t>
            </a:r>
          </a:p>
          <a:p>
            <a:pPr lvl="2">
              <a:buSzPct val="100000"/>
              <a:buFont typeface="Courier New" panose="02070309020205020404" pitchFamily="49" charset="0"/>
              <a:buChar char="o"/>
            </a:pPr>
            <a:r>
              <a:rPr lang="en-US" dirty="0"/>
              <a:t>Benefit – If you have earned income then you could offset your RMD’s with contributions to a Deductible IRA</a:t>
            </a:r>
          </a:p>
          <a:p>
            <a:pPr lvl="2">
              <a:buSzPct val="100000"/>
              <a:buFont typeface="Courier New" panose="02070309020205020404" pitchFamily="49" charset="0"/>
              <a:buChar char="o"/>
            </a:pPr>
            <a:r>
              <a:rPr lang="en-US" dirty="0"/>
              <a:t>Potential Pitfalls – </a:t>
            </a:r>
            <a:r>
              <a:rPr lang="en-US" dirty="0" smtClean="0"/>
              <a:t>Permissible </a:t>
            </a:r>
            <a:r>
              <a:rPr lang="en-US" dirty="0"/>
              <a:t>QCD’s are reduced by the amount contributed to a Traditional </a:t>
            </a:r>
            <a:r>
              <a:rPr lang="en-US" dirty="0" smtClean="0"/>
              <a:t>IRA</a:t>
            </a:r>
            <a:endParaRPr lang="en-US" dirty="0"/>
          </a:p>
          <a:p>
            <a:pPr indent="0">
              <a:lnSpc>
                <a:spcPct val="110000"/>
              </a:lnSpc>
              <a:spcBef>
                <a:spcPts val="600"/>
              </a:spcBef>
              <a:buClrTx/>
              <a:buNone/>
            </a:pPr>
            <a:endParaRPr lang="en-US" sz="2800" dirty="0"/>
          </a:p>
          <a:p>
            <a:pPr lvl="1" indent="0">
              <a:lnSpc>
                <a:spcPct val="110000"/>
              </a:lnSpc>
              <a:spcBef>
                <a:spcPts val="0"/>
              </a:spcBef>
              <a:buNone/>
            </a:pPr>
            <a:endParaRPr lang="en-US" sz="3500" dirty="0"/>
          </a:p>
          <a:p>
            <a:pPr marL="1200150" indent="-857250">
              <a:lnSpc>
                <a:spcPct val="170000"/>
              </a:lnSpc>
              <a:buAutoNum type="romanUcPeriod" startAt="2"/>
            </a:pPr>
            <a:endParaRPr lang="en-US" sz="3700" dirty="0"/>
          </a:p>
        </p:txBody>
      </p:sp>
      <p:sp>
        <p:nvSpPr>
          <p:cNvPr id="4" name="TextBox 3"/>
          <p:cNvSpPr txBox="1"/>
          <p:nvPr/>
        </p:nvSpPr>
        <p:spPr>
          <a:xfrm>
            <a:off x="1605318" y="6545640"/>
            <a:ext cx="2150884" cy="215444"/>
          </a:xfrm>
          <a:prstGeom prst="rect">
            <a:avLst/>
          </a:prstGeom>
          <a:noFill/>
        </p:spPr>
        <p:txBody>
          <a:bodyPr wrap="square" rtlCol="0">
            <a:spAutoFit/>
          </a:bodyPr>
          <a:lstStyle/>
          <a:p>
            <a:r>
              <a:rPr lang="en-US" sz="800" dirty="0">
                <a:solidFill>
                  <a:schemeClr val="tx1">
                    <a:lumMod val="85000"/>
                    <a:lumOff val="15000"/>
                  </a:schemeClr>
                </a:solidFill>
                <a:latin typeface="Batang" panose="02030600000101010101" pitchFamily="18" charset="-127"/>
                <a:ea typeface="Batang" panose="02030600000101010101" pitchFamily="18" charset="-127"/>
              </a:rPr>
              <a:t>© </a:t>
            </a:r>
            <a:r>
              <a:rPr lang="en-US" sz="800" dirty="0" smtClean="0">
                <a:solidFill>
                  <a:schemeClr val="tx1">
                    <a:lumMod val="85000"/>
                    <a:lumOff val="15000"/>
                  </a:schemeClr>
                </a:solidFill>
                <a:latin typeface="Batang" panose="02030600000101010101" pitchFamily="18" charset="-127"/>
                <a:ea typeface="Batang" panose="02030600000101010101" pitchFamily="18" charset="-127"/>
              </a:rPr>
              <a:t>2022 </a:t>
            </a:r>
            <a:r>
              <a:rPr lang="en-US" sz="800" dirty="0">
                <a:solidFill>
                  <a:schemeClr val="tx1">
                    <a:lumMod val="85000"/>
                    <a:lumOff val="15000"/>
                  </a:schemeClr>
                </a:solidFill>
                <a:latin typeface="Batang" panose="02030600000101010101" pitchFamily="18" charset="-127"/>
                <a:ea typeface="Batang" panose="02030600000101010101" pitchFamily="18" charset="-127"/>
              </a:rPr>
              <a:t>Stancil PC All Rights Reserved </a:t>
            </a:r>
          </a:p>
        </p:txBody>
      </p:sp>
    </p:spTree>
    <p:extLst>
      <p:ext uri="{BB962C8B-B14F-4D97-AF65-F5344CB8AC3E}">
        <p14:creationId xmlns:p14="http://schemas.microsoft.com/office/powerpoint/2010/main" val="45174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1807"/>
            <a:ext cx="8911687" cy="825549"/>
          </a:xfrm>
        </p:spPr>
        <p:txBody>
          <a:bodyPr/>
          <a:lstStyle/>
          <a:p>
            <a:r>
              <a:rPr lang="en-US" sz="3200" dirty="0">
                <a:solidFill>
                  <a:srgbClr val="31B4E6">
                    <a:lumMod val="75000"/>
                  </a:srgbClr>
                </a:solidFill>
              </a:rPr>
              <a:t>Revisiting the Secure Act</a:t>
            </a:r>
            <a:endParaRPr lang="en-US" dirty="0"/>
          </a:p>
        </p:txBody>
      </p:sp>
      <p:sp>
        <p:nvSpPr>
          <p:cNvPr id="3" name="Content Placeholder 2"/>
          <p:cNvSpPr>
            <a:spLocks noGrp="1"/>
          </p:cNvSpPr>
          <p:nvPr>
            <p:ph idx="1"/>
          </p:nvPr>
        </p:nvSpPr>
        <p:spPr>
          <a:xfrm>
            <a:off x="2589212" y="1832517"/>
            <a:ext cx="8915400" cy="3777622"/>
          </a:xfrm>
        </p:spPr>
        <p:txBody>
          <a:bodyPr/>
          <a:lstStyle/>
          <a:p>
            <a:pPr marL="0" lvl="0" indent="0">
              <a:buClr>
                <a:srgbClr val="353535"/>
              </a:buClr>
              <a:buNone/>
            </a:pPr>
            <a:r>
              <a:rPr lang="en-US" sz="2800" b="1" dirty="0">
                <a:solidFill>
                  <a:prstClr val="black">
                    <a:lumMod val="75000"/>
                    <a:lumOff val="25000"/>
                  </a:prstClr>
                </a:solidFill>
              </a:rPr>
              <a:t>Changes to </a:t>
            </a:r>
            <a:r>
              <a:rPr lang="en-US" sz="2800" b="1" dirty="0" smtClean="0">
                <a:solidFill>
                  <a:prstClr val="black">
                    <a:lumMod val="75000"/>
                    <a:lumOff val="25000"/>
                  </a:prstClr>
                </a:solidFill>
              </a:rPr>
              <a:t>Inherited IRA’s</a:t>
            </a:r>
            <a:r>
              <a:rPr lang="en-US" sz="2800" b="1" dirty="0">
                <a:solidFill>
                  <a:prstClr val="black">
                    <a:lumMod val="75000"/>
                    <a:lumOff val="25000"/>
                  </a:prstClr>
                </a:solidFill>
              </a:rPr>
              <a:t>:</a:t>
            </a:r>
          </a:p>
          <a:p>
            <a:pPr>
              <a:buSzPct val="100000"/>
              <a:buFont typeface="Wingdings" panose="05000000000000000000" pitchFamily="2" charset="2"/>
              <a:buChar char="§"/>
            </a:pPr>
            <a:r>
              <a:rPr lang="en-US" sz="2200" dirty="0"/>
              <a:t>Modified the RMD terms for inherited IRAs</a:t>
            </a:r>
          </a:p>
          <a:p>
            <a:pPr lvl="1">
              <a:buSzPct val="100000"/>
              <a:buFont typeface="Courier New" panose="02070309020205020404" pitchFamily="49" charset="0"/>
              <a:buChar char="o"/>
            </a:pPr>
            <a:r>
              <a:rPr lang="en-US" sz="1400" dirty="0"/>
              <a:t>Stretch IRA’s are eliminated for </a:t>
            </a:r>
            <a:r>
              <a:rPr lang="en-US" sz="1400" dirty="0" err="1"/>
              <a:t>liftetime</a:t>
            </a:r>
            <a:r>
              <a:rPr lang="en-US" sz="1400" dirty="0"/>
              <a:t> of beneficiary and now must be taken within 10 years of death of the owner except for the following:</a:t>
            </a:r>
          </a:p>
          <a:p>
            <a:pPr lvl="2">
              <a:buSzPct val="100000"/>
              <a:buFont typeface="Wingdings" panose="05000000000000000000" pitchFamily="2" charset="2"/>
              <a:buChar char="§"/>
            </a:pPr>
            <a:r>
              <a:rPr lang="en-US" i="1" dirty="0"/>
              <a:t>Spouse – RMD begins when deceased would have reached age 72</a:t>
            </a:r>
          </a:p>
          <a:p>
            <a:pPr lvl="2">
              <a:buSzPct val="100000"/>
              <a:buFont typeface="Wingdings" panose="05000000000000000000" pitchFamily="2" charset="2"/>
              <a:buChar char="§"/>
            </a:pPr>
            <a:r>
              <a:rPr lang="en-US" i="1" dirty="0"/>
              <a:t>Minor Child – may take over lifetime until reach 18 and then must be taken out by age 27</a:t>
            </a:r>
          </a:p>
          <a:p>
            <a:pPr lvl="2">
              <a:buSzPct val="100000"/>
              <a:buFont typeface="Wingdings" panose="05000000000000000000" pitchFamily="2" charset="2"/>
              <a:buChar char="§"/>
            </a:pPr>
            <a:r>
              <a:rPr lang="en-US" i="1" dirty="0"/>
              <a:t>Disabled Beneficiary</a:t>
            </a:r>
          </a:p>
          <a:p>
            <a:pPr lvl="2">
              <a:buSzPct val="100000"/>
              <a:buFont typeface="Wingdings" panose="05000000000000000000" pitchFamily="2" charset="2"/>
              <a:buChar char="§"/>
            </a:pPr>
            <a:r>
              <a:rPr lang="en-US" i="1" dirty="0"/>
              <a:t>Chronically Ill Beneficiary</a:t>
            </a:r>
          </a:p>
          <a:p>
            <a:pPr lvl="2">
              <a:buSzPct val="100000"/>
              <a:buFont typeface="Wingdings" panose="05000000000000000000" pitchFamily="2" charset="2"/>
              <a:buChar char="§"/>
            </a:pPr>
            <a:r>
              <a:rPr lang="en-US" i="1" dirty="0"/>
              <a:t>Beneficiary within 10 years of the age of the deceased</a:t>
            </a:r>
          </a:p>
          <a:p>
            <a:endParaRPr lang="en-US" dirty="0"/>
          </a:p>
        </p:txBody>
      </p:sp>
    </p:spTree>
    <p:extLst>
      <p:ext uri="{BB962C8B-B14F-4D97-AF65-F5344CB8AC3E}">
        <p14:creationId xmlns:p14="http://schemas.microsoft.com/office/powerpoint/2010/main" val="336940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1807"/>
            <a:ext cx="8911687" cy="825549"/>
          </a:xfrm>
        </p:spPr>
        <p:txBody>
          <a:bodyPr/>
          <a:lstStyle/>
          <a:p>
            <a:r>
              <a:rPr lang="en-US" sz="3200" dirty="0">
                <a:solidFill>
                  <a:srgbClr val="31B4E6">
                    <a:lumMod val="75000"/>
                  </a:srgbClr>
                </a:solidFill>
              </a:rPr>
              <a:t>Revisiting the Secure Act</a:t>
            </a:r>
            <a:endParaRPr lang="en-US" dirty="0"/>
          </a:p>
        </p:txBody>
      </p:sp>
      <p:sp>
        <p:nvSpPr>
          <p:cNvPr id="3" name="Content Placeholder 2"/>
          <p:cNvSpPr>
            <a:spLocks noGrp="1"/>
          </p:cNvSpPr>
          <p:nvPr>
            <p:ph idx="1"/>
          </p:nvPr>
        </p:nvSpPr>
        <p:spPr>
          <a:xfrm>
            <a:off x="2589212" y="1832517"/>
            <a:ext cx="8915400" cy="3777622"/>
          </a:xfrm>
        </p:spPr>
        <p:txBody>
          <a:bodyPr>
            <a:normAutofit/>
          </a:bodyPr>
          <a:lstStyle/>
          <a:p>
            <a:pPr marL="0" lvl="0" indent="0">
              <a:buClr>
                <a:srgbClr val="353535"/>
              </a:buClr>
              <a:buNone/>
            </a:pPr>
            <a:r>
              <a:rPr lang="en-US" sz="2800" b="1" dirty="0">
                <a:solidFill>
                  <a:prstClr val="black">
                    <a:lumMod val="75000"/>
                    <a:lumOff val="25000"/>
                  </a:prstClr>
                </a:solidFill>
              </a:rPr>
              <a:t>Changes to </a:t>
            </a:r>
            <a:r>
              <a:rPr lang="en-US" sz="2800" b="1" dirty="0" smtClean="0">
                <a:solidFill>
                  <a:prstClr val="black">
                    <a:lumMod val="75000"/>
                    <a:lumOff val="25000"/>
                  </a:prstClr>
                </a:solidFill>
              </a:rPr>
              <a:t>529 Plans:</a:t>
            </a:r>
            <a:endParaRPr lang="en-US" sz="2800" b="1" dirty="0">
              <a:solidFill>
                <a:prstClr val="black">
                  <a:lumMod val="75000"/>
                  <a:lumOff val="25000"/>
                </a:prstClr>
              </a:solidFill>
            </a:endParaRPr>
          </a:p>
          <a:p>
            <a:pPr>
              <a:buFont typeface="Wingdings" panose="05000000000000000000" pitchFamily="2" charset="2"/>
              <a:buChar char="§"/>
            </a:pPr>
            <a:r>
              <a:rPr lang="en-US" dirty="0" smtClean="0"/>
              <a:t>Expanded </a:t>
            </a:r>
            <a:r>
              <a:rPr lang="en-US" dirty="0"/>
              <a:t>529 plans to be used to cover vocational/apprenticeship training</a:t>
            </a:r>
            <a:r>
              <a:rPr lang="en-US" b="1" dirty="0"/>
              <a:t>. </a:t>
            </a:r>
            <a:endParaRPr lang="en-US" dirty="0"/>
          </a:p>
          <a:p>
            <a:pPr>
              <a:buFont typeface="Wingdings" panose="05000000000000000000" pitchFamily="2" charset="2"/>
              <a:buChar char="§"/>
            </a:pPr>
            <a:r>
              <a:rPr lang="en-US" dirty="0" smtClean="0"/>
              <a:t>Expanded </a:t>
            </a:r>
            <a:r>
              <a:rPr lang="en-US" dirty="0"/>
              <a:t>529 Plans to repay certain student loan debt</a:t>
            </a:r>
            <a:r>
              <a:rPr lang="en-US" b="1" dirty="0"/>
              <a:t>.</a:t>
            </a:r>
            <a:r>
              <a:rPr lang="en-US" dirty="0"/>
              <a:t>  </a:t>
            </a:r>
          </a:p>
          <a:p>
            <a:pPr marL="862013">
              <a:buFont typeface="Courier New" panose="02070309020205020404" pitchFamily="49" charset="0"/>
              <a:buChar char="o"/>
            </a:pPr>
            <a:r>
              <a:rPr lang="en-US" sz="1600" i="1" dirty="0"/>
              <a:t>Up to $10,000 of qualified education loan repayments can be considered qualified 529 account distributions.  </a:t>
            </a:r>
          </a:p>
          <a:p>
            <a:pPr>
              <a:buFont typeface="Wingdings" panose="05000000000000000000" pitchFamily="2" charset="2"/>
              <a:buChar char="§"/>
            </a:pPr>
            <a:r>
              <a:rPr lang="en-US" dirty="0" smtClean="0"/>
              <a:t>Also, don’t forget that 529 plans can be used on elementary, middle school and high school education up to $10,000 a year per student.</a:t>
            </a:r>
            <a:endParaRPr lang="en-US" dirty="0"/>
          </a:p>
        </p:txBody>
      </p:sp>
    </p:spTree>
    <p:extLst>
      <p:ext uri="{BB962C8B-B14F-4D97-AF65-F5344CB8AC3E}">
        <p14:creationId xmlns:p14="http://schemas.microsoft.com/office/powerpoint/2010/main" val="291369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760" y="1890950"/>
            <a:ext cx="8754692" cy="2304569"/>
          </a:xfrm>
        </p:spPr>
        <p:txBody>
          <a:bodyPr>
            <a:normAutofit fontScale="70000" lnSpcReduction="20000"/>
          </a:bodyPr>
          <a:lstStyle/>
          <a:p>
            <a:pPr indent="0">
              <a:lnSpc>
                <a:spcPct val="170000"/>
              </a:lnSpc>
              <a:buNone/>
            </a:pPr>
            <a:r>
              <a:rPr lang="en-US" sz="6000" dirty="0"/>
              <a:t>Build Back Better Act – Current Status – What is NOT included</a:t>
            </a:r>
          </a:p>
        </p:txBody>
      </p:sp>
      <p:sp>
        <p:nvSpPr>
          <p:cNvPr id="4" name="TextBox 3"/>
          <p:cNvSpPr txBox="1"/>
          <p:nvPr/>
        </p:nvSpPr>
        <p:spPr>
          <a:xfrm>
            <a:off x="1605318" y="6545640"/>
            <a:ext cx="215088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 </a:t>
            </a:r>
            <a:r>
              <a:rPr kumimoji="0" lang="en-US" sz="800" b="0" i="0" u="none" strike="noStrike" kern="1200" cap="none" spc="0" normalizeH="0" baseline="0" noProof="0" dirty="0" smtClean="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2022 </a:t>
            </a:r>
            <a:r>
              <a:rPr kumimoji="0" lang="en-US" sz="800" b="0" i="0" u="none" strike="noStrike" kern="1200" cap="none" spc="0" normalizeH="0" baseline="0" noProof="0" dirty="0">
                <a:ln>
                  <a:noFill/>
                </a:ln>
                <a:solidFill>
                  <a:prstClr val="black">
                    <a:lumMod val="85000"/>
                    <a:lumOff val="15000"/>
                  </a:prstClr>
                </a:solidFill>
                <a:effectLst/>
                <a:uLnTx/>
                <a:uFillTx/>
                <a:latin typeface="Batang" panose="02030600000101010101" pitchFamily="18" charset="-127"/>
                <a:ea typeface="Batang" panose="02030600000101010101" pitchFamily="18" charset="-127"/>
                <a:cs typeface="+mn-cs"/>
              </a:rPr>
              <a:t>Stancil PC All Rights Reserved </a:t>
            </a:r>
          </a:p>
        </p:txBody>
      </p:sp>
    </p:spTree>
    <p:extLst>
      <p:ext uri="{BB962C8B-B14F-4D97-AF65-F5344CB8AC3E}">
        <p14:creationId xmlns:p14="http://schemas.microsoft.com/office/powerpoint/2010/main" val="128936639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5703</TotalTime>
  <Words>2767</Words>
  <Application>Microsoft Office PowerPoint</Application>
  <PresentationFormat>Widescreen</PresentationFormat>
  <Paragraphs>429</Paragraphs>
  <Slides>42</Slides>
  <Notes>40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Batang</vt:lpstr>
      <vt:lpstr>Calibri</vt:lpstr>
      <vt:lpstr>Century Gothic</vt:lpstr>
      <vt:lpstr>Courier New</vt:lpstr>
      <vt:lpstr>Symbol</vt:lpstr>
      <vt:lpstr>Tahoma</vt:lpstr>
      <vt:lpstr>Times New Roman</vt:lpstr>
      <vt:lpstr>Wingdings</vt:lpstr>
      <vt:lpstr>Wingdings 3</vt:lpstr>
      <vt:lpstr>Wisp</vt:lpstr>
      <vt:lpstr>Worksheet</vt:lpstr>
      <vt:lpstr>PowerPoint Presentation</vt:lpstr>
      <vt:lpstr>PowerPoint Presentation</vt:lpstr>
      <vt:lpstr>PowerPoint Presentation</vt:lpstr>
      <vt:lpstr>PowerPoint Presentation</vt:lpstr>
      <vt:lpstr>Revisiting the Secure Act</vt:lpstr>
      <vt:lpstr>Revisiting the Secure Act</vt:lpstr>
      <vt:lpstr>Revisiting the Secure Act</vt:lpstr>
      <vt:lpstr>Revisiting the Secure Act</vt:lpstr>
      <vt:lpstr>PowerPoint Presentation</vt:lpstr>
      <vt:lpstr>Build Back Better Act – Current Status:</vt:lpstr>
      <vt:lpstr>Build Back Better Act – Current Status:</vt:lpstr>
      <vt:lpstr>PowerPoint Presentation</vt:lpstr>
      <vt:lpstr>Build Back Better Act – Current Status:</vt:lpstr>
      <vt:lpstr>Build Back Better Act – Current Status:</vt:lpstr>
      <vt:lpstr>Build Back Better Act – Current Status:</vt:lpstr>
      <vt:lpstr>Build Back Better Act – Current Status:</vt:lpstr>
      <vt:lpstr>Build Back Better Act – Current Status:</vt:lpstr>
      <vt:lpstr>Build Back Better Act – Current Status:</vt:lpstr>
      <vt:lpstr>Build Back Better Act – Current Status:</vt:lpstr>
      <vt:lpstr>Build Back Better Act – Current Status:</vt:lpstr>
      <vt:lpstr>Build Back Better Act – Current Status:</vt:lpstr>
      <vt:lpstr>Build Back Better Act – Current Status:</vt:lpstr>
      <vt:lpstr>Build Back Better Act – Current Status:</vt:lpstr>
      <vt:lpstr>Build Back Better Act – Current Status:</vt:lpstr>
      <vt:lpstr>Build Back Better Act – Current Status:</vt:lpstr>
      <vt:lpstr>Corporate Tax Provisions</vt:lpstr>
      <vt:lpstr>PowerPoint Presentation</vt:lpstr>
      <vt:lpstr>FAQ’s – Common Misunderstandings</vt:lpstr>
      <vt:lpstr>FAQ’s – Common Misunderstandings</vt:lpstr>
      <vt:lpstr>PowerPoint Presentation</vt:lpstr>
      <vt:lpstr>Top Tax Strategies for Investing for 2022</vt:lpstr>
      <vt:lpstr>Top Tax Strategies for Investing for 2022</vt:lpstr>
      <vt:lpstr>Top Tax Strategies for Investing for 2022</vt:lpstr>
      <vt:lpstr>Top Tax Strategies for Investing for 2022</vt:lpstr>
      <vt:lpstr>Top Tax Strategies for Investing for 2022</vt:lpstr>
      <vt:lpstr>Top Tax Strategies for Investing for 2022</vt:lpstr>
      <vt:lpstr>Top Tax Strategies for Investing for 2022</vt:lpstr>
      <vt:lpstr>Top Tax Strategies for Investing for 2022</vt:lpstr>
      <vt:lpstr>Top Tax Strategies for Investing for 2022</vt:lpstr>
      <vt:lpstr>Top Tax Strategies for Investing for 2022</vt:lpstr>
      <vt:lpstr>Top Tax Strategies for Investing for 2022</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Anderson</dc:creator>
  <cp:lastModifiedBy>Scott Hensley</cp:lastModifiedBy>
  <cp:revision>442</cp:revision>
  <cp:lastPrinted>2021-02-13T14:43:53Z</cp:lastPrinted>
  <dcterms:created xsi:type="dcterms:W3CDTF">2020-06-16T15:12:49Z</dcterms:created>
  <dcterms:modified xsi:type="dcterms:W3CDTF">2022-02-04T13:34:42Z</dcterms:modified>
</cp:coreProperties>
</file>