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305" r:id="rId8"/>
    <p:sldId id="303" r:id="rId9"/>
    <p:sldId id="307" r:id="rId10"/>
    <p:sldId id="306" r:id="rId11"/>
    <p:sldId id="302" r:id="rId12"/>
    <p:sldId id="300" r:id="rId13"/>
    <p:sldId id="282" r:id="rId14"/>
    <p:sldId id="308" r:id="rId15"/>
    <p:sldId id="283" r:id="rId16"/>
    <p:sldId id="284" r:id="rId17"/>
    <p:sldId id="285" r:id="rId18"/>
    <p:sldId id="286" r:id="rId19"/>
    <p:sldId id="309" r:id="rId20"/>
    <p:sldId id="299" r:id="rId21"/>
    <p:sldId id="288" r:id="rId22"/>
    <p:sldId id="292" r:id="rId23"/>
    <p:sldId id="293" r:id="rId24"/>
    <p:sldId id="294" r:id="rId25"/>
    <p:sldId id="295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EA56-3AC4-0142-8515-89045F3C5AA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CFA9-3EC5-4047-A4FB-653734D91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Income Investing for Second Half 2020 and Beyond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Roger S. Conrad </a:t>
            </a:r>
          </a:p>
          <a:p>
            <a:r>
              <a:rPr lang="en-US" dirty="0"/>
              <a:t>Capitalist Times LLC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231" y="3600450"/>
            <a:ext cx="1302387" cy="338554"/>
          </a:xfrm>
          <a:prstGeom prst="rect">
            <a:avLst/>
          </a:prstGeom>
          <a:solidFill>
            <a:srgbClr val="F9C5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August 2020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9396" y="337575"/>
            <a:ext cx="2893924" cy="15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19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Strikes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78" y="1263255"/>
            <a:ext cx="8229600" cy="484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846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Perils of (Over) Leverage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Defaults in 2007-09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78" y="1263256"/>
            <a:ext cx="8229600" cy="484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832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Quality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Dividend policy sustainability</a:t>
            </a:r>
          </a:p>
          <a:p>
            <a:r>
              <a:rPr lang="en-US" dirty="0"/>
              <a:t>Revenue reliability</a:t>
            </a:r>
          </a:p>
          <a:p>
            <a:r>
              <a:rPr lang="en-US" dirty="0"/>
              <a:t>Regulatory/Legal concerns</a:t>
            </a:r>
          </a:p>
          <a:p>
            <a:r>
              <a:rPr lang="en-US" dirty="0"/>
              <a:t>Balance Sheet—Refinancing risks are critical despite very low borrowing rates</a:t>
            </a:r>
          </a:p>
          <a:p>
            <a:r>
              <a:rPr lang="en-US" dirty="0"/>
              <a:t>Operating Efficiency—Ability to squeeze costs out of the business is critical at a time of uncertain sales growth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Regulated Utilities: Proving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6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29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Renewables: A Driver More than 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 of renewables growth, falling prices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962" y="1554163"/>
            <a:ext cx="532160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569" y="1554163"/>
            <a:ext cx="33651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730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Energy: 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1077"/>
            <a:ext cx="8229599" cy="45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8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Stocks: Not all the Same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for Companies With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Strong Balance Sheets</a:t>
            </a:r>
          </a:p>
          <a:p>
            <a:r>
              <a:rPr lang="en-US" dirty="0"/>
              <a:t>Low Cost of Debt Capital</a:t>
            </a:r>
          </a:p>
          <a:p>
            <a:r>
              <a:rPr lang="en-US" dirty="0"/>
              <a:t>Contracts that rely on fees not volumes</a:t>
            </a:r>
          </a:p>
          <a:p>
            <a:r>
              <a:rPr lang="en-US" dirty="0"/>
              <a:t>Limited direct commodity price exposure/low costs</a:t>
            </a:r>
          </a:p>
          <a:p>
            <a:r>
              <a:rPr lang="en-US" dirty="0"/>
              <a:t>Room to cut costs</a:t>
            </a:r>
          </a:p>
          <a:p>
            <a:r>
              <a:rPr lang="en-US" dirty="0"/>
              <a:t>Diversified Assets by function/geography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Avoid Companies With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Heavy leverage</a:t>
            </a:r>
          </a:p>
          <a:p>
            <a:r>
              <a:rPr lang="en-US" dirty="0"/>
              <a:t>Small size—limited reach</a:t>
            </a:r>
          </a:p>
          <a:p>
            <a:r>
              <a:rPr lang="en-US" dirty="0"/>
              <a:t>Contracts that rely on volumes</a:t>
            </a:r>
          </a:p>
          <a:p>
            <a:r>
              <a:rPr lang="en-US" dirty="0"/>
              <a:t>Need at least $50 per barrel oil to be profitable</a:t>
            </a:r>
          </a:p>
          <a:p>
            <a:r>
              <a:rPr lang="en-US" dirty="0"/>
              <a:t>Rely heavily on a single customer or region</a:t>
            </a:r>
          </a:p>
          <a:p>
            <a:r>
              <a:rPr lang="en-US" dirty="0"/>
              <a:t>Rely on a few assets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6B236-F0BE-4A47-B0D5-12196C7F05E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REITs Follow Growth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9444-793C-D544-B1C7-4350CAB7B30C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638" y="3453554"/>
            <a:ext cx="3859880" cy="290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519" y="3581463"/>
            <a:ext cx="4166060" cy="25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601" y="1149567"/>
            <a:ext cx="4129991" cy="243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9687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REIT Investing Outlook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Pandemic’s impact on rent collection is the critical factor this year</a:t>
            </a:r>
          </a:p>
          <a:p>
            <a:r>
              <a:rPr lang="en-US" dirty="0"/>
              <a:t>Q2 worse than Q1, 2H TBD</a:t>
            </a:r>
          </a:p>
          <a:p>
            <a:r>
              <a:rPr lang="en-US" dirty="0"/>
              <a:t>Impact on businesses using REIT model varies widely—not reflected in </a:t>
            </a:r>
            <a:r>
              <a:rPr lang="en-US" dirty="0" err="1"/>
              <a:t>ETFs</a:t>
            </a:r>
            <a:endParaRPr lang="en-US" dirty="0"/>
          </a:p>
          <a:p>
            <a:r>
              <a:rPr lang="en-US" dirty="0"/>
              <a:t>Balance sheet strength is single most important factor for weathering crisis</a:t>
            </a:r>
          </a:p>
          <a:p>
            <a:r>
              <a:rPr lang="en-US" dirty="0"/>
              <a:t>Property quality and strength of tenants also key but largely TBD</a:t>
            </a:r>
          </a:p>
          <a:p>
            <a:r>
              <a:rPr lang="en-US" dirty="0"/>
              <a:t>Valuations are lowest for many retail, office and apartment REITs in many years</a:t>
            </a:r>
          </a:p>
        </p:txBody>
      </p:sp>
    </p:spTree>
    <p:extLst>
      <p:ext uri="{BB962C8B-B14F-4D97-AF65-F5344CB8AC3E}">
        <p14:creationId xmlns:p14="http://schemas.microsoft.com/office/powerpoint/2010/main" val="394780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Roadmap: Income Investing in 2H 2020</a:t>
            </a:r>
          </a:p>
          <a:p>
            <a:r>
              <a:rPr lang="en-US" dirty="0"/>
              <a:t>Dividend Safety: Name of the Game</a:t>
            </a:r>
          </a:p>
          <a:p>
            <a:r>
              <a:rPr lang="en-US" dirty="0"/>
              <a:t>Sector Discussion: Utilities, Energy, REITs</a:t>
            </a:r>
          </a:p>
          <a:p>
            <a:r>
              <a:rPr lang="en-US" dirty="0"/>
              <a:t>Best Buys for income, safety and long-term capital growth</a:t>
            </a:r>
          </a:p>
          <a:p>
            <a:r>
              <a:rPr lang="en-US" dirty="0"/>
              <a:t>What’s new at CT</a:t>
            </a:r>
          </a:p>
          <a:p>
            <a:r>
              <a:rPr lang="en-US" dirty="0"/>
              <a:t>Your Turn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0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REITs Rebound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9" y="1417638"/>
            <a:ext cx="7684978" cy="45254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REIT Sheet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Lower Risk to Covid-19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Telecom infrastructure</a:t>
            </a:r>
          </a:p>
          <a:p>
            <a:r>
              <a:rPr lang="en-US" dirty="0"/>
              <a:t>Data centers</a:t>
            </a:r>
          </a:p>
          <a:p>
            <a:r>
              <a:rPr lang="en-US" dirty="0"/>
              <a:t>Medical research</a:t>
            </a:r>
          </a:p>
          <a:p>
            <a:r>
              <a:rPr lang="en-US" dirty="0"/>
              <a:t>Renewable energy </a:t>
            </a:r>
            <a:r>
              <a:rPr lang="en-US" dirty="0" err="1"/>
              <a:t>BDCs</a:t>
            </a:r>
            <a:endParaRPr lang="en-US" dirty="0"/>
          </a:p>
          <a:p>
            <a:r>
              <a:rPr lang="en-US" dirty="0"/>
              <a:t>High quality residential </a:t>
            </a:r>
          </a:p>
          <a:p>
            <a:r>
              <a:rPr lang="en-US" dirty="0"/>
              <a:t>High quality office properties</a:t>
            </a:r>
          </a:p>
          <a:p>
            <a:r>
              <a:rPr lang="en-US" dirty="0"/>
              <a:t>Established Canadian REITs</a:t>
            </a:r>
          </a:p>
          <a:p>
            <a:r>
              <a:rPr lang="en-US" dirty="0"/>
              <a:t>Single tenant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At Elevated Risk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Retail—particularly shopping malls</a:t>
            </a:r>
          </a:p>
          <a:p>
            <a:r>
              <a:rPr lang="en-US" dirty="0"/>
              <a:t>Hospitality</a:t>
            </a:r>
          </a:p>
          <a:p>
            <a:r>
              <a:rPr lang="en-US" dirty="0"/>
              <a:t>Retirement communities </a:t>
            </a:r>
          </a:p>
          <a:p>
            <a:r>
              <a:rPr lang="en-US" dirty="0"/>
              <a:t>Down market properties</a:t>
            </a:r>
          </a:p>
          <a:p>
            <a:r>
              <a:rPr lang="en-US" dirty="0"/>
              <a:t>Cyclical diversified—energy related etc</a:t>
            </a:r>
          </a:p>
          <a:p>
            <a:r>
              <a:rPr lang="en-US" dirty="0"/>
              <a:t>Most M-REITs</a:t>
            </a:r>
          </a:p>
          <a:p>
            <a:r>
              <a:rPr lang="en-US" dirty="0"/>
              <a:t>Single tenant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2379" y="64135"/>
            <a:ext cx="2788541" cy="147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7380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Keeping it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cool, stay conservative and take what the market gives you</a:t>
            </a:r>
          </a:p>
          <a:p>
            <a:r>
              <a:rPr lang="en-US" dirty="0"/>
              <a:t>Focus your buying power on stocks</a:t>
            </a:r>
          </a:p>
          <a:p>
            <a:r>
              <a:rPr lang="en-US" dirty="0"/>
              <a:t>Keep some cash handy</a:t>
            </a:r>
          </a:p>
          <a:p>
            <a:r>
              <a:rPr lang="en-US" dirty="0"/>
              <a:t>Sell companies weakening on the inside to get out in front of possible dividend cuts</a:t>
            </a:r>
          </a:p>
          <a:p>
            <a:r>
              <a:rPr lang="en-US" dirty="0"/>
              <a:t>Take profits when warranted</a:t>
            </a:r>
          </a:p>
          <a:p>
            <a:r>
              <a:rPr lang="en-US" dirty="0"/>
              <a:t>Adjust entry points where earned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0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78" y="0"/>
            <a:ext cx="8229600" cy="740228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Managed Income Portfolio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Company (Symbol)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Initial Entry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Shares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Dividends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Profit/Loss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Profit/Loss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Advice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ABB (NYSE: ABB)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2019-04-16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463.11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1990.11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Buy&lt;22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Abbvie (NYSE: ABBV)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2020-03-10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94.91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588.50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Buy&lt;95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Arrow Financial (NSDQ: AROW)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2018-11-30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292.24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-675.96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-10.25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Buy&lt;32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BHP Group (NYSE: BHP)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2018-12-19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1957.00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Buy&lt;55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Blackrock Utils &amp; Infra (NYSE: BUI)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2019-01-25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677.60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916.60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Buy&lt;23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Brookfield Prop (NYSE: BPY)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2018-09-25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526.50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-2210.50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-36.27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Buy&lt;15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Cisco Systems (NSDQ: CSCO)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2020-07-13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Buy&lt;52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Clearway En (NYSE: CWEN)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2018-09-25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472.85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2402.35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Buy&lt;22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CVS (NYSE: CVS)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2019-09-22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144.50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Buy&lt;72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Dominion Energy (NYSE: D)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2018-09-25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455.00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1603.00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Buy&lt;85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Kraft Heinz (NYSE: KHC)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2020-07-22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34.38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-18.00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Buy&lt;35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Texas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Instr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(NYSE: TXN)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2019-03-04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127.55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417.70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1470.20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Buy&lt;120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SA (NYSE: TOT)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2019-11-11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313.10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-1124.90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-12.54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Buy&lt;45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Vanguard Fed Money (VMFXX)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2020-03-22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Buy&lt;1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Vanguard Int Tax-Ex (VWITX)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2018-09-21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1442.8877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1599.72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6701.17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Buy&lt;14.60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49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Constant Vigilance: Market is moving higher now but there’s much uncertainty</a:t>
            </a:r>
          </a:p>
          <a:p>
            <a:r>
              <a:rPr lang="en-US" dirty="0"/>
              <a:t>Earnings reporting season not bad as feared…but what’s ahead?</a:t>
            </a:r>
          </a:p>
          <a:p>
            <a:r>
              <a:rPr lang="en-US" dirty="0"/>
              <a:t>Goal #1 is to avoid big and permanent hits to capital.</a:t>
            </a:r>
          </a:p>
          <a:p>
            <a:r>
              <a:rPr lang="en-US" dirty="0"/>
              <a:t>Goal #2 is to add positions in great, dividend paying investments at the lowest possible prices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1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CUI Plus</a:t>
            </a:r>
          </a:p>
          <a:p>
            <a:r>
              <a:rPr lang="en-US" dirty="0"/>
              <a:t>Conrad’s Utility Investor</a:t>
            </a:r>
          </a:p>
          <a:p>
            <a:r>
              <a:rPr lang="en-US" dirty="0"/>
              <a:t>Deep Dive Investing</a:t>
            </a:r>
          </a:p>
          <a:p>
            <a:r>
              <a:rPr lang="en-US" dirty="0"/>
              <a:t>Energy and Income Advisor</a:t>
            </a:r>
          </a:p>
          <a:p>
            <a:r>
              <a:rPr lang="en-US" dirty="0"/>
              <a:t>Pig Versus Bear</a:t>
            </a:r>
          </a:p>
          <a:p>
            <a:r>
              <a:rPr lang="en-US" dirty="0"/>
              <a:t>12 Stocks</a:t>
            </a:r>
          </a:p>
          <a:p>
            <a:r>
              <a:rPr lang="en-US" dirty="0"/>
              <a:t>The REIT Sheet</a:t>
            </a:r>
          </a:p>
          <a:p>
            <a:r>
              <a:rPr lang="en-US" dirty="0"/>
              <a:t>Creating Wealth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104" y="1598534"/>
            <a:ext cx="2343296" cy="127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7705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CALL SHERRY: 1-877-302-0749     9-5 ET, M-F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SERVICE@CAPITALISTTIMES.COM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2640" y="2179019"/>
            <a:ext cx="2197101" cy="12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Dividend Stocks Lag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Lagging is Broad 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7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2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Rates: How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TNX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6447"/>
            <a:ext cx="8229600" cy="45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Dividend Stocks Follow the Economy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63976" y="1249680"/>
          <a:ext cx="7579362" cy="4810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2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80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Year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S5TELS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DJUA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BBREIT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ALERIAN MLP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S&amp;P 500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TNX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6.7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-3.8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-10.3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-35.5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3.4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-73.2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32.7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27.3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27.7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6.3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31.5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-28.6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-12.5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2.0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-4.6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-12.4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-4.4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11.7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13.3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9.0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-6.5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21.8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-1.7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23.4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18.2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9.0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18.3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12.0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7.8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3.4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3.2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-32.6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4.6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3.0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30.7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29.1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4.8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13.7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-28.2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11.5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12.7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27.6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32.3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72.3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18.3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18.6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4.4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16.0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-6.1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6.6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19.7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8.1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13.9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-43.4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19.0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6.5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29.5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35.6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15.1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-14.0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8.9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12.5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29.2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75.7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26.5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71.3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07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2008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-30.5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-27.8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-37.9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-37.1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Verdana"/>
                        </a:rPr>
                        <a:t>-37.0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Verdana"/>
                        </a:rPr>
                        <a:t>-44.4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F68EF872-F4AF-4155-AA3D-CA70C9BEC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79" y="1263650"/>
            <a:ext cx="7619300" cy="48466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8AFDC-D757-48BB-9EA9-A86E7E8E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Indicators: Value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2B60D-9A42-424E-81CC-425C1668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18F9-28EA-C549-A1F7-97F5534CEA0B}" type="datetime6">
              <a:rPr lang="x-none" smtClean="0"/>
              <a:pPr/>
              <a:t>August 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2F76C-C577-4C9B-B537-006E17FB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25AF-5C59-A947-BEDF-88F74EFF6B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C2C63-51A6-4E09-86E7-DA758D101E7E}"/>
              </a:ext>
            </a:extLst>
          </p:cNvPr>
          <p:cNvSpPr txBox="1"/>
          <p:nvPr/>
        </p:nvSpPr>
        <p:spPr>
          <a:xfrm>
            <a:off x="2334238" y="3926048"/>
            <a:ext cx="2560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Value has collapsed since last month and failed to participate in the SPX bounce</a:t>
            </a:r>
            <a:endParaRPr lang="en-GB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0E5ED2-03C7-4D09-B0F5-BBB2208112D3}"/>
              </a:ext>
            </a:extLst>
          </p:cNvPr>
          <p:cNvCxnSpPr>
            <a:cxnSpLocks/>
          </p:cNvCxnSpPr>
          <p:nvPr/>
        </p:nvCxnSpPr>
        <p:spPr>
          <a:xfrm>
            <a:off x="7531217" y="3632433"/>
            <a:ext cx="566257" cy="7717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1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29600" cy="578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Dividend Safety: Name of the Game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Elevated Risk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</a:t>
            </a:r>
          </a:p>
          <a:p>
            <a:r>
              <a:rPr lang="en-US" dirty="0"/>
              <a:t>Hospitality</a:t>
            </a:r>
          </a:p>
          <a:p>
            <a:r>
              <a:rPr lang="en-US" dirty="0"/>
              <a:t>Shopping Mall REITs</a:t>
            </a:r>
          </a:p>
          <a:p>
            <a:r>
              <a:rPr lang="en-US" dirty="0"/>
              <a:t>Most Financials</a:t>
            </a:r>
          </a:p>
          <a:p>
            <a:r>
              <a:rPr lang="en-US" dirty="0"/>
              <a:t>High Yield Telecoms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Low Risk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Regulated Utilities</a:t>
            </a:r>
          </a:p>
          <a:p>
            <a:r>
              <a:rPr lang="en-US" dirty="0"/>
              <a:t>Large </a:t>
            </a:r>
            <a:r>
              <a:rPr lang="en-US" dirty="0" err="1"/>
              <a:t>Pharma</a:t>
            </a:r>
            <a:endParaRPr lang="en-US" dirty="0"/>
          </a:p>
          <a:p>
            <a:r>
              <a:rPr lang="en-US" dirty="0"/>
              <a:t>Large Communications</a:t>
            </a:r>
          </a:p>
          <a:p>
            <a:r>
              <a:rPr lang="en-US" dirty="0"/>
              <a:t>Highest Quality REITs</a:t>
            </a:r>
          </a:p>
          <a:p>
            <a:r>
              <a:rPr lang="en-US" dirty="0"/>
              <a:t>Big Tech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7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990</Words>
  <Application>Microsoft Office PowerPoint</Application>
  <PresentationFormat>On-screen Show (4:3)</PresentationFormat>
  <Paragraphs>378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Office Theme</vt:lpstr>
      <vt:lpstr>Income Investing for Second Half 2020 and Beyond</vt:lpstr>
      <vt:lpstr>Briefing Objectives</vt:lpstr>
      <vt:lpstr>Dividend Stocks Lag</vt:lpstr>
      <vt:lpstr>Lagging is Broad Based</vt:lpstr>
      <vt:lpstr>Interest Rates: How Low?</vt:lpstr>
      <vt:lpstr>Dividend Stocks Follow the Economy</vt:lpstr>
      <vt:lpstr>Market Indicators: Value</vt:lpstr>
      <vt:lpstr>PowerPoint Presentation</vt:lpstr>
      <vt:lpstr>Dividend Safety: Name of the Game</vt:lpstr>
      <vt:lpstr>Covid-19 Strikes South</vt:lpstr>
      <vt:lpstr>The Perils of (Over) Leverage</vt:lpstr>
      <vt:lpstr>Take the Quality Test</vt:lpstr>
      <vt:lpstr>Regulated Utilities: Proving Resilience</vt:lpstr>
      <vt:lpstr>PowerPoint Presentation</vt:lpstr>
      <vt:lpstr>Renewables: A Driver More than Ever</vt:lpstr>
      <vt:lpstr>Energy: What’s Next?</vt:lpstr>
      <vt:lpstr>Energy Stocks: Not all the Same</vt:lpstr>
      <vt:lpstr>REITs Follow Growth</vt:lpstr>
      <vt:lpstr>REIT Investing Outlook</vt:lpstr>
      <vt:lpstr>REITs Rebound</vt:lpstr>
      <vt:lpstr>REIT Sheet  </vt:lpstr>
      <vt:lpstr>Keeping it Simple</vt:lpstr>
      <vt:lpstr>Managed Income Portfolio</vt:lpstr>
      <vt:lpstr>Looking Ahead</vt:lpstr>
      <vt:lpstr>CT Services</vt:lpstr>
      <vt:lpstr>YOUR TURN</vt:lpstr>
    </vt:vector>
  </TitlesOfParts>
  <Company>KCI COMMUNICATIONS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INTRODUCING…CUI PLUS</dc:title>
  <dc:creator>ROGER CONRAD</dc:creator>
  <cp:lastModifiedBy>William Terrill</cp:lastModifiedBy>
  <cp:revision>24</cp:revision>
  <dcterms:created xsi:type="dcterms:W3CDTF">2020-08-05T13:01:36Z</dcterms:created>
  <dcterms:modified xsi:type="dcterms:W3CDTF">2020-08-05T22:36:03Z</dcterms:modified>
</cp:coreProperties>
</file>