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9" r:id="rId3"/>
    <p:sldId id="296" r:id="rId4"/>
    <p:sldId id="281" r:id="rId5"/>
    <p:sldId id="316" r:id="rId6"/>
    <p:sldId id="283" r:id="rId7"/>
    <p:sldId id="310" r:id="rId8"/>
    <p:sldId id="317" r:id="rId9"/>
    <p:sldId id="318" r:id="rId10"/>
    <p:sldId id="339" r:id="rId11"/>
    <p:sldId id="319" r:id="rId12"/>
    <p:sldId id="320" r:id="rId13"/>
    <p:sldId id="342" r:id="rId14"/>
    <p:sldId id="340" r:id="rId15"/>
    <p:sldId id="343" r:id="rId16"/>
    <p:sldId id="321" r:id="rId17"/>
    <p:sldId id="341" r:id="rId18"/>
    <p:sldId id="322" r:id="rId19"/>
    <p:sldId id="323" r:id="rId20"/>
    <p:sldId id="277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96"/>
            <p14:sldId id="281"/>
            <p14:sldId id="316"/>
            <p14:sldId id="283"/>
            <p14:sldId id="310"/>
            <p14:sldId id="317"/>
            <p14:sldId id="318"/>
            <p14:sldId id="339"/>
            <p14:sldId id="319"/>
            <p14:sldId id="320"/>
            <p14:sldId id="342"/>
            <p14:sldId id="340"/>
            <p14:sldId id="343"/>
            <p14:sldId id="321"/>
            <p14:sldId id="341"/>
            <p14:sldId id="322"/>
            <p14:sldId id="323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2" autoAdjust="0"/>
    <p:restoredTop sz="96091" autoAdjust="0"/>
  </p:normalViewPr>
  <p:slideViewPr>
    <p:cSldViewPr>
      <p:cViewPr varScale="1">
        <p:scale>
          <a:sx n="98" d="100"/>
          <a:sy n="98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6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916"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b="1" dirty="0"/>
              <a:t>Sections</a:t>
            </a:r>
            <a:endParaRPr lang="en-US" dirty="0"/>
          </a:p>
          <a:p>
            <a:pPr lvl="0"/>
            <a:r>
              <a:rPr lang="en-US" dirty="0"/>
              <a:t>Right-click on a slide to add sections. Sections can help to organize your slides or facilitate collaboration between multiple authors.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Notes</a:t>
            </a:r>
          </a:p>
          <a:p>
            <a:pPr lvl="0"/>
            <a:r>
              <a:rPr lang="en-US" dirty="0"/>
              <a:t>Use the Notes section for delivery notes or to provide additional details for the audience. View these notes in Presentation View during your presentation. </a:t>
            </a:r>
          </a:p>
          <a:p>
            <a:pPr lvl="0">
              <a:buFontTx/>
              <a:buNone/>
            </a:pPr>
            <a:r>
              <a:rPr lang="en-US" dirty="0"/>
              <a:t>Keep in mind the font size (important for accessibility, visibility, videotaping, and online production)</a:t>
            </a:r>
          </a:p>
          <a:p>
            <a:pPr lvl="0"/>
            <a:endParaRPr lang="en-US" dirty="0"/>
          </a:p>
          <a:p>
            <a:pPr lvl="0">
              <a:buFontTx/>
              <a:buNone/>
            </a:pPr>
            <a:r>
              <a:rPr lang="en-US" b="1" dirty="0"/>
              <a:t>Coordinated colors </a:t>
            </a:r>
          </a:p>
          <a:p>
            <a:pPr lvl="0">
              <a:buFontTx/>
              <a:buNone/>
            </a:pPr>
            <a:r>
              <a:rPr lang="en-US" dirty="0"/>
              <a:t>Pay particular attention to the graphs, charts, and text boxes. </a:t>
            </a:r>
          </a:p>
          <a:p>
            <a:pPr lvl="0"/>
            <a:r>
              <a:rPr lang="en-US" dirty="0"/>
              <a:t>Consider that attendees will print in black and white or </a:t>
            </a:r>
            <a:r>
              <a:rPr lang="en-US" dirty="0" err="1"/>
              <a:t>grayscale</a:t>
            </a:r>
            <a:r>
              <a:rPr lang="en-US" dirty="0"/>
              <a:t>. Run a test print to make sure your colors work when printed in pure black and white and </a:t>
            </a:r>
            <a:r>
              <a:rPr lang="en-US" dirty="0" err="1"/>
              <a:t>grayscale</a:t>
            </a:r>
            <a:r>
              <a:rPr lang="en-US" dirty="0"/>
              <a:t>.</a:t>
            </a:r>
          </a:p>
          <a:p>
            <a:pPr lvl="0">
              <a:buFontTx/>
              <a:buNone/>
            </a:pPr>
            <a:endParaRPr lang="en-US" dirty="0"/>
          </a:p>
          <a:p>
            <a:pPr lvl="0">
              <a:buFontTx/>
              <a:buNone/>
            </a:pPr>
            <a:r>
              <a:rPr lang="en-US" b="1" dirty="0"/>
              <a:t>Graphics, tables, and graphs</a:t>
            </a:r>
          </a:p>
          <a:p>
            <a:pPr lvl="0"/>
            <a:r>
              <a:rPr lang="en-US" dirty="0"/>
              <a:t>Keep it simple: If possible, use consistent, non-distracting styles and colors.</a:t>
            </a:r>
          </a:p>
          <a:p>
            <a:pPr lvl="0"/>
            <a:r>
              <a:rPr lang="en-US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9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8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9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4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7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7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28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16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Microsoft </a:t>
            </a:r>
            <a:r>
              <a:rPr lang="en-US" b="1" dirty="0"/>
              <a:t>Engineering Excellence</a:t>
            </a:r>
            <a:endParaRPr lang="en-US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455613"/>
            <a:ext cx="4619625" cy="346392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621" y="4171692"/>
            <a:ext cx="6345720" cy="4600688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This is another option for an Overview slides using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3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This is another option for an Overview slides using transitions.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0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2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2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02F37-9602-4FE8-BFF1-09B0BD2300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4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mailto:SHENSLEY@STANCILCP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09800" y="1028355"/>
            <a:ext cx="6689210" cy="68971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2017 Tax Cuts and Jobs Act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218448" y="1964277"/>
            <a:ext cx="4772528" cy="99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latin typeface="+mn-lt"/>
              </a:rPr>
              <a:t>Scott Hensley</a:t>
            </a:r>
          </a:p>
          <a:p>
            <a:pPr marL="0" indent="0" algn="ctr">
              <a:buNone/>
            </a:pPr>
            <a:r>
              <a:rPr lang="en-US" sz="1700" dirty="0"/>
              <a:t>shensley@stancilcpa.com</a:t>
            </a:r>
            <a:endParaRPr lang="en-US" sz="1700" dirty="0">
              <a:latin typeface="+mn-lt"/>
            </a:endParaRPr>
          </a:p>
          <a:p>
            <a:pPr marL="0" indent="0" algn="ctr">
              <a:buNone/>
            </a:pPr>
            <a:r>
              <a:rPr lang="en-US" sz="1700" dirty="0">
                <a:latin typeface="+mn-lt"/>
              </a:rPr>
              <a:t>February 8,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6412" y="3276600"/>
            <a:ext cx="327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Stancil PC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CPAs * Advisors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4909 Windy Hill Drive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Raleigh, NC 27609</a:t>
            </a:r>
          </a:p>
          <a:p>
            <a:pPr algn="ctr"/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919-872-1260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1702" y="6096000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900721"/>
            <a:ext cx="7356951" cy="5895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Changes to Individual Returns</a:t>
            </a: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50000"/>
              </a:lnSpc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Do not have to report Alimony as income or deduction for any Divorce/Settlement Agreement entered into after 2018</a:t>
            </a:r>
          </a:p>
          <a:p>
            <a:pPr marL="285750" lvl="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Use of 529 Plans was expanded to allow $10,000 to be used for K-12 Tuition of a Student - capped at beneficiary level</a:t>
            </a:r>
          </a:p>
          <a:p>
            <a:pPr marL="285750" lvl="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No deduction for Moving Expenses and cannot exclude reimbursements</a:t>
            </a:r>
          </a:p>
          <a:p>
            <a:pPr marL="285750" lvl="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Once a Roth IRA conversion is made, it cannot be recharacterized</a:t>
            </a:r>
          </a:p>
          <a:p>
            <a:pPr marL="285750" lvl="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Employee Achievement Award limited to tangible personal property</a:t>
            </a:r>
          </a:p>
          <a:p>
            <a:pPr marL="285750" lvl="0" indent="-285750">
              <a:lnSpc>
                <a:spcPct val="2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Gift cards and cash are no longer allowed as nontaxable fringe benefits</a:t>
            </a:r>
          </a:p>
          <a:p>
            <a:pPr marL="742950" lvl="1" indent="-285750">
              <a:lnSpc>
                <a:spcPct val="7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Kiddie Tax Changes:</a:t>
            </a:r>
          </a:p>
          <a:p>
            <a:pPr marL="28575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No longer taxed at Parents’ rate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Unearned income taxed at Trust &amp; Estate tax rates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Earned income taxed as at Single tax rates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Applies to Children under 18 or under 24 and a full time student</a:t>
            </a:r>
          </a:p>
          <a:p>
            <a:pPr marL="742950" lvl="1" indent="-285750">
              <a:lnSpc>
                <a:spcPct val="7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Estate Tax Changes:</a:t>
            </a:r>
          </a:p>
          <a:p>
            <a:pPr marL="285750" indent="-285750">
              <a:lnSpc>
                <a:spcPct val="2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Exclusion is increased to $11.2m per individual from 2018 through 2025</a:t>
            </a:r>
          </a:p>
          <a:p>
            <a:pPr marL="742950" lvl="1" indent="-285750">
              <a:lnSpc>
                <a:spcPct val="2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Will be indexed for inflation</a:t>
            </a: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lvl="0">
              <a:buSzPct val="75000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endParaRPr lang="en-US" sz="16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A901744-0F18-49A5-96F7-D0EA5FF7ED88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0429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967830"/>
            <a:ext cx="6972300" cy="601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Change to Business Income on Personal returns (</a:t>
            </a:r>
            <a:r>
              <a:rPr lang="en-US" sz="1600" u="sng" dirty="0" err="1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sz="16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50000"/>
              </a:lnSpc>
            </a:pPr>
            <a:r>
              <a:rPr lang="en-US" sz="12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Eras Medium ITC" panose="020B0602030504020804" pitchFamily="34" charset="0"/>
            </a:endParaRPr>
          </a:p>
          <a:p>
            <a:pPr lvl="2">
              <a:lnSpc>
                <a:spcPct val="75000"/>
              </a:lnSpc>
              <a:buSzPct val="75000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New 20% Deduction for Qualified Business </a:t>
            </a:r>
            <a:r>
              <a:rPr lang="en-US" sz="1400" dirty="0" smtClean="0">
                <a:latin typeface="Eras Medium ITC" panose="020B0602030504020804" pitchFamily="34" charset="0"/>
              </a:rPr>
              <a:t>Income.  Allowed </a:t>
            </a:r>
            <a:r>
              <a:rPr lang="en-US" sz="1400" dirty="0">
                <a:latin typeface="Eras Medium ITC" panose="020B0602030504020804" pitchFamily="34" charset="0"/>
              </a:rPr>
              <a:t>a 20% deduction on lesser of </a:t>
            </a:r>
          </a:p>
          <a:p>
            <a:pPr marL="285750" indent="-285750">
              <a:lnSpc>
                <a:spcPct val="2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lnSpc>
                <a:spcPct val="5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Trade or Business income</a:t>
            </a:r>
          </a:p>
          <a:p>
            <a:pPr marL="742950" lvl="1" indent="-285750">
              <a:lnSpc>
                <a:spcPct val="50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lnSpc>
                <a:spcPts val="5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Greater of:</a:t>
            </a:r>
          </a:p>
          <a:p>
            <a:pPr marL="742950" lvl="1" indent="-285750">
              <a:lnSpc>
                <a:spcPct val="2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lnSpc>
                <a:spcPts val="25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50% of Allocated W-2 wages paid by the business; OR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lnSpc>
                <a:spcPts val="25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lnSpc>
                <a:spcPts val="25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25% of Allocated W-2 wages plus </a:t>
            </a:r>
            <a:r>
              <a:rPr lang="en-US" sz="1400" dirty="0" smtClean="0">
                <a:latin typeface="Eras Medium ITC" panose="020B0602030504020804" pitchFamily="34" charset="0"/>
              </a:rPr>
              <a:t>2.5% of Unadjusted </a:t>
            </a:r>
            <a:r>
              <a:rPr lang="en-US" sz="1400" dirty="0">
                <a:latin typeface="Eras Medium ITC" panose="020B0602030504020804" pitchFamily="34" charset="0"/>
              </a:rPr>
              <a:t>Basis of Tangible </a:t>
            </a:r>
            <a:r>
              <a:rPr lang="en-US" sz="1400" dirty="0" smtClean="0">
                <a:latin typeface="Eras Medium ITC" panose="020B0602030504020804" pitchFamily="34" charset="0"/>
              </a:rPr>
              <a:t>Depreciable Property </a:t>
            </a:r>
            <a:r>
              <a:rPr lang="en-US" sz="1400" dirty="0">
                <a:latin typeface="Eras Medium ITC" panose="020B0602030504020804" pitchFamily="34" charset="0"/>
              </a:rPr>
              <a:t>@ EOY</a:t>
            </a:r>
          </a:p>
          <a:p>
            <a:pPr marL="1200150" lvl="2" indent="-285750">
              <a:buSzPct val="75000"/>
              <a:buFont typeface="Wingdings" panose="05000000000000000000" pitchFamily="2" charset="2"/>
              <a:buChar char="§"/>
            </a:pPr>
            <a:endParaRPr lang="en-US" sz="1400" dirty="0" smtClean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Applies to Estates &amp; Trusts, Sole Proprietors, Partners in Partnership, S corporation Owners, Qualified REIT dividends, Qualified Coop dividends and Income from PTP that is not treated as a corporation</a:t>
            </a:r>
          </a:p>
          <a:p>
            <a:pPr marL="742950" lvl="1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Eras Medium ITC" panose="020B0602030504020804" pitchFamily="34" charset="0"/>
              </a:rPr>
              <a:t>Applied </a:t>
            </a:r>
            <a:r>
              <a:rPr lang="en-US" sz="1400" dirty="0">
                <a:latin typeface="Eras Medium ITC" panose="020B0602030504020804" pitchFamily="34" charset="0"/>
              </a:rPr>
              <a:t>to each Business Line separately before adding together</a:t>
            </a:r>
          </a:p>
          <a:p>
            <a:pPr marL="742950" lvl="1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Any Net Loss is carried over to next year</a:t>
            </a:r>
          </a:p>
          <a:p>
            <a:pPr marL="742950" lvl="1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Cannot exceed 20% of Taxable Income less Capital Gain income</a:t>
            </a:r>
          </a:p>
          <a:p>
            <a:pPr marL="742950" lvl="1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Includes 1231 Gain or Loss from the business</a:t>
            </a:r>
          </a:p>
          <a:p>
            <a:pPr marL="742950" lvl="1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Does not include W-2 wages or Guaranteed Payments</a:t>
            </a:r>
          </a:p>
          <a:p>
            <a:pPr marL="1200150" lvl="2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57300" lvl="2" indent="-34290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657350" lvl="3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FF0000"/>
              </a:solidFill>
              <a:latin typeface="Eras Medium ITC" panose="020B0602030504020804" pitchFamily="34" charset="0"/>
            </a:endParaRP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lang="en-US" sz="8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4DF4C1-0720-42C4-BB2A-0EDA299168F7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975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1349595"/>
            <a:ext cx="6972300" cy="511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Change to Business Income on Personal returns</a:t>
            </a: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50000"/>
              </a:lnSpc>
            </a:pPr>
            <a:r>
              <a:rPr lang="en-US" sz="12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Eras Medium ITC" panose="020B0602030504020804" pitchFamily="34" charset="0"/>
            </a:endParaRPr>
          </a:p>
          <a:p>
            <a:pPr marL="285750" indent="-285750">
              <a:lnSpc>
                <a:spcPct val="150000"/>
              </a:lnSpc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New 20% Deduction for Qualified Business </a:t>
            </a:r>
            <a:r>
              <a:rPr lang="en-US" sz="1400" dirty="0" smtClean="0">
                <a:latin typeface="Eras Medium ITC" panose="020B0602030504020804" pitchFamily="34" charset="0"/>
              </a:rPr>
              <a:t>Income (cont</a:t>
            </a:r>
            <a:r>
              <a:rPr lang="en-US" sz="1400" dirty="0" smtClean="0">
                <a:latin typeface="Eras Medium ITC" panose="020B0602030504020804" pitchFamily="34" charset="0"/>
              </a:rPr>
              <a:t>.)</a:t>
            </a:r>
          </a:p>
          <a:p>
            <a:pPr marL="285750" indent="-285750">
              <a:lnSpc>
                <a:spcPct val="75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 smtClean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For those in a Service Industry or where business rests on reputation on skill of one or more employees/owners, the ability to take the deduction is </a:t>
            </a:r>
            <a:r>
              <a:rPr lang="en-US" sz="1400" b="1" u="sng" dirty="0">
                <a:latin typeface="Eras Medium ITC" panose="020B0602030504020804" pitchFamily="34" charset="0"/>
              </a:rPr>
              <a:t>limited</a:t>
            </a:r>
            <a:r>
              <a:rPr lang="en-US" sz="1400" dirty="0">
                <a:latin typeface="Eras Medium ITC" panose="020B0602030504020804" pitchFamily="34" charset="0"/>
              </a:rPr>
              <a:t>.  </a:t>
            </a:r>
            <a:endParaRPr lang="en-US" sz="1400" dirty="0" smtClean="0">
              <a:latin typeface="Eras Medium ITC" panose="020B0602030504020804" pitchFamily="34" charset="0"/>
            </a:endParaRPr>
          </a:p>
          <a:p>
            <a:pPr marL="742950" lvl="1" indent="-285750">
              <a:lnSpc>
                <a:spcPct val="50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Taxpayers in this Industry, may take the deduction </a:t>
            </a:r>
            <a:r>
              <a:rPr lang="en-US" sz="1400" b="1" u="sng" dirty="0">
                <a:latin typeface="Eras Medium ITC" panose="020B0602030504020804" pitchFamily="34" charset="0"/>
              </a:rPr>
              <a:t>in full </a:t>
            </a:r>
            <a:r>
              <a:rPr lang="en-US" sz="1400" dirty="0">
                <a:latin typeface="Eras Medium ITC" panose="020B0602030504020804" pitchFamily="34" charset="0"/>
              </a:rPr>
              <a:t>if their taxable income is less than $315,000 (MFJ)/$157,500 (others).  Completely phases out at $415,000 (MFJ)/207,500 (others) of taxable income</a:t>
            </a:r>
          </a:p>
          <a:p>
            <a:pPr marL="742950" lvl="1" indent="-285750">
              <a:lnSpc>
                <a:spcPct val="50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57300" lvl="2" indent="-342900">
              <a:buSzPct val="85000"/>
              <a:buFont typeface="Arial" panose="020B0604020202020204" pitchFamily="34" charset="0"/>
              <a:buChar char="•"/>
            </a:pPr>
            <a:r>
              <a:rPr lang="en-US" sz="1400" u="sng" dirty="0">
                <a:latin typeface="Eras Medium ITC" panose="020B0602030504020804" pitchFamily="34" charset="0"/>
              </a:rPr>
              <a:t>Examples</a:t>
            </a:r>
            <a:r>
              <a:rPr lang="en-US" sz="1400" dirty="0">
                <a:latin typeface="Eras Medium ITC" panose="020B0602030504020804" pitchFamily="34" charset="0"/>
              </a:rPr>
              <a:t>: Law, Health, Accounting, Athletics, Brokerage Services, Actuarial, Performing Arts, Consulting, Financial Services, Investment Management or Investing</a:t>
            </a:r>
          </a:p>
          <a:p>
            <a:pPr marL="1257300" lvl="2" indent="-34290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57300" lvl="2" indent="-342900">
              <a:lnSpc>
                <a:spcPts val="25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57300" lvl="2" indent="-34290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Architects and Engineers are still allowed</a:t>
            </a:r>
          </a:p>
          <a:p>
            <a:pPr marL="742950" lvl="1" indent="-285750">
              <a:lnSpc>
                <a:spcPct val="150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Eras Medium ITC" panose="020B0602030504020804" pitchFamily="34" charset="0"/>
              </a:rPr>
              <a:t>Rental </a:t>
            </a:r>
            <a:r>
              <a:rPr lang="en-US" sz="1400" dirty="0">
                <a:latin typeface="Eras Medium ITC" panose="020B0602030504020804" pitchFamily="34" charset="0"/>
              </a:rPr>
              <a:t>Activities should be allowed.  Cannot have a triple net lease.</a:t>
            </a:r>
          </a:p>
          <a:p>
            <a:pPr lvl="1">
              <a:buSzPct val="45000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endParaRPr lang="en-US" sz="1400" dirty="0" smtClean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lvl="1">
              <a:lnSpc>
                <a:spcPct val="25000"/>
              </a:lnSpc>
              <a:buSzPct val="75000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lvl="3">
              <a:buSzPct val="75000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FF0000"/>
              </a:solidFill>
              <a:latin typeface="Eras Medium ITC" panose="020B0602030504020804" pitchFamily="34" charset="0"/>
            </a:endParaRP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lang="en-US" sz="8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4DF4C1-0720-42C4-BB2A-0EDA299168F7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4543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7766" y="1278812"/>
            <a:ext cx="6972300" cy="2541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 Changes to Business Income on Individual Tax Returns</a:t>
            </a: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Excess Business Losses must be carried forward between 2018 to 2025</a:t>
            </a:r>
          </a:p>
          <a:p>
            <a:pPr marL="285750" lvl="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Must be added to NOL and carried forward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Only the amount of Trade or Business income over $500,000 (MFJ) or $250,000 (S, HOH, MFS) is suspended and carried forward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For income from S Corporations and Partnerships, this limit is determined at the individual taxpayer level</a:t>
            </a: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FF0000"/>
              </a:solidFill>
              <a:latin typeface="Eras Medium ITC" panose="020B0602030504020804" pitchFamily="34" charset="0"/>
            </a:endParaRP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lang="en-US" sz="8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73C56-6DB2-405A-ABA3-9FE8DF877D2E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9296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7695" y="809625"/>
            <a:ext cx="6972300" cy="509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Others Changes to Business Income on Individual Tax Returns (</a:t>
            </a:r>
            <a:r>
              <a:rPr lang="en-US" sz="1400" u="sng" dirty="0" err="1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</a:t>
            </a:r>
            <a:r>
              <a:rPr lang="en-US" sz="14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50000"/>
              </a:lnSpc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SzPct val="75000"/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Depreciation Changes:</a:t>
            </a:r>
          </a:p>
          <a:p>
            <a:pPr marL="285750" indent="-285750">
              <a:lnSpc>
                <a:spcPct val="50000"/>
              </a:lnSpc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Bonus depreciation is 100% for assets bought 9/28/17 – 12/31/22</a:t>
            </a: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2023 – 80%, 2024 - $60%, 2025 – 40%, 2026 – 20%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Still may use 50% for first year after 9/28/17 if elect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Allowed for New &amp; Used property</a:t>
            </a:r>
          </a:p>
          <a:p>
            <a:pPr marL="1200150" lvl="2" indent="-285750">
              <a:buSzPct val="7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179 expense - $1m maximum and phases out starting at $2.5m of purchases</a:t>
            </a: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Now includes Roofs, HVACs, Security Systems, Fire Protection &amp; Alarm Systems that are placed in service after the nonresidential property is placed in service (basically, replacement items</a:t>
            </a:r>
            <a:r>
              <a:rPr lang="en-US" sz="1400" dirty="0" smtClean="0">
                <a:latin typeface="Eras Medium ITC" panose="020B0602030504020804" pitchFamily="34" charset="0"/>
              </a:rPr>
              <a:t>)</a:t>
            </a:r>
          </a:p>
          <a:p>
            <a:pPr lvl="2">
              <a:buSzPct val="75000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b="1" dirty="0">
                <a:latin typeface="Eras Medium ITC" panose="020B0602030504020804" pitchFamily="34" charset="0"/>
              </a:rPr>
              <a:t>Qualified Improvement Property </a:t>
            </a:r>
            <a:r>
              <a:rPr lang="en-US" sz="1400" dirty="0">
                <a:latin typeface="Eras Medium ITC" panose="020B0602030504020804" pitchFamily="34" charset="0"/>
              </a:rPr>
              <a:t>category replaces Leasehold Improvement, Qualified Restaurant and Qualified Retail </a:t>
            </a:r>
            <a:r>
              <a:rPr lang="en-US" sz="1400" dirty="0" smtClean="0">
                <a:latin typeface="Eras Medium ITC" panose="020B0602030504020804" pitchFamily="34" charset="0"/>
              </a:rPr>
              <a:t>property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 smtClean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Eras Medium ITC" panose="020B0602030504020804" pitchFamily="34" charset="0"/>
              </a:rPr>
              <a:t>Depreciable </a:t>
            </a:r>
            <a:r>
              <a:rPr lang="en-US" sz="1400" dirty="0">
                <a:latin typeface="Eras Medium ITC" panose="020B0602030504020804" pitchFamily="34" charset="0"/>
              </a:rPr>
              <a:t>life is 15 </a:t>
            </a:r>
            <a:r>
              <a:rPr lang="en-US" sz="1400" dirty="0" smtClean="0">
                <a:latin typeface="Eras Medium ITC" panose="020B0602030504020804" pitchFamily="34" charset="0"/>
              </a:rPr>
              <a:t>years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Applies to all non-structural internal improvements to Non-residential Real property that happens after the building was placed in </a:t>
            </a:r>
            <a:r>
              <a:rPr lang="en-US" sz="1400" dirty="0" smtClean="0">
                <a:latin typeface="Eras Medium ITC" panose="020B0602030504020804" pitchFamily="34" charset="0"/>
              </a:rPr>
              <a:t>service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May take Bonus Depreciation or179 expense</a:t>
            </a:r>
          </a:p>
          <a:p>
            <a:pPr marL="285750" indent="-285750"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FF0000"/>
              </a:solidFill>
              <a:latin typeface="Eras Medium ITC" panose="020B0602030504020804" pitchFamily="34" charset="0"/>
            </a:endParaRPr>
          </a:p>
          <a:p>
            <a:pPr marL="742950" lvl="1" indent="-285750">
              <a:buSzPct val="75000"/>
              <a:buFont typeface="Wingdings" panose="05000000000000000000" pitchFamily="2" charset="2"/>
              <a:buChar char="§"/>
            </a:pPr>
            <a:endParaRPr lang="en-US" sz="8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C973C56-6DB2-405A-ABA3-9FE8DF877D2E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8304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7339" y="762000"/>
            <a:ext cx="6972300" cy="555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2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to Business tax returns</a:t>
            </a:r>
            <a:r>
              <a:rPr lang="en-US" sz="12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75000"/>
              </a:lnSpc>
            </a:pPr>
            <a:endParaRPr lang="en-US" sz="12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12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C Corporations tax rate changes to 21% for years starting after </a:t>
            </a:r>
            <a:r>
              <a:rPr lang="en-US" sz="1200" dirty="0" smtClean="0">
                <a:latin typeface="Eras Medium ITC" panose="020B0602030504020804" pitchFamily="34" charset="0"/>
                <a:cs typeface="Times New Roman" panose="02020603050405020304" pitchFamily="18" charset="0"/>
              </a:rPr>
              <a:t>1/1/2018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2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If have a fiscal year end instead of December 31, then must prorate the tax rate for before and after January 1, </a:t>
            </a:r>
            <a:r>
              <a:rPr lang="en-US" sz="1200" dirty="0" smtClean="0">
                <a:latin typeface="Eras Medium ITC" panose="020B0602030504020804" pitchFamily="34" charset="0"/>
                <a:cs typeface="Times New Roman" panose="02020603050405020304" pitchFamily="18" charset="0"/>
              </a:rPr>
              <a:t>2018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2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2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Repealed </a:t>
            </a:r>
            <a:r>
              <a:rPr lang="en-US" sz="1200" dirty="0" smtClean="0">
                <a:latin typeface="Eras Medium ITC" panose="020B0602030504020804" pitchFamily="34" charset="0"/>
                <a:cs typeface="Times New Roman" panose="02020603050405020304" pitchFamily="18" charset="0"/>
              </a:rPr>
              <a:t>AMT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2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2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NOL’s can only be carried forward and limited to 80% of taxable income</a:t>
            </a:r>
          </a:p>
          <a:p>
            <a:pPr marL="742950" lvl="1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Eras Medium ITC" panose="020B0602030504020804" pitchFamily="34" charset="0"/>
              </a:rPr>
              <a:t>New Small Business Rules (applies to all businesses) – effective for years beginning after </a:t>
            </a:r>
            <a:r>
              <a:rPr lang="en-US" sz="1200" dirty="0" smtClean="0">
                <a:latin typeface="Eras Medium ITC" panose="020B0602030504020804" pitchFamily="34" charset="0"/>
              </a:rPr>
              <a:t>2017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200" dirty="0">
                <a:latin typeface="Eras Medium ITC" panose="020B0602030504020804" pitchFamily="34" charset="0"/>
              </a:rPr>
              <a:t>If average gross receipts for prior 3 years is under $25,000,000 then may do the following</a:t>
            </a:r>
            <a:r>
              <a:rPr lang="en-US" sz="1200" dirty="0" smtClean="0">
                <a:latin typeface="Eras Medium ITC" panose="020B0602030504020804" pitchFamily="34" charset="0"/>
              </a:rPr>
              <a:t>:</a:t>
            </a:r>
          </a:p>
          <a:p>
            <a:pPr marL="742950" lvl="1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200" dirty="0">
                <a:latin typeface="Eras Medium ITC" panose="020B0602030504020804" pitchFamily="34" charset="0"/>
              </a:rPr>
              <a:t>Use the Cash basis of </a:t>
            </a:r>
            <a:r>
              <a:rPr lang="en-US" sz="1200" dirty="0" smtClean="0">
                <a:latin typeface="Eras Medium ITC" panose="020B0602030504020804" pitchFamily="34" charset="0"/>
              </a:rPr>
              <a:t>accounting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200" dirty="0">
                <a:latin typeface="Eras Medium ITC" panose="020B0602030504020804" pitchFamily="34" charset="0"/>
              </a:rPr>
              <a:t>May expense inventory instead of </a:t>
            </a:r>
            <a:r>
              <a:rPr lang="en-US" sz="1200" dirty="0" smtClean="0">
                <a:latin typeface="Eras Medium ITC" panose="020B0602030504020804" pitchFamily="34" charset="0"/>
              </a:rPr>
              <a:t>capitalizing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200" dirty="0">
                <a:latin typeface="Eras Medium ITC" panose="020B0602030504020804" pitchFamily="34" charset="0"/>
              </a:rPr>
              <a:t>Not required to use 263A inventory </a:t>
            </a:r>
            <a:r>
              <a:rPr lang="en-US" sz="1200" dirty="0" smtClean="0">
                <a:latin typeface="Eras Medium ITC" panose="020B0602030504020804" pitchFamily="34" charset="0"/>
              </a:rPr>
              <a:t>capitalization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200" dirty="0">
                <a:latin typeface="Eras Medium ITC" panose="020B0602030504020804" pitchFamily="34" charset="0"/>
              </a:rPr>
              <a:t>Not required to use Percent Complete method</a:t>
            </a:r>
          </a:p>
          <a:p>
            <a:pPr marL="1200150" lvl="2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Eras Medium ITC" panose="020B0602030504020804" pitchFamily="34" charset="0"/>
              </a:rPr>
              <a:t>For accrual method businesses, the revenue must be recognized no later than it is recognized on the applicable financial statements that are prepared</a:t>
            </a:r>
          </a:p>
          <a:p>
            <a:pPr marL="742950" lvl="1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Eras Medium ITC" panose="020B0602030504020804" pitchFamily="34" charset="0"/>
              </a:rPr>
              <a:t>Interest Expense of a business is limited to Interest Income plus 30% of Business adjusted Taxable </a:t>
            </a:r>
            <a:r>
              <a:rPr lang="en-US" sz="1200" dirty="0" smtClean="0">
                <a:latin typeface="Eras Medium ITC" panose="020B0602030504020804" pitchFamily="34" charset="0"/>
              </a:rPr>
              <a:t>Income</a:t>
            </a:r>
          </a:p>
          <a:p>
            <a:pPr marL="742950" lvl="1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Eras Medium ITC" panose="020B0602030504020804" pitchFamily="34" charset="0"/>
              </a:rPr>
              <a:t>Excess </a:t>
            </a:r>
            <a:r>
              <a:rPr lang="en-US" sz="1200" dirty="0">
                <a:latin typeface="Eras Medium ITC" panose="020B0602030504020804" pitchFamily="34" charset="0"/>
              </a:rPr>
              <a:t>is carried over for unlimited number of </a:t>
            </a:r>
            <a:r>
              <a:rPr lang="en-US" sz="1200" dirty="0" smtClean="0">
                <a:latin typeface="Eras Medium ITC" panose="020B0602030504020804" pitchFamily="34" charset="0"/>
              </a:rPr>
              <a:t>years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200" dirty="0">
                <a:latin typeface="Eras Medium ITC" panose="020B0602030504020804" pitchFamily="34" charset="0"/>
              </a:rPr>
              <a:t>Applied at the entity level for pass through </a:t>
            </a:r>
            <a:r>
              <a:rPr lang="en-US" sz="1200" dirty="0" smtClean="0">
                <a:latin typeface="Eras Medium ITC" panose="020B0602030504020804" pitchFamily="34" charset="0"/>
              </a:rPr>
              <a:t>entities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200" dirty="0" smtClean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Eras Medium ITC" panose="020B0602030504020804" pitchFamily="34" charset="0"/>
              </a:rPr>
              <a:t>Exceptions:</a:t>
            </a:r>
          </a:p>
          <a:p>
            <a:pPr marL="742950" lvl="1" indent="-285750">
              <a:lnSpc>
                <a:spcPct val="25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200" dirty="0">
                <a:latin typeface="Eras Medium ITC" panose="020B0602030504020804" pitchFamily="34" charset="0"/>
              </a:rPr>
              <a:t>Average Gross Receipts for 3 prior years &lt; $</a:t>
            </a:r>
            <a:r>
              <a:rPr lang="en-US" sz="1200" dirty="0" smtClean="0">
                <a:latin typeface="Eras Medium ITC" panose="020B0602030504020804" pitchFamily="34" charset="0"/>
              </a:rPr>
              <a:t>25m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2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200" dirty="0">
                <a:latin typeface="Eras Medium ITC" panose="020B0602030504020804" pitchFamily="34" charset="0"/>
              </a:rPr>
              <a:t>Elect to be Real Property Trade or business but then cannot use Bonus Depreciation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ED0AF0-3A01-4738-A070-295787936601}"/>
              </a:ext>
            </a:extLst>
          </p:cNvPr>
          <p:cNvSpPr txBox="1"/>
          <p:nvPr/>
        </p:nvSpPr>
        <p:spPr>
          <a:xfrm>
            <a:off x="3978240" y="6545633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4044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905164"/>
            <a:ext cx="6972300" cy="563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Miscellaneous other Changes to note</a:t>
            </a: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50000"/>
              </a:lnSpc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Like Kind Exchanges only apply to Real Property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Repealed Section 199 Domestic Production Activity Deduction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No deduction allowed for Entertainment expenses</a:t>
            </a: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May still take 50% deduction for meals (food and beverage)</a:t>
            </a:r>
          </a:p>
          <a:p>
            <a:pPr marL="742950" lvl="1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No deduction allowed for Member ship </a:t>
            </a:r>
            <a:r>
              <a:rPr lang="en-US" sz="1400" dirty="0" smtClean="0">
                <a:latin typeface="Eras Medium ITC" panose="020B0602030504020804" pitchFamily="34" charset="0"/>
              </a:rPr>
              <a:t>Dues</a:t>
            </a:r>
          </a:p>
          <a:p>
            <a:pPr marL="285750" indent="-285750">
              <a:lnSpc>
                <a:spcPct val="25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May deduct dues to Associations and Other Clubs so long as they do not provide access for entertainment</a:t>
            </a:r>
          </a:p>
          <a:p>
            <a:pPr marL="742950" lvl="1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Net Operating losses can only be carried forward and limited to 80% of taxable income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Employers limited on the following</a:t>
            </a:r>
            <a:r>
              <a:rPr lang="en-US" sz="1400" dirty="0" smtClean="0">
                <a:latin typeface="Eras Medium ITC" panose="020B0602030504020804" pitchFamily="34" charset="0"/>
              </a:rPr>
              <a:t>:</a:t>
            </a:r>
          </a:p>
          <a:p>
            <a:pPr marL="285750" indent="-285750">
              <a:lnSpc>
                <a:spcPct val="25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50% deduction allowed for costs of eating facilities that are on </a:t>
            </a:r>
            <a:r>
              <a:rPr lang="en-US" sz="1400" dirty="0" smtClean="0">
                <a:latin typeface="Eras Medium ITC" panose="020B0602030504020804" pitchFamily="34" charset="0"/>
              </a:rPr>
              <a:t>site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1200150" lvl="2" indent="-285750"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</a:rPr>
              <a:t>0% allowed started in </a:t>
            </a:r>
            <a:r>
              <a:rPr lang="en-US" sz="1400" dirty="0" smtClean="0">
                <a:latin typeface="Eras Medium ITC" panose="020B0602030504020804" pitchFamily="34" charset="0"/>
              </a:rPr>
              <a:t>2026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No deduction for Transportation Fringes (parking, transit passes</a:t>
            </a:r>
            <a:r>
              <a:rPr lang="en-US" sz="1400" dirty="0" smtClean="0">
                <a:latin typeface="Eras Medium ITC" panose="020B0602030504020804" pitchFamily="34" charset="0"/>
              </a:rPr>
              <a:t>)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 smtClean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Eras Medium ITC" panose="020B0602030504020804" pitchFamily="34" charset="0"/>
              </a:rPr>
              <a:t>No </a:t>
            </a:r>
            <a:r>
              <a:rPr lang="en-US" sz="1400" dirty="0">
                <a:latin typeface="Eras Medium ITC" panose="020B0602030504020804" pitchFamily="34" charset="0"/>
              </a:rPr>
              <a:t>deduction for meals provided on premises starting in </a:t>
            </a:r>
            <a:r>
              <a:rPr lang="en-US" sz="1400" dirty="0" smtClean="0">
                <a:latin typeface="Eras Medium ITC" panose="020B0602030504020804" pitchFamily="34" charset="0"/>
              </a:rPr>
              <a:t>2026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</a:rPr>
              <a:t>No deduction for Sexual Harassment Settlements or Attorney Fees relating to such</a:t>
            </a:r>
          </a:p>
          <a:p>
            <a:pPr marL="742950" lvl="1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</a:rPr>
              <a:t>Carried Interest – Must hold the ownership of carried interest in a </a:t>
            </a:r>
            <a:r>
              <a:rPr lang="en-US" sz="1400" dirty="0" smtClean="0">
                <a:latin typeface="Eras Medium ITC" panose="020B0602030504020804" pitchFamily="34" charset="0"/>
              </a:rPr>
              <a:t>partnership </a:t>
            </a:r>
            <a:r>
              <a:rPr lang="en-US" sz="1400" dirty="0">
                <a:latin typeface="Eras Medium ITC" panose="020B0602030504020804" pitchFamily="34" charset="0"/>
              </a:rPr>
              <a:t>for 3 years to obtain long term gain treatment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3FB9B9-5126-410A-9094-C23BF839BC0E}"/>
              </a:ext>
            </a:extLst>
          </p:cNvPr>
          <p:cNvSpPr txBox="1"/>
          <p:nvPr/>
        </p:nvSpPr>
        <p:spPr>
          <a:xfrm>
            <a:off x="3978240" y="6397500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09821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51850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1401287"/>
            <a:ext cx="69723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Single parent making $60,000 with 2 kids, rents, does not itemize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Before - $3,108 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After Tax Act - $742 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$2,376 decrease (76.44% decrease)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$2,000 of the decrease relates to the increase in the child tax credit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Retired Married couple making $80k in retirement income, $20k of LTCG &amp; QD, $20k of taxable SS with $4.5k of state taxes, $16k of medical expenses, $4k of property taxes, $5k donations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Before - $ 12,808 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After - $11,559 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$1,249 decrease (9.75% decrease)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4840" y="982866"/>
            <a:ext cx="125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Eras Medium ITC" panose="020B0602030504020804" pitchFamily="34" charset="0"/>
              </a:rPr>
              <a:t>Examples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EA026E9-96B1-4BCC-9B0D-EE7DF6CEF24C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3672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1260246"/>
            <a:ext cx="7414098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+mj-lt"/>
              <a:buAutoNum type="arabicParenR" startAt="3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Married couple with 2 kids making $175k, $9k mortgage interest, $4k donations, $5k prop taxes, $8600 state taxes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Before - $24,528 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After - $21,099 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$3,429 decrease (13.98% decrease)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i="1" dirty="0">
              <a:solidFill>
                <a:srgbClr val="FF0000"/>
              </a:solidFill>
              <a:latin typeface="Eras Medium ITC" panose="020B06020305040208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 startAt="4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Married Couple with $150k of salary, $300k of pass through entity (non </a:t>
            </a:r>
            <a:r>
              <a:rPr lang="en-US" sz="1400" dirty="0" err="1">
                <a:latin typeface="Eras Medium ITC" panose="020B0602030504020804" pitchFamily="34" charset="0"/>
                <a:cs typeface="Times New Roman" panose="02020603050405020304" pitchFamily="18" charset="0"/>
              </a:rPr>
              <a:t>psc</a:t>
            </a: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), $50k of passive pass through income from rental </a:t>
            </a:r>
            <a:r>
              <a:rPr lang="en-US" sz="1400" dirty="0" smtClean="0">
                <a:latin typeface="Eras Medium ITC" panose="020B0602030504020804" pitchFamily="34" charset="0"/>
                <a:cs typeface="Times New Roman" panose="02020603050405020304" pitchFamily="18" charset="0"/>
              </a:rPr>
              <a:t>activity with $500,000 of depreciable assets, </a:t>
            </a: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13k interest, $8k donations, $7k property taxes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Before - $130,783 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After - $</a:t>
            </a:r>
            <a:r>
              <a:rPr lang="en-US" sz="1400" dirty="0" smtClean="0">
                <a:latin typeface="Eras Medium ITC" panose="020B0602030504020804" pitchFamily="34" charset="0"/>
                <a:cs typeface="Times New Roman" panose="02020603050405020304" pitchFamily="18" charset="0"/>
              </a:rPr>
              <a:t>92,871 </a:t>
            </a: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total tax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$</a:t>
            </a:r>
            <a:r>
              <a:rPr lang="en-US" sz="1400" dirty="0" smtClean="0">
                <a:latin typeface="Eras Medium ITC" panose="020B0602030504020804" pitchFamily="34" charset="0"/>
                <a:cs typeface="Times New Roman" panose="02020603050405020304" pitchFamily="18" charset="0"/>
              </a:rPr>
              <a:t>37,912 </a:t>
            </a: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decrease (</a:t>
            </a:r>
            <a:r>
              <a:rPr lang="en-US" sz="1400" dirty="0" smtClean="0">
                <a:latin typeface="Eras Medium ITC" panose="020B0602030504020804" pitchFamily="34" charset="0"/>
                <a:cs typeface="Times New Roman" panose="02020603050405020304" pitchFamily="18" charset="0"/>
              </a:rPr>
              <a:t>28.99% </a:t>
            </a:r>
            <a:r>
              <a:rPr lang="en-US" sz="1400" dirty="0">
                <a:latin typeface="Eras Medium ITC" panose="020B0602030504020804" pitchFamily="34" charset="0"/>
                <a:cs typeface="Times New Roman" panose="02020603050405020304" pitchFamily="18" charset="0"/>
              </a:rPr>
              <a:t>decrease)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Eras Medium ITC" panose="020B0602030504020804" pitchFamily="34" charset="0"/>
                <a:cs typeface="Times New Roman" panose="02020603050405020304" pitchFamily="18" charset="0"/>
              </a:rPr>
              <a:t>Note – </a:t>
            </a:r>
            <a:r>
              <a:rPr lang="en-US" sz="1400" dirty="0" smtClean="0">
                <a:solidFill>
                  <a:srgbClr val="C00000"/>
                </a:solidFill>
                <a:latin typeface="Eras Medium ITC" panose="020B0602030504020804" pitchFamily="34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C00000"/>
                </a:solidFill>
                <a:latin typeface="Eras Medium ITC" panose="020B0602030504020804" pitchFamily="34" charset="0"/>
                <a:cs typeface="Times New Roman" panose="02020603050405020304" pitchFamily="18" charset="0"/>
              </a:rPr>
              <a:t>QBI deduction </a:t>
            </a:r>
            <a:r>
              <a:rPr lang="en-US" sz="1400" dirty="0" smtClean="0">
                <a:solidFill>
                  <a:srgbClr val="C00000"/>
                </a:solidFill>
                <a:latin typeface="Eras Medium ITC" panose="020B0602030504020804" pitchFamily="34" charset="0"/>
                <a:cs typeface="Times New Roman" panose="02020603050405020304" pitchFamily="18" charset="0"/>
              </a:rPr>
              <a:t>resulted in a $24,500 tax savings (65% </a:t>
            </a:r>
            <a:r>
              <a:rPr lang="en-US" sz="1400" dirty="0">
                <a:solidFill>
                  <a:srgbClr val="C00000"/>
                </a:solidFill>
                <a:latin typeface="Eras Medium ITC" panose="020B0602030504020804" pitchFamily="34" charset="0"/>
                <a:cs typeface="Times New Roman" panose="02020603050405020304" pitchFamily="18" charset="0"/>
              </a:rPr>
              <a:t>of the total decrease in tax)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143000" y="14755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5270" y="831603"/>
            <a:ext cx="180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Eras Medium ITC" panose="020B0602030504020804" pitchFamily="34" charset="0"/>
              </a:rPr>
              <a:t>More Examples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94EAE6-03CC-431E-8D36-577D38E03DC2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5859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400" y="1981200"/>
            <a:ext cx="6286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Any final questions or comments?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986469" y="2450971"/>
            <a:ext cx="7952362" cy="388144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endParaRPr lang="en-US" sz="4800" b="1" dirty="0">
              <a:latin typeface="Garamond" pitchFamily="18" charset="0"/>
            </a:endParaRPr>
          </a:p>
          <a:p>
            <a:pPr algn="ctr"/>
            <a:r>
              <a:rPr lang="en-US" sz="8000" b="1" dirty="0">
                <a:solidFill>
                  <a:schemeClr val="tx1"/>
                </a:solidFill>
              </a:rPr>
              <a:t>Thank You for Attending</a:t>
            </a:r>
            <a:endParaRPr lang="en-US" sz="8000" b="1" dirty="0">
              <a:latin typeface="Garamond" pitchFamily="18" charset="0"/>
            </a:endParaRPr>
          </a:p>
          <a:p>
            <a:pPr algn="ctr"/>
            <a:endParaRPr lang="en-US" sz="4900" b="1" dirty="0">
              <a:latin typeface="Garamond" pitchFamily="18" charset="0"/>
            </a:endParaRPr>
          </a:p>
          <a:p>
            <a:pPr algn="ctr"/>
            <a:endParaRPr lang="en-US" sz="4900" b="1" dirty="0">
              <a:latin typeface="Garamond" pitchFamily="18" charset="0"/>
            </a:endParaRPr>
          </a:p>
          <a:p>
            <a:pPr algn="ctr">
              <a:lnSpc>
                <a:spcPct val="45000"/>
              </a:lnSpc>
            </a:pPr>
            <a:r>
              <a:rPr lang="en-US" sz="4900" b="1" dirty="0">
                <a:latin typeface="Garamond" pitchFamily="18" charset="0"/>
              </a:rPr>
              <a:t/>
            </a:r>
            <a:br>
              <a:rPr lang="en-US" sz="4900" b="1" dirty="0">
                <a:latin typeface="Garamond" pitchFamily="18" charset="0"/>
              </a:rPr>
            </a:br>
            <a:r>
              <a:rPr lang="en-US" sz="4900" b="1" dirty="0">
                <a:latin typeface="Garamond" pitchFamily="18" charset="0"/>
              </a:rPr>
              <a:t>By</a:t>
            </a:r>
            <a:br>
              <a:rPr lang="en-US" sz="4900" b="1" dirty="0">
                <a:latin typeface="Garamond" pitchFamily="18" charset="0"/>
              </a:rPr>
            </a:br>
            <a:endParaRPr lang="en-US" sz="4900" b="1" dirty="0">
              <a:latin typeface="Garamond" pitchFamily="18" charset="0"/>
            </a:endParaRPr>
          </a:p>
          <a:p>
            <a:pPr algn="ctr"/>
            <a:r>
              <a:rPr lang="en-US" sz="4900" b="1" dirty="0">
                <a:latin typeface="Garamond" pitchFamily="18" charset="0"/>
              </a:rPr>
              <a:t>SCOTT HENSLEY</a:t>
            </a:r>
          </a:p>
          <a:p>
            <a:pPr algn="ctr">
              <a:lnSpc>
                <a:spcPct val="70000"/>
              </a:lnSpc>
            </a:pPr>
            <a:endParaRPr lang="en-US" sz="5300" b="1" dirty="0">
              <a:latin typeface="Garamond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4300" dirty="0">
                <a:solidFill>
                  <a:schemeClr val="tx1"/>
                </a:solidFill>
                <a:latin typeface="Garamond" pitchFamily="18" charset="0"/>
                <a:hlinkClick r:id="rId4"/>
              </a:rPr>
              <a:t>SHENSLEY@STANCILCPA.COM</a:t>
            </a:r>
            <a:endParaRPr lang="en-US" sz="4300" dirty="0">
              <a:solidFill>
                <a:schemeClr val="tx1"/>
              </a:solidFill>
              <a:latin typeface="Garamond" pitchFamily="18" charset="0"/>
            </a:endParaRPr>
          </a:p>
          <a:p>
            <a:pPr algn="ctr">
              <a:lnSpc>
                <a:spcPct val="130000"/>
              </a:lnSpc>
            </a:pPr>
            <a:endParaRPr lang="en-US" sz="5300" dirty="0">
              <a:solidFill>
                <a:schemeClr val="tx1"/>
              </a:solidFill>
              <a:latin typeface="Garamond" pitchFamily="18" charset="0"/>
            </a:endParaRPr>
          </a:p>
          <a:p>
            <a:pPr algn="ctr"/>
            <a:r>
              <a:rPr lang="en-US" sz="3700" b="1" dirty="0">
                <a:solidFill>
                  <a:schemeClr val="tx1"/>
                </a:solidFill>
                <a:latin typeface="Garamond" pitchFamily="18" charset="0"/>
              </a:rPr>
              <a:t>February 2018</a:t>
            </a:r>
          </a:p>
          <a:p>
            <a:pPr algn="ctr"/>
            <a:r>
              <a:rPr lang="en-US" sz="5300" b="1" dirty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n-US" sz="5300" b="1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4300" dirty="0">
                <a:solidFill>
                  <a:schemeClr val="tx1"/>
                </a:solidFill>
                <a:latin typeface="Garamond" pitchFamily="18" charset="0"/>
              </a:rPr>
              <a:t>Stancil PC</a:t>
            </a:r>
            <a:br>
              <a:rPr lang="en-US" sz="4300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4300" dirty="0">
                <a:solidFill>
                  <a:schemeClr val="tx1"/>
                </a:solidFill>
                <a:latin typeface="Garamond" pitchFamily="18" charset="0"/>
              </a:rPr>
              <a:t>CPA * Advisors</a:t>
            </a:r>
            <a:br>
              <a:rPr lang="en-US" sz="4300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4300" dirty="0">
                <a:solidFill>
                  <a:schemeClr val="tx1"/>
                </a:solidFill>
                <a:latin typeface="Garamond" pitchFamily="18" charset="0"/>
              </a:rPr>
              <a:t>4909 Windy Hill Drive</a:t>
            </a:r>
            <a:br>
              <a:rPr lang="en-US" sz="4300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4300" dirty="0">
                <a:solidFill>
                  <a:schemeClr val="tx1"/>
                </a:solidFill>
                <a:latin typeface="Garamond" pitchFamily="18" charset="0"/>
              </a:rPr>
              <a:t>Raleigh, NC 27609</a:t>
            </a:r>
          </a:p>
          <a:p>
            <a:pPr algn="ctr"/>
            <a:r>
              <a:rPr lang="en-US" sz="4300" dirty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n-US" sz="4300" dirty="0">
                <a:solidFill>
                  <a:schemeClr val="tx1"/>
                </a:solidFill>
                <a:latin typeface="Garamond" pitchFamily="18" charset="0"/>
              </a:rPr>
            </a:br>
            <a:r>
              <a:rPr lang="en-US" sz="4300" dirty="0">
                <a:solidFill>
                  <a:schemeClr val="tx1"/>
                </a:solidFill>
                <a:latin typeface="Garamond" pitchFamily="18" charset="0"/>
              </a:rPr>
              <a:t>919-872-1260</a:t>
            </a:r>
            <a:r>
              <a:rPr lang="en-US" dirty="0">
                <a:latin typeface="Garamond" pitchFamily="18" charset="0"/>
              </a:rPr>
              <a:t/>
            </a:r>
            <a:br>
              <a:rPr lang="en-US" dirty="0">
                <a:latin typeface="Garamond" pitchFamily="18" charset="0"/>
              </a:rPr>
            </a:br>
            <a:r>
              <a:rPr lang="en-US" dirty="0">
                <a:latin typeface="Garamond" pitchFamily="18" charset="0"/>
              </a:rPr>
              <a:t/>
            </a:r>
            <a:br>
              <a:rPr lang="en-US" dirty="0">
                <a:latin typeface="Garamond" pitchFamily="18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32416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________________________________________________________________________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235DD2-CAD9-49F3-8EFB-840436792C27}"/>
              </a:ext>
            </a:extLst>
          </p:cNvPr>
          <p:cNvSpPr txBox="1"/>
          <p:nvPr/>
        </p:nvSpPr>
        <p:spPr>
          <a:xfrm>
            <a:off x="494168" y="6172200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183" y="-762000"/>
            <a:ext cx="7765662" cy="16476125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1287173" y="1600200"/>
            <a:ext cx="6172200" cy="803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2017 Tax Cuts and Jobs Act Update</a:t>
            </a: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363217" y="1828766"/>
            <a:ext cx="8020113" cy="330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3300" b="1" dirty="0">
                <a:solidFill>
                  <a:schemeClr val="tx1"/>
                </a:solidFill>
                <a:latin typeface="+mj-lt"/>
              </a:rPr>
              <a:t>WELCOME!</a:t>
            </a:r>
          </a:p>
          <a:p>
            <a:endParaRPr lang="en-US" sz="2700" b="1" dirty="0">
              <a:solidFill>
                <a:schemeClr val="tx1"/>
              </a:solidFill>
            </a:endParaRPr>
          </a:p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Before we begin just a reminder to turn off</a:t>
            </a:r>
          </a:p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cell phones or turn to Airplane mode.  </a:t>
            </a:r>
          </a:p>
          <a:p>
            <a:pPr algn="ctr"/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Thank you!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Picture 4" descr="C:\Users\April.STANCILCPA\AppData\Local\Microsoft\Windows\Temporary Internet Files\Content.IE5\VRE4DZ72\MC90043983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361" y="4707345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5795" y="600574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631CBE-2EB1-448F-80EF-B189FF874307}"/>
              </a:ext>
            </a:extLst>
          </p:cNvPr>
          <p:cNvSpPr txBox="1"/>
          <p:nvPr/>
        </p:nvSpPr>
        <p:spPr>
          <a:xfrm>
            <a:off x="3830412" y="619041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668343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2933640"/>
            <a:ext cx="8277225" cy="3276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endParaRPr lang="en-US" sz="3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libri(body)"/>
              </a:rPr>
              <a:t>Tax Stats</a:t>
            </a:r>
          </a:p>
          <a:p>
            <a:pPr marL="342900" indent="-342900">
              <a:lnSpc>
                <a:spcPct val="5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Calibri(body)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libri(body)"/>
              </a:rPr>
              <a:t>The 2017 Tax Cuts and Jobs Act</a:t>
            </a:r>
          </a:p>
          <a:p>
            <a:pPr>
              <a:lnSpc>
                <a:spcPct val="50000"/>
              </a:lnSpc>
            </a:pPr>
            <a:endParaRPr lang="en-US" sz="2000" b="1" dirty="0">
              <a:latin typeface="Calibri(body)"/>
            </a:endParaRPr>
          </a:p>
          <a:p>
            <a:pPr marL="342900" indent="-342900">
              <a:lnSpc>
                <a:spcPct val="50000"/>
              </a:lnSpc>
              <a:buFont typeface="Wingdings" panose="05000000000000000000" pitchFamily="2" charset="2"/>
              <a:buChar char="Ø"/>
            </a:pPr>
            <a:endParaRPr lang="en-US" sz="2000" b="1" dirty="0">
              <a:latin typeface="Calibri(body)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543" y="0"/>
            <a:ext cx="7765662" cy="16476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3412" y="1919822"/>
            <a:ext cx="396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+mj-lt"/>
              </a:rPr>
              <a:t>TOPICS TO BE COVERED TODAY</a:t>
            </a:r>
            <a:endParaRPr lang="en-US" sz="3200" b="1" dirty="0">
              <a:latin typeface="+mj-lt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1607308F-1BB9-494F-BB85-34462FDAB8B1}"/>
              </a:ext>
            </a:extLst>
          </p:cNvPr>
          <p:cNvSpPr txBox="1"/>
          <p:nvPr/>
        </p:nvSpPr>
        <p:spPr>
          <a:xfrm>
            <a:off x="4143820" y="6248400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455826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2698" y="944967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Eras Medium ITC" panose="020B0602030504020804" pitchFamily="34" charset="0"/>
              </a:rPr>
              <a:t>Relevant Tax Stats:</a:t>
            </a:r>
          </a:p>
          <a:p>
            <a:endParaRPr lang="en-US" sz="2400" u="sng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2698" y="1383962"/>
            <a:ext cx="6898802" cy="6152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1600" u="sng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does our tax revenue come from</a:t>
            </a: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2015 collection information from IRS.gov: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paying the tax? (from Kiplinger)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1% (AGI of $480k) paid 39% and accounted for 20.6% of income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5% (AGI of $195k) paid 59% and accounted for 36% of income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10% (AGI of $135k) paid 70% and accounted for 47% of income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AGI in 2014 (per IRS.gov) was $38k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endParaRPr lang="en-US" sz="2000" b="1" dirty="0">
              <a:solidFill>
                <a:srgbClr val="009ED6"/>
              </a:solidFill>
              <a:latin typeface="Eras Light ITC" panose="020B04020305040208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70699"/>
              </p:ext>
            </p:extLst>
          </p:nvPr>
        </p:nvGraphicFramePr>
        <p:xfrm>
          <a:off x="3124200" y="2101450"/>
          <a:ext cx="3073400" cy="1371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>
                          <a:effectLst/>
                        </a:rPr>
                        <a:t>Individual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1,759,740 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53.8%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>
                          <a:effectLst/>
                        </a:rPr>
                        <a:t>Corporation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389,889 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11.9%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>
                          <a:effectLst/>
                        </a:rPr>
                        <a:t>Employment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1,022,359 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31.3%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>
                          <a:effectLst/>
                        </a:rPr>
                        <a:t>Excise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77,202 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2.4%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>
                          <a:effectLst/>
                        </a:rPr>
                        <a:t>Gift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2,089 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effectLst/>
                        </a:rPr>
                        <a:t>0.1%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baseline="0" dirty="0">
                          <a:effectLst/>
                        </a:rPr>
                        <a:t>Estate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 baseline="0" dirty="0">
                          <a:effectLst/>
                        </a:rPr>
                        <a:t>17,953</a:t>
                      </a:r>
                      <a:r>
                        <a:rPr lang="en-US" sz="1100" u="none" strike="noStrike" baseline="0" dirty="0">
                          <a:effectLst/>
                        </a:rPr>
                        <a:t> 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0.5%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>
                          <a:effectLst/>
                        </a:rPr>
                        <a:t>3,269,232 </a:t>
                      </a:r>
                      <a:endParaRPr lang="en-US" sz="1100" b="0" i="0" u="none" strike="noStrike" baseline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effectLst/>
                        </a:rPr>
                        <a:t>100.0%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Gadugi" panose="020B05020402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F08140-A133-4963-A022-263412B43ACF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1133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7" name="Picture 6" descr="Image result for simplified tax code cartoon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285750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000"/>
            <a:ext cx="5105400" cy="3791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9812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ernard MT Condensed" panose="02050806060905020404" pitchFamily="18" charset="0"/>
                <a:cs typeface="Miriam" panose="020B0502050101010101" pitchFamily="34" charset="-79"/>
              </a:rPr>
              <a:t>The 2017 Tax Cuts and Jobs Act Update</a:t>
            </a:r>
          </a:p>
        </p:txBody>
      </p:sp>
    </p:spTree>
    <p:extLst>
      <p:ext uri="{BB962C8B-B14F-4D97-AF65-F5344CB8AC3E}">
        <p14:creationId xmlns:p14="http://schemas.microsoft.com/office/powerpoint/2010/main" val="28629522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455826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681" y="1240549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Eras Medium ITC" panose="020B0602030504020804" pitchFamily="34" charset="0"/>
              </a:rPr>
              <a:t>Individual Income Tax Changes</a:t>
            </a:r>
          </a:p>
          <a:p>
            <a:endParaRPr lang="en-US" sz="2400" u="sng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1682" y="1871477"/>
            <a:ext cx="7426106" cy="4349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16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Bifurcation of Individual Tax Rates:</a:t>
            </a:r>
          </a:p>
          <a:p>
            <a:pPr marL="342900" marR="0" lvl="0" indent="-34290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Ordinary Income brackets - 10%, 12%, 22%, 24%, 32%, 35% &amp; 37% (over $</a:t>
            </a:r>
            <a:r>
              <a:rPr lang="en-US" sz="1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600k MFJ)</a:t>
            </a: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25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15% bracket replaced by 12%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00"/>
              </a:solidFill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25% bracket replaced by 22%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00"/>
              </a:solidFill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28% &amp; 33% brackets replaced by 24% &amp; 32% brackets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300"/>
              </a:solidFill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39.6% bracket replaced by 37%</a:t>
            </a:r>
          </a:p>
          <a:p>
            <a:pPr marL="742950" lvl="1" indent="-285750">
              <a:lnSpc>
                <a:spcPct val="107000"/>
              </a:lnSpc>
              <a:buSzPct val="85000"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3300"/>
              </a:solidFill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Eliminated the Marriage Penalty </a:t>
            </a:r>
            <a:r>
              <a:rPr lang="en-US" sz="1400" dirty="0" smtClean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1400" dirty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35% bracket</a:t>
            </a: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03300"/>
              </a:solidFill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003300"/>
                </a:solidFill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Retained Single, Head of Household and both Married tax rate schedules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Gain brackets – same as 2017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q"/>
            </a:pPr>
            <a:endParaRPr lang="en-US" sz="8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SzPct val="100000"/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q"/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16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DEC94E-4B38-47EA-9374-D7011C71A31A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4023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776176"/>
            <a:ext cx="7477252" cy="573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AMT has been suspended, essentially until 2026, but the following changes were made to still give some effect:</a:t>
            </a:r>
          </a:p>
          <a:p>
            <a:pPr>
              <a:lnSpc>
                <a:spcPct val="50000"/>
              </a:lnSpc>
            </a:pPr>
            <a:endParaRPr lang="en-US" sz="13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Deduction was Increased while some Itemized Deductions were eliminated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3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Standard Deduction:</a:t>
            </a: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$24k (MFJ), $18k (HOH), $12k (Single, MFS)</a:t>
            </a:r>
          </a:p>
          <a:p>
            <a:pPr lvl="2">
              <a:lnSpc>
                <a:spcPct val="107000"/>
              </a:lnSpc>
            </a:pPr>
            <a:endParaRPr lang="en-US" sz="13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Itemized Deduction Changes:</a:t>
            </a: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get Medical deduction with a 7.5% excess of AGI limit (for 2017 &amp; 2018)</a:t>
            </a: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Tax and State Income Deduction capped at a combined $10,000</a:t>
            </a:r>
          </a:p>
          <a:p>
            <a:pPr marL="1657350" lvl="3" indent="-285750">
              <a:lnSpc>
                <a:spcPct val="107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deduct prepayment unless government had assessed tax due</a:t>
            </a: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Mortgage Interest</a:t>
            </a:r>
          </a:p>
          <a:p>
            <a:pPr marL="1657350" lvl="3" indent="-285750">
              <a:lnSpc>
                <a:spcPct val="107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loans prior to December 15</a:t>
            </a:r>
            <a:r>
              <a:rPr lang="en-US" sz="1300" baseline="300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grandfathered @ $1,000,000 loan limit and second home mortgage interest deduction allowed.</a:t>
            </a:r>
          </a:p>
          <a:p>
            <a:pPr marL="1657350" lvl="3" indent="-285750">
              <a:lnSpc>
                <a:spcPct val="107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new loans can have interest deduction on $750,000 loan limit and second home mortgage interest deduction allowed</a:t>
            </a:r>
            <a:r>
              <a:rPr lang="en-US" sz="13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57350" lvl="3" indent="-285750">
              <a:lnSpc>
                <a:spcPct val="107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13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from Home Equity Loans are not deductible unless qualifies as acquisition debt</a:t>
            </a:r>
            <a:endParaRPr lang="en-US" sz="13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Contributions – increased deductible limit from 50% of AGI to 60% of AGI</a:t>
            </a: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Casualty Losses</a:t>
            </a: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Gambling</a:t>
            </a: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get the 2% miscellaneous itemized deductions (investment fees, unreimbursed employee expenses, tax prep fees)</a:t>
            </a:r>
          </a:p>
          <a:p>
            <a:pPr lvl="2">
              <a:lnSpc>
                <a:spcPct val="107000"/>
              </a:lnSpc>
            </a:pPr>
            <a:endParaRPr lang="en-US" sz="13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deduction for Personal Exemptions (suspended until 2026)</a:t>
            </a:r>
          </a:p>
          <a:p>
            <a:pPr>
              <a:lnSpc>
                <a:spcPct val="50000"/>
              </a:lnSpc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buSzPct val="75000"/>
            </a:pPr>
            <a:endParaRPr lang="en-US" sz="8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endParaRPr lang="en-US" sz="5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670F39-9FA3-4ACA-8DA2-FAD115D1A527}"/>
              </a:ext>
            </a:extLst>
          </p:cNvPr>
          <p:cNvSpPr txBox="1"/>
          <p:nvPr/>
        </p:nvSpPr>
        <p:spPr>
          <a:xfrm>
            <a:off x="4006751" y="6270309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457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9189" y="1178827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endParaRPr lang="en-US" sz="2000" b="1" u="sng" dirty="0">
              <a:latin typeface="Garamond" panose="02020404030301010803" pitchFamily="18" charset="0"/>
            </a:endParaRPr>
          </a:p>
          <a:p>
            <a:pPr lvl="0"/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776176"/>
            <a:ext cx="7477252" cy="5671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Notable Changes to Itemized Deductions/Standard Deduction:</a:t>
            </a:r>
          </a:p>
          <a:p>
            <a:pPr>
              <a:lnSpc>
                <a:spcPct val="107000"/>
              </a:lnSpc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Contributions:</a:t>
            </a:r>
          </a:p>
          <a:p>
            <a:pPr marL="285750" indent="-285750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deduct contributions to Colleges for right to purchase tickets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STILL make qualified contributions from IRA to charity if 70 ½ or older</a:t>
            </a:r>
          </a:p>
          <a:p>
            <a:pPr marL="742950" lvl="1" indent="-285750">
              <a:lnSpc>
                <a:spcPct val="25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Allowed to do so up to $100,000</a:t>
            </a:r>
          </a:p>
          <a:p>
            <a:pPr marL="1200150" lvl="2" indent="-285750">
              <a:lnSpc>
                <a:spcPct val="25000"/>
              </a:lnSpc>
              <a:buSzPct val="85000"/>
              <a:buFont typeface="Arial" panose="020B0604020202020204" pitchFamily="34" charset="0"/>
              <a:buChar char="•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07000"/>
              </a:lnSpc>
              <a:buSzPct val="85000"/>
              <a:buFont typeface="Arial" panose="020B0604020202020204" pitchFamily="34" charset="0"/>
              <a:buChar char="•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planning technique going forward for people that cannot itemize</a:t>
            </a:r>
          </a:p>
          <a:p>
            <a:pPr marL="1200150" lvl="2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though unreimbursed employee expenses are no longer deductible as an itemized deduction, an employee may still exclude all reimbursed employee expenses that are paid through an accountable plan.</a:t>
            </a:r>
          </a:p>
          <a:p>
            <a:pPr marL="285750" indent="-285750">
              <a:lnSpc>
                <a:spcPct val="25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planning technique for jobs where employees absorb most of cost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Child and Dependent Credit to replace personal exemptions</a:t>
            </a:r>
          </a:p>
          <a:p>
            <a:pPr marL="285750" indent="-285750">
              <a:lnSpc>
                <a:spcPct val="25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Refundable child credit to $2,000 for all qualifying children under 17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$500 non-refundable credit for all other dependents</a:t>
            </a:r>
          </a:p>
          <a:p>
            <a:pPr marL="742950" lvl="1" indent="-285750">
              <a:lnSpc>
                <a:spcPct val="25000"/>
              </a:lnSpc>
              <a:buSzPct val="45000"/>
              <a:buFont typeface="Wingdings" panose="05000000000000000000" pitchFamily="2" charset="2"/>
              <a:buChar char="q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ct val="45000"/>
              <a:buFont typeface="Wingdings" panose="05000000000000000000" pitchFamily="2" charset="2"/>
              <a:buChar char="q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Phaseout of the credits starts at $400,000 MAGI and completely phases out at $440,000 MAGI</a:t>
            </a:r>
          </a:p>
          <a:p>
            <a:pPr marL="742950" lvl="1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longer phaseout of Itemized Deductions if Income is too high</a:t>
            </a:r>
          </a:p>
          <a:p>
            <a:pPr>
              <a:lnSpc>
                <a:spcPct val="50000"/>
              </a:lnSpc>
            </a:pPr>
            <a:r>
              <a:rPr lang="en-US" sz="1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1">
              <a:buSzPct val="75000"/>
            </a:pPr>
            <a:endParaRPr lang="en-US" sz="800" dirty="0">
              <a:latin typeface="Eras Medium ITC" panose="020B0602030504020804" pitchFamily="34" charset="0"/>
            </a:endParaRPr>
          </a:p>
          <a:p>
            <a:pPr marL="285750" lvl="0" indent="-285750">
              <a:buSzPct val="75000"/>
              <a:buFont typeface="Wingdings" panose="05000000000000000000" pitchFamily="2" charset="2"/>
              <a:buChar char="§"/>
            </a:pPr>
            <a:endParaRPr lang="en-US" sz="500" dirty="0">
              <a:latin typeface="Eras Medium ITC" panose="020B0602030504020804" pitchFamily="34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981139" y="153921"/>
            <a:ext cx="7124700" cy="65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rgbClr val="124130"/>
                </a:solidFill>
                <a:latin typeface="Garamond"/>
                <a:ea typeface="+mj-ea"/>
                <a:cs typeface="Garamond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12413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9ED6"/>
                </a:solidFill>
                <a:latin typeface="Eras Light ITC" panose="020B0402030504020804" pitchFamily="34" charset="0"/>
              </a:rPr>
              <a:t>2017 Tax Cuts &amp; Jobs 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5CCEAD-2011-4213-87F9-2AABB2CCC2ED}"/>
              </a:ext>
            </a:extLst>
          </p:cNvPr>
          <p:cNvSpPr txBox="1"/>
          <p:nvPr/>
        </p:nvSpPr>
        <p:spPr>
          <a:xfrm>
            <a:off x="4006751" y="6191305"/>
            <a:ext cx="1130498" cy="41549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© </a:t>
            </a:r>
            <a:r>
              <a:rPr lang="en-US" sz="900" dirty="0"/>
              <a:t>2018 Stancil  PC </a:t>
            </a:r>
          </a:p>
          <a:p>
            <a:r>
              <a:rPr lang="en-US" sz="900" dirty="0"/>
              <a:t>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363309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1138</Words>
  <Application>Microsoft Office PowerPoint</Application>
  <PresentationFormat>On-screen Show (4:3)</PresentationFormat>
  <Paragraphs>424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Batang</vt:lpstr>
      <vt:lpstr>Arial</vt:lpstr>
      <vt:lpstr>Bernard MT Condensed</vt:lpstr>
      <vt:lpstr>Calibri</vt:lpstr>
      <vt:lpstr>Calibri(body)</vt:lpstr>
      <vt:lpstr>Courier New</vt:lpstr>
      <vt:lpstr>Eras Light ITC</vt:lpstr>
      <vt:lpstr>Eras Medium ITC</vt:lpstr>
      <vt:lpstr>Gadugi</vt:lpstr>
      <vt:lpstr>Garamond</vt:lpstr>
      <vt:lpstr>Georgia</vt:lpstr>
      <vt:lpstr>Miriam</vt:lpstr>
      <vt:lpstr>Times New Roman</vt:lpstr>
      <vt:lpstr>Wingdings</vt:lpstr>
      <vt:lpstr>Training</vt:lpstr>
      <vt:lpstr>2017 Tax Cuts and Jobs Act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2017-12-03T17:18:41Z</dcterms:created>
  <dcterms:modified xsi:type="dcterms:W3CDTF">2018-02-06T16:51:30Z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